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8"/>
  </p:notesMasterIdLst>
  <p:sldIdLst>
    <p:sldId id="279" r:id="rId2"/>
    <p:sldId id="260" r:id="rId3"/>
    <p:sldId id="286" r:id="rId4"/>
    <p:sldId id="323" r:id="rId5"/>
    <p:sldId id="315" r:id="rId6"/>
    <p:sldId id="314" r:id="rId7"/>
    <p:sldId id="303" r:id="rId8"/>
    <p:sldId id="316" r:id="rId9"/>
    <p:sldId id="317" r:id="rId10"/>
    <p:sldId id="313" r:id="rId11"/>
    <p:sldId id="304" r:id="rId12"/>
    <p:sldId id="319" r:id="rId13"/>
    <p:sldId id="305" r:id="rId14"/>
    <p:sldId id="287" r:id="rId15"/>
    <p:sldId id="264" r:id="rId16"/>
    <p:sldId id="261" r:id="rId17"/>
    <p:sldId id="265" r:id="rId18"/>
    <p:sldId id="293" r:id="rId19"/>
    <p:sldId id="267" r:id="rId20"/>
    <p:sldId id="268" r:id="rId21"/>
    <p:sldId id="320" r:id="rId22"/>
    <p:sldId id="324" r:id="rId23"/>
    <p:sldId id="289" r:id="rId24"/>
    <p:sldId id="290" r:id="rId25"/>
    <p:sldId id="266" r:id="rId26"/>
    <p:sldId id="285" r:id="rId27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B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283" autoAdjust="0"/>
  </p:normalViewPr>
  <p:slideViewPr>
    <p:cSldViewPr showGuides="1">
      <p:cViewPr varScale="1">
        <p:scale>
          <a:sx n="107" d="100"/>
          <a:sy n="107" d="100"/>
        </p:scale>
        <p:origin x="75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1F128-B45A-469A-A808-038E25F340C4}" type="datetimeFigureOut">
              <a:rPr lang="nl-NL" smtClean="0"/>
              <a:t>23-6-2026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5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197EE-2F24-4C0B-ABA1-F43F72877C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2655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2A99A224-B469-A318-0058-68BEA51170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8" y="0"/>
            <a:ext cx="12191145" cy="5971019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1689" y="3589720"/>
            <a:ext cx="5399884" cy="2175427"/>
          </a:xfrm>
          <a:solidFill>
            <a:schemeClr val="accent1">
              <a:alpha val="75000"/>
            </a:schemeClr>
          </a:solidFill>
        </p:spPr>
        <p:txBody>
          <a:bodyPr lIns="468000" tIns="72000" rIns="180000" bIns="72000" anchor="ctr">
            <a:noAutofit/>
          </a:bodyPr>
          <a:lstStyle>
            <a:lvl1pPr algn="l">
              <a:lnSpc>
                <a:spcPct val="100000"/>
              </a:lnSpc>
              <a:def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0" y="7029400"/>
            <a:ext cx="635572" cy="194885"/>
          </a:xfrm>
        </p:spPr>
        <p:txBody>
          <a:bodyPr>
            <a:normAutofit/>
          </a:bodyPr>
          <a:lstStyle>
            <a:lvl1pPr marL="0" indent="0" algn="ctr">
              <a:buNone/>
              <a:defRPr sz="1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A987BE12-9048-872F-868B-0BA87B788F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3825" y="6093296"/>
            <a:ext cx="2462014" cy="64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8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5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2A99A224-B469-A318-0058-68BEA51170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8" y="0"/>
            <a:ext cx="12191145" cy="5971019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1" y="832096"/>
            <a:ext cx="5399884" cy="2175427"/>
          </a:xfrm>
          <a:solidFill>
            <a:schemeClr val="accent1">
              <a:alpha val="75000"/>
            </a:schemeClr>
          </a:solidFill>
        </p:spPr>
        <p:txBody>
          <a:bodyPr lIns="468000" tIns="72000" rIns="180000" bIns="72000" anchor="ctr">
            <a:noAutofit/>
          </a:bodyPr>
          <a:lstStyle>
            <a:lvl1pPr algn="l">
              <a:lnSpc>
                <a:spcPct val="100000"/>
              </a:lnSpc>
              <a:def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0" y="7029400"/>
            <a:ext cx="635572" cy="194885"/>
          </a:xfrm>
        </p:spPr>
        <p:txBody>
          <a:bodyPr>
            <a:normAutofit/>
          </a:bodyPr>
          <a:lstStyle>
            <a:lvl1pPr marL="0" indent="0" algn="ctr">
              <a:buNone/>
              <a:defRPr sz="1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A987BE12-9048-872F-868B-0BA87B788F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3825" y="6093296"/>
            <a:ext cx="2462014" cy="64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2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51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2A99A224-B469-A318-0058-68BEA51170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8" y="0"/>
            <a:ext cx="12191145" cy="5971019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1" y="2130428"/>
            <a:ext cx="5399884" cy="2175427"/>
          </a:xfrm>
          <a:solidFill>
            <a:schemeClr val="accent1">
              <a:alpha val="75000"/>
            </a:schemeClr>
          </a:solidFill>
        </p:spPr>
        <p:txBody>
          <a:bodyPr lIns="468000" tIns="72000" rIns="180000" bIns="72000" anchor="ctr">
            <a:noAutofit/>
          </a:bodyPr>
          <a:lstStyle>
            <a:lvl1pPr algn="l">
              <a:lnSpc>
                <a:spcPct val="100000"/>
              </a:lnSpc>
              <a:def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0" y="7029400"/>
            <a:ext cx="635572" cy="194885"/>
          </a:xfrm>
        </p:spPr>
        <p:txBody>
          <a:bodyPr>
            <a:normAutofit/>
          </a:bodyPr>
          <a:lstStyle>
            <a:lvl1pPr marL="0" indent="0" algn="ctr">
              <a:buNone/>
              <a:defRPr sz="1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A987BE12-9048-872F-868B-0BA87B788F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3825" y="6093296"/>
            <a:ext cx="2462014" cy="64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6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51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2A99A224-B469-A318-0058-68BEA51170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8" y="0"/>
            <a:ext cx="12191145" cy="5971019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1" y="3428073"/>
            <a:ext cx="5399884" cy="2175427"/>
          </a:xfrm>
          <a:solidFill>
            <a:schemeClr val="accent1">
              <a:alpha val="75000"/>
            </a:schemeClr>
          </a:solidFill>
        </p:spPr>
        <p:txBody>
          <a:bodyPr lIns="468000" tIns="72000" rIns="180000" bIns="72000" anchor="ctr">
            <a:noAutofit/>
          </a:bodyPr>
          <a:lstStyle>
            <a:lvl1pPr algn="l">
              <a:lnSpc>
                <a:spcPct val="100000"/>
              </a:lnSpc>
              <a:def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80" y="7029400"/>
            <a:ext cx="635572" cy="194885"/>
          </a:xfrm>
        </p:spPr>
        <p:txBody>
          <a:bodyPr>
            <a:normAutofit/>
          </a:bodyPr>
          <a:lstStyle>
            <a:lvl1pPr marL="0" indent="0" algn="ctr">
              <a:buNone/>
              <a:defRPr sz="1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A987BE12-9048-872F-868B-0BA87B788F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3825" y="6093296"/>
            <a:ext cx="2462014" cy="64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4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5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jdelijke aanduiding voor tekst 23">
            <a:extLst>
              <a:ext uri="{FF2B5EF4-FFF2-40B4-BE49-F238E27FC236}">
                <a16:creationId xmlns:a16="http://schemas.microsoft.com/office/drawing/2014/main" id="{778D5FD4-10AB-807E-5FA6-896DADBD44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6" y="1412386"/>
            <a:ext cx="10801350" cy="397065"/>
          </a:xfrm>
        </p:spPr>
        <p:txBody>
          <a:bodyPr>
            <a:normAutofit/>
          </a:bodyPr>
          <a:lstStyle>
            <a:lvl1pPr>
              <a:defRPr lang="nl-NL" sz="2031" b="1" kern="1200" spc="-6" dirty="0">
                <a:solidFill>
                  <a:srgbClr val="52BCC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nl-NL" dirty="0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425059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393" y="1124744"/>
            <a:ext cx="9723214" cy="2192922"/>
          </a:xfrm>
        </p:spPr>
        <p:txBody>
          <a:bodyPr anchor="b">
            <a:noAutofit/>
          </a:bodyPr>
          <a:lstStyle>
            <a:lvl1pPr>
              <a:defRPr sz="62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393" y="3448050"/>
            <a:ext cx="9723214" cy="1088059"/>
          </a:xfrm>
        </p:spPr>
        <p:txBody>
          <a:bodyPr>
            <a:noAutofit/>
          </a:bodyPr>
          <a:lstStyle>
            <a:lvl1pPr marL="0" indent="0">
              <a:buNone/>
              <a:defRPr sz="34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A85D055-3EFB-3EB6-1E8E-67DF50F37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3825" y="6093296"/>
            <a:ext cx="2462014" cy="64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7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51C01AFE-2874-2995-6686-FE46F6A92F2E}"/>
              </a:ext>
            </a:extLst>
          </p:cNvPr>
          <p:cNvSpPr/>
          <p:nvPr userDrawn="1"/>
        </p:nvSpPr>
        <p:spPr>
          <a:xfrm>
            <a:off x="245413" y="249983"/>
            <a:ext cx="11696336" cy="6357801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393" y="1124744"/>
            <a:ext cx="9723214" cy="2192922"/>
          </a:xfrm>
        </p:spPr>
        <p:txBody>
          <a:bodyPr anchor="b">
            <a:noAutofit/>
          </a:bodyPr>
          <a:lstStyle>
            <a:lvl1pPr>
              <a:defRPr sz="6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393" y="3448050"/>
            <a:ext cx="9723214" cy="1088059"/>
          </a:xfrm>
        </p:spPr>
        <p:txBody>
          <a:bodyPr>
            <a:noAutofit/>
          </a:bodyPr>
          <a:lstStyle>
            <a:lvl1pPr marL="0" indent="0">
              <a:buNone/>
              <a:defRPr sz="34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0624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51C01AFE-2874-2995-6686-FE46F6A92F2E}"/>
              </a:ext>
            </a:extLst>
          </p:cNvPr>
          <p:cNvSpPr/>
          <p:nvPr userDrawn="1"/>
        </p:nvSpPr>
        <p:spPr>
          <a:xfrm>
            <a:off x="245413" y="249983"/>
            <a:ext cx="11696336" cy="6357801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393" y="1124744"/>
            <a:ext cx="9723214" cy="2192922"/>
          </a:xfrm>
        </p:spPr>
        <p:txBody>
          <a:bodyPr anchor="b">
            <a:noAutofit/>
          </a:bodyPr>
          <a:lstStyle>
            <a:lvl1pPr>
              <a:defRPr sz="6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393" y="3448050"/>
            <a:ext cx="9723214" cy="1088059"/>
          </a:xfrm>
        </p:spPr>
        <p:txBody>
          <a:bodyPr>
            <a:noAutofit/>
          </a:bodyPr>
          <a:lstStyle>
            <a:lvl1pPr marL="0" indent="0">
              <a:buNone/>
              <a:defRPr sz="3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7447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51C01AFE-2874-2995-6686-FE46F6A92F2E}"/>
              </a:ext>
            </a:extLst>
          </p:cNvPr>
          <p:cNvSpPr/>
          <p:nvPr userDrawn="1"/>
        </p:nvSpPr>
        <p:spPr>
          <a:xfrm>
            <a:off x="245413" y="249983"/>
            <a:ext cx="11696336" cy="6357801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6871" y="2276872"/>
            <a:ext cx="9118258" cy="2192922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“Quote”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6871" y="4653136"/>
            <a:ext cx="9118258" cy="1088059"/>
          </a:xfrm>
        </p:spPr>
        <p:txBody>
          <a:bodyPr>
            <a:noAutofit/>
          </a:bodyPr>
          <a:lstStyle>
            <a:lvl1pPr marL="0" indent="0">
              <a:buNone/>
              <a:defRPr sz="3400" b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4407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51C01AFE-2874-2995-6686-FE46F6A92F2E}"/>
              </a:ext>
            </a:extLst>
          </p:cNvPr>
          <p:cNvSpPr/>
          <p:nvPr userDrawn="1"/>
        </p:nvSpPr>
        <p:spPr>
          <a:xfrm>
            <a:off x="245413" y="249983"/>
            <a:ext cx="11696336" cy="6357801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6871" y="2276872"/>
            <a:ext cx="9118258" cy="2192922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“Quote”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6871" y="4653136"/>
            <a:ext cx="9118258" cy="1088059"/>
          </a:xfrm>
        </p:spPr>
        <p:txBody>
          <a:bodyPr>
            <a:noAutofit/>
          </a:bodyPr>
          <a:lstStyle>
            <a:lvl1pPr marL="0" indent="0">
              <a:buNone/>
              <a:defRPr sz="34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0240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5326" y="1791865"/>
            <a:ext cx="5040312" cy="465361"/>
          </a:xfrm>
        </p:spPr>
        <p:txBody>
          <a:bodyPr anchor="b">
            <a:noAutofit/>
          </a:bodyPr>
          <a:lstStyle>
            <a:lvl1pPr marL="7701" indent="0" algn="just">
              <a:lnSpc>
                <a:spcPct val="114000"/>
              </a:lnSpc>
              <a:spcBef>
                <a:spcPts val="0"/>
              </a:spcBef>
              <a:buNone/>
              <a:defRPr lang="nl-NL" sz="2486" b="1" i="0" spc="-6" dirty="0">
                <a:solidFill>
                  <a:srgbClr val="2F4795"/>
                </a:solidFill>
                <a:latin typeface="Calibri"/>
                <a:ea typeface="+mn-ea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5326" y="2348881"/>
            <a:ext cx="5040312" cy="1561901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56363" y="1791865"/>
            <a:ext cx="5040313" cy="465361"/>
          </a:xfrm>
        </p:spPr>
        <p:txBody>
          <a:bodyPr anchor="b">
            <a:noAutofit/>
          </a:bodyPr>
          <a:lstStyle>
            <a:lvl1pPr marL="7701" indent="0" algn="just">
              <a:lnSpc>
                <a:spcPct val="114000"/>
              </a:lnSpc>
              <a:spcBef>
                <a:spcPts val="0"/>
              </a:spcBef>
              <a:buNone/>
              <a:defRPr lang="nl-NL" sz="2486" b="1" i="0" spc="-6" dirty="0">
                <a:solidFill>
                  <a:srgbClr val="2F4795"/>
                </a:solidFill>
                <a:latin typeface="Calibri"/>
                <a:ea typeface="+mn-ea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6363" y="2348881"/>
            <a:ext cx="5040313" cy="1561901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None/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36CB-1A83-42D3-8371-C401DBD41855}" type="datetime1">
              <a:rPr lang="nl-NL" smtClean="0"/>
              <a:t>23-6-2026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3B964BD-CE04-AC20-29C6-F1A20581170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95326" y="4062808"/>
            <a:ext cx="5040312" cy="465361"/>
          </a:xfrm>
        </p:spPr>
        <p:txBody>
          <a:bodyPr anchor="b">
            <a:noAutofit/>
          </a:bodyPr>
          <a:lstStyle>
            <a:lvl1pPr marL="7701" indent="0" algn="just">
              <a:lnSpc>
                <a:spcPct val="114000"/>
              </a:lnSpc>
              <a:spcBef>
                <a:spcPts val="0"/>
              </a:spcBef>
              <a:buNone/>
              <a:defRPr lang="nl-NL" sz="2486" b="1" i="0" spc="-6" dirty="0">
                <a:solidFill>
                  <a:srgbClr val="2F4795"/>
                </a:solidFill>
                <a:latin typeface="Calibri"/>
                <a:ea typeface="+mn-ea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4D218B7E-D678-9886-1F52-2CCF4C425B2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5326" y="4619824"/>
            <a:ext cx="5040312" cy="1561901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F3A6F1F-4D0D-457F-D95B-A32384C3B4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6363" y="4062808"/>
            <a:ext cx="5040313" cy="465361"/>
          </a:xfrm>
        </p:spPr>
        <p:txBody>
          <a:bodyPr anchor="b">
            <a:noAutofit/>
          </a:bodyPr>
          <a:lstStyle>
            <a:lvl1pPr marL="7701" indent="0" algn="just">
              <a:lnSpc>
                <a:spcPct val="114000"/>
              </a:lnSpc>
              <a:spcBef>
                <a:spcPts val="0"/>
              </a:spcBef>
              <a:buNone/>
              <a:defRPr lang="nl-NL" sz="2486" b="1" i="0" spc="-6" dirty="0">
                <a:solidFill>
                  <a:srgbClr val="2F4795"/>
                </a:solidFill>
                <a:latin typeface="Calibri"/>
                <a:ea typeface="+mn-ea"/>
                <a:cs typeface="Calibri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F86C7395-11B2-DB19-CE02-30A172C70A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56363" y="4619824"/>
            <a:ext cx="5040313" cy="1561901"/>
          </a:xfrm>
        </p:spPr>
        <p:txBody>
          <a:bodyPr>
            <a:no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None/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66700" indent="-2667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nl-NL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en-US" sz="1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50DCE2-36B0-D825-2CDE-2E8AADC3C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63159"/>
            <a:ext cx="10801350" cy="114282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9529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613" userDrawn="1">
          <p15:clr>
            <a:srgbClr val="FBAE40"/>
          </p15:clr>
        </p15:guide>
        <p15:guide id="3" pos="406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lang="nl-NL" sz="2031" b="1" kern="1200" spc="-6" dirty="0">
                <a:solidFill>
                  <a:srgbClr val="52BCC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C75-D9DB-406D-BDF6-460BE4C58FF4}" type="datetime1">
              <a:rPr lang="nl-NL" smtClean="0"/>
              <a:t>23-6-2026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796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8839"/>
            <a:ext cx="5040313" cy="418812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7" name="Tijdelijke aanduiding voor datum 16">
            <a:extLst>
              <a:ext uri="{FF2B5EF4-FFF2-40B4-BE49-F238E27FC236}">
                <a16:creationId xmlns:a16="http://schemas.microsoft.com/office/drawing/2014/main" id="{F5B3578C-D420-9940-1DF2-9C9C3E0398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794133-0262-4169-AB5C-490B7362849C}" type="datetime1">
              <a:rPr lang="nl-NL" smtClean="0"/>
              <a:t>23-6-2026</a:t>
            </a:fld>
            <a:endParaRPr lang="nl-NL"/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4CE0A02E-10A4-1984-9992-A83795B919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806AB016-AF89-E3C5-7CDF-ED14A86FA5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839BA56-2CDC-C12F-A7E6-F9DFCB20C7B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56364" y="1988839"/>
            <a:ext cx="5040313" cy="418812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1" name="Titel 20">
            <a:extLst>
              <a:ext uri="{FF2B5EF4-FFF2-40B4-BE49-F238E27FC236}">
                <a16:creationId xmlns:a16="http://schemas.microsoft.com/office/drawing/2014/main" id="{EFB6F50C-4C20-0A99-D032-4E9E05F50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63159"/>
            <a:ext cx="10801350" cy="114282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0B2796A2-65FC-A031-8643-E020F2F095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6" y="1412386"/>
            <a:ext cx="10801350" cy="397065"/>
          </a:xfrm>
        </p:spPr>
        <p:txBody>
          <a:bodyPr>
            <a:normAutofit/>
          </a:bodyPr>
          <a:lstStyle>
            <a:lvl1pPr>
              <a:defRPr lang="nl-NL" sz="2031" b="1" kern="1200" spc="-6" dirty="0">
                <a:solidFill>
                  <a:srgbClr val="52BCC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nl-NL" dirty="0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112674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2 afbeeldi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8839"/>
            <a:ext cx="5040313" cy="418812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7" name="Tijdelijke aanduiding voor datum 16">
            <a:extLst>
              <a:ext uri="{FF2B5EF4-FFF2-40B4-BE49-F238E27FC236}">
                <a16:creationId xmlns:a16="http://schemas.microsoft.com/office/drawing/2014/main" id="{F5B3578C-D420-9940-1DF2-9C9C3E0398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6C89F95-5161-4633-99B2-46586BEE9405}" type="datetime1">
              <a:rPr lang="nl-NL" smtClean="0"/>
              <a:t>23-6-2026</a:t>
            </a:fld>
            <a:endParaRPr lang="nl-NL"/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4CE0A02E-10A4-1984-9992-A83795B919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806AB016-AF89-E3C5-7CDF-ED14A86FA5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1" name="Titel 20">
            <a:extLst>
              <a:ext uri="{FF2B5EF4-FFF2-40B4-BE49-F238E27FC236}">
                <a16:creationId xmlns:a16="http://schemas.microsoft.com/office/drawing/2014/main" id="{EFB6F50C-4C20-0A99-D032-4E9E05F503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163159"/>
            <a:ext cx="5040312" cy="1142828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0B2796A2-65FC-A031-8643-E020F2F095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6" y="1412386"/>
            <a:ext cx="5040312" cy="397065"/>
          </a:xfrm>
        </p:spPr>
        <p:txBody>
          <a:bodyPr>
            <a:normAutofit/>
          </a:bodyPr>
          <a:lstStyle>
            <a:lvl1pPr>
              <a:defRPr lang="nl-NL" sz="2031" b="1" kern="1200" spc="-6" dirty="0">
                <a:solidFill>
                  <a:srgbClr val="52BCC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nl-NL" dirty="0"/>
              <a:t>Ondertitel</a:t>
            </a: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0F129FE-F990-EF37-0E1F-7F8FF94B7AD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012871" y="814489"/>
            <a:ext cx="3463983" cy="2310603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A564ADE-66C1-22AE-3F17-76EDBE367FA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012867" y="3545473"/>
            <a:ext cx="3463983" cy="2310603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9F53D073-E4D1-A88A-63CB-14AF1F16A97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12866" y="3181484"/>
            <a:ext cx="3463983" cy="262085"/>
          </a:xfrm>
        </p:spPr>
        <p:txBody>
          <a:bodyPr/>
          <a:lstStyle>
            <a:lvl1pPr marL="7701">
              <a:spcBef>
                <a:spcPts val="67"/>
              </a:spcBef>
              <a:defRPr lang="nl-NL" sz="1100" b="1" dirty="0" smtClean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nl-NL" dirty="0"/>
              <a:t>Onderschrift</a:t>
            </a:r>
          </a:p>
        </p:txBody>
      </p:sp>
      <p:sp>
        <p:nvSpPr>
          <p:cNvPr id="11" name="Tijdelijke aanduiding voor tekst 9">
            <a:extLst>
              <a:ext uri="{FF2B5EF4-FFF2-40B4-BE49-F238E27FC236}">
                <a16:creationId xmlns:a16="http://schemas.microsoft.com/office/drawing/2014/main" id="{3F93C986-803D-9FE7-307F-2DF61E16CE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12866" y="5914877"/>
            <a:ext cx="3463983" cy="262085"/>
          </a:xfrm>
        </p:spPr>
        <p:txBody>
          <a:bodyPr/>
          <a:lstStyle>
            <a:lvl1pPr marL="7701">
              <a:spcBef>
                <a:spcPts val="67"/>
              </a:spcBef>
              <a:defRPr lang="nl-NL" sz="1100" b="1" dirty="0" smtClean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nl-NL" dirty="0"/>
              <a:t>Onderschrift</a:t>
            </a:r>
          </a:p>
        </p:txBody>
      </p:sp>
    </p:spTree>
    <p:extLst>
      <p:ext uri="{BB962C8B-B14F-4D97-AF65-F5344CB8AC3E}">
        <p14:creationId xmlns:p14="http://schemas.microsoft.com/office/powerpoint/2010/main" val="309236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kst -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163159"/>
            <a:ext cx="5040312" cy="1142828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988839"/>
            <a:ext cx="5040313" cy="418812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1A81496-A115-7640-E116-AA0E2AEC13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95512146-CB3E-CBA6-AC6D-537CF77BF9C7}"/>
              </a:ext>
            </a:extLst>
          </p:cNvPr>
          <p:cNvGrpSpPr/>
          <p:nvPr userDrawn="1"/>
        </p:nvGrpSpPr>
        <p:grpSpPr>
          <a:xfrm>
            <a:off x="5845708" y="485906"/>
            <a:ext cx="250292" cy="1048513"/>
            <a:chOff x="11941590" y="485906"/>
            <a:chExt cx="250292" cy="1048513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14F1F93B-9F46-25C0-9D31-81D31F25EC5B}"/>
                </a:ext>
              </a:extLst>
            </p:cNvPr>
            <p:cNvSpPr/>
            <p:nvPr/>
          </p:nvSpPr>
          <p:spPr>
            <a:xfrm>
              <a:off x="11941590" y="485906"/>
              <a:ext cx="250292" cy="209860"/>
            </a:xfrm>
            <a:custGeom>
              <a:avLst/>
              <a:gdLst/>
              <a:ahLst/>
              <a:cxnLst/>
              <a:rect l="l" t="t" r="r" b="b"/>
              <a:pathLst>
                <a:path w="412750" h="346075">
                  <a:moveTo>
                    <a:pt x="412238" y="0"/>
                  </a:moveTo>
                  <a:lnTo>
                    <a:pt x="0" y="0"/>
                  </a:lnTo>
                  <a:lnTo>
                    <a:pt x="0" y="345811"/>
                  </a:lnTo>
                  <a:lnTo>
                    <a:pt x="412238" y="345811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674DE124-B4B5-A4AB-D933-FA0C37329052}"/>
                </a:ext>
              </a:extLst>
            </p:cNvPr>
            <p:cNvSpPr/>
            <p:nvPr/>
          </p:nvSpPr>
          <p:spPr>
            <a:xfrm>
              <a:off x="11941590" y="1394641"/>
              <a:ext cx="250292" cy="139778"/>
            </a:xfrm>
            <a:custGeom>
              <a:avLst/>
              <a:gdLst/>
              <a:ahLst/>
              <a:cxnLst/>
              <a:rect l="l" t="t" r="r" b="b"/>
              <a:pathLst>
                <a:path w="412750" h="230505">
                  <a:moveTo>
                    <a:pt x="412238" y="0"/>
                  </a:moveTo>
                  <a:lnTo>
                    <a:pt x="0" y="0"/>
                  </a:lnTo>
                  <a:lnTo>
                    <a:pt x="0" y="230495"/>
                  </a:lnTo>
                  <a:lnTo>
                    <a:pt x="412238" y="230495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790B2EE4-2F0B-7B62-A08D-90A66CCA6903}"/>
                </a:ext>
              </a:extLst>
            </p:cNvPr>
            <p:cNvSpPr/>
            <p:nvPr/>
          </p:nvSpPr>
          <p:spPr>
            <a:xfrm>
              <a:off x="11941590" y="730554"/>
              <a:ext cx="250292" cy="139778"/>
            </a:xfrm>
            <a:custGeom>
              <a:avLst/>
              <a:gdLst/>
              <a:ahLst/>
              <a:cxnLst/>
              <a:rect l="l" t="t" r="r" b="b"/>
              <a:pathLst>
                <a:path w="412750" h="230505">
                  <a:moveTo>
                    <a:pt x="412238" y="0"/>
                  </a:moveTo>
                  <a:lnTo>
                    <a:pt x="0" y="0"/>
                  </a:lnTo>
                  <a:lnTo>
                    <a:pt x="0" y="230495"/>
                  </a:lnTo>
                  <a:lnTo>
                    <a:pt x="412238" y="230495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977F1DEF-152C-7A7A-5B25-17A71D4AE50B}"/>
                </a:ext>
              </a:extLst>
            </p:cNvPr>
            <p:cNvSpPr/>
            <p:nvPr/>
          </p:nvSpPr>
          <p:spPr>
            <a:xfrm>
              <a:off x="11941590" y="905275"/>
              <a:ext cx="250292" cy="105123"/>
            </a:xfrm>
            <a:custGeom>
              <a:avLst/>
              <a:gdLst/>
              <a:ahLst/>
              <a:cxnLst/>
              <a:rect l="l" t="t" r="r" b="b"/>
              <a:pathLst>
                <a:path w="412750" h="173355">
                  <a:moveTo>
                    <a:pt x="412238" y="0"/>
                  </a:moveTo>
                  <a:lnTo>
                    <a:pt x="0" y="0"/>
                  </a:lnTo>
                  <a:lnTo>
                    <a:pt x="0" y="172999"/>
                  </a:lnTo>
                  <a:lnTo>
                    <a:pt x="412238" y="172999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5EFDF955-4D93-BC4B-5BEF-59C49B56C8F0}"/>
                </a:ext>
              </a:extLst>
            </p:cNvPr>
            <p:cNvSpPr/>
            <p:nvPr/>
          </p:nvSpPr>
          <p:spPr>
            <a:xfrm>
              <a:off x="11941590" y="1045087"/>
              <a:ext cx="250292" cy="174819"/>
            </a:xfrm>
            <a:custGeom>
              <a:avLst/>
              <a:gdLst/>
              <a:ahLst/>
              <a:cxnLst/>
              <a:rect l="l" t="t" r="r" b="b"/>
              <a:pathLst>
                <a:path w="412750" h="288289">
                  <a:moveTo>
                    <a:pt x="412238" y="0"/>
                  </a:moveTo>
                  <a:lnTo>
                    <a:pt x="0" y="0"/>
                  </a:lnTo>
                  <a:lnTo>
                    <a:pt x="0" y="288190"/>
                  </a:lnTo>
                  <a:lnTo>
                    <a:pt x="412238" y="288190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EEFBBDBC-014A-DBCB-DC11-EE3105757371}"/>
                </a:ext>
              </a:extLst>
            </p:cNvPr>
            <p:cNvSpPr/>
            <p:nvPr/>
          </p:nvSpPr>
          <p:spPr>
            <a:xfrm>
              <a:off x="11941590" y="1254830"/>
              <a:ext cx="250292" cy="105123"/>
            </a:xfrm>
            <a:custGeom>
              <a:avLst/>
              <a:gdLst/>
              <a:ahLst/>
              <a:cxnLst/>
              <a:rect l="l" t="t" r="r" b="b"/>
              <a:pathLst>
                <a:path w="412750" h="173355">
                  <a:moveTo>
                    <a:pt x="412238" y="0"/>
                  </a:moveTo>
                  <a:lnTo>
                    <a:pt x="0" y="0"/>
                  </a:lnTo>
                  <a:lnTo>
                    <a:pt x="0" y="172937"/>
                  </a:lnTo>
                  <a:lnTo>
                    <a:pt x="412238" y="172937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ijdelijke aanduiding voor datum 16">
            <a:extLst>
              <a:ext uri="{FF2B5EF4-FFF2-40B4-BE49-F238E27FC236}">
                <a16:creationId xmlns:a16="http://schemas.microsoft.com/office/drawing/2014/main" id="{F5B3578C-D420-9940-1DF2-9C9C3E0398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D2CFAA5-1057-41DE-B329-9C59A6805B46}" type="datetime1">
              <a:rPr lang="nl-NL" smtClean="0"/>
              <a:t>23-6-2026</a:t>
            </a:fld>
            <a:endParaRPr lang="nl-NL"/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4CE0A02E-10A4-1984-9992-A83795B919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584361" y="6373877"/>
            <a:ext cx="1696215" cy="330072"/>
          </a:xfrm>
          <a:solidFill>
            <a:schemeClr val="bg1"/>
          </a:solidFill>
        </p:spPr>
        <p:txBody>
          <a:bodyPr wrap="none" lIns="72000" tIns="72000" rIns="72000" bIns="72000">
            <a:spAutoFit/>
          </a:bodyPr>
          <a:lstStyle/>
          <a:p>
            <a:r>
              <a:rPr lang="nl-NL"/>
              <a:t>Ruimte voor de voettekst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806AB016-AF89-E3C5-7CDF-ED14A86FA5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23">
            <a:extLst>
              <a:ext uri="{FF2B5EF4-FFF2-40B4-BE49-F238E27FC236}">
                <a16:creationId xmlns:a16="http://schemas.microsoft.com/office/drawing/2014/main" id="{88001A6D-22BE-473D-A8C1-C7F86A1B8F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6" y="1412386"/>
            <a:ext cx="5040312" cy="397065"/>
          </a:xfrm>
        </p:spPr>
        <p:txBody>
          <a:bodyPr>
            <a:normAutofit/>
          </a:bodyPr>
          <a:lstStyle>
            <a:lvl1pPr>
              <a:defRPr lang="nl-NL" sz="2031" b="1" kern="1200" spc="-6" dirty="0">
                <a:solidFill>
                  <a:srgbClr val="52BCC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nl-NL" dirty="0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428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afbeeldin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56363" y="163159"/>
            <a:ext cx="5040310" cy="1142828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Titel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56363" y="1988839"/>
            <a:ext cx="5040312" cy="418812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61A81496-A115-7640-E116-AA0E2AEC13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7" name="Tijdelijke aanduiding voor datum 16">
            <a:extLst>
              <a:ext uri="{FF2B5EF4-FFF2-40B4-BE49-F238E27FC236}">
                <a16:creationId xmlns:a16="http://schemas.microsoft.com/office/drawing/2014/main" id="{F5B3578C-D420-9940-1DF2-9C9C3E0398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A2CB09-60AD-4521-A93E-425B66A02679}" type="datetime1">
              <a:rPr lang="nl-NL" smtClean="0"/>
              <a:t>23-6-2026</a:t>
            </a:fld>
            <a:endParaRPr lang="nl-NL"/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4CE0A02E-10A4-1984-9992-A83795B919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806AB016-AF89-E3C5-7CDF-ED14A86FA5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23">
            <a:extLst>
              <a:ext uri="{FF2B5EF4-FFF2-40B4-BE49-F238E27FC236}">
                <a16:creationId xmlns:a16="http://schemas.microsoft.com/office/drawing/2014/main" id="{88001A6D-22BE-473D-A8C1-C7F86A1B8F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6362" y="1412386"/>
            <a:ext cx="5040312" cy="397065"/>
          </a:xfrm>
        </p:spPr>
        <p:txBody>
          <a:bodyPr>
            <a:normAutofit/>
          </a:bodyPr>
          <a:lstStyle>
            <a:lvl1pPr>
              <a:defRPr lang="nl-NL" sz="2031" b="1" kern="1200" spc="-6" dirty="0">
                <a:solidFill>
                  <a:srgbClr val="52BCC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nl-NL" dirty="0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177285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ADAC7-3C78-426C-BCE0-417A6B092409}" type="datetime1">
              <a:rPr lang="nl-NL" smtClean="0"/>
              <a:t>23-6-2026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ijdelijke aanduiding voor tekst 23">
            <a:extLst>
              <a:ext uri="{FF2B5EF4-FFF2-40B4-BE49-F238E27FC236}">
                <a16:creationId xmlns:a16="http://schemas.microsoft.com/office/drawing/2014/main" id="{693046B4-C28C-9C27-BA5B-FA3570E68A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6" y="1412386"/>
            <a:ext cx="10801350" cy="397065"/>
          </a:xfrm>
        </p:spPr>
        <p:txBody>
          <a:bodyPr>
            <a:normAutofit/>
          </a:bodyPr>
          <a:lstStyle>
            <a:lvl1pPr>
              <a:defRPr lang="nl-NL" sz="2031" b="1" kern="1200" spc="-6" dirty="0">
                <a:solidFill>
                  <a:srgbClr val="52BCC2"/>
                </a:solidFill>
                <a:latin typeface="Calibri"/>
                <a:ea typeface="+mn-ea"/>
                <a:cs typeface="Calibri"/>
              </a:defRPr>
            </a:lvl1pPr>
          </a:lstStyle>
          <a:p>
            <a:pPr lvl="0"/>
            <a:r>
              <a:rPr lang="nl-NL" dirty="0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137933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DF93-C9AD-4849-BF40-EAD6F2154A9C}" type="datetime1">
              <a:rPr lang="nl-NL" smtClean="0"/>
              <a:t>23-6-2026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519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89600" y="4351867"/>
            <a:ext cx="6096000" cy="1143000"/>
          </a:xfrm>
        </p:spPr>
        <p:txBody>
          <a:bodyPr>
            <a:normAutofit/>
          </a:bodyPr>
          <a:lstStyle>
            <a:lvl1pPr marL="0" indent="0" algn="l">
              <a:buNone/>
              <a:defRPr sz="2667" baseline="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err="1"/>
              <a:t>Openingsslide</a:t>
            </a:r>
            <a:r>
              <a:rPr lang="nl-NL" dirty="0"/>
              <a:t>. Klik om de tekst aan te passen.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2B7269AD-83FD-554F-900E-3B361D58DB2F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7B5E2B-D25D-3640-A7E0-0409F1F4A47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70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269AD-83FD-554F-900E-3B361D58DB2F}" type="datetimeFigureOut">
              <a:rPr lang="en-US" smtClean="0"/>
              <a:pPr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7B5E2B-D25D-3640-A7E0-0409F1F4A47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944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1600201"/>
            <a:ext cx="10972800" cy="1470025"/>
          </a:xfrm>
        </p:spPr>
        <p:txBody>
          <a:bodyPr>
            <a:normAutofit/>
          </a:bodyPr>
          <a:lstStyle>
            <a:lvl1pPr algn="l">
              <a:defRPr sz="4000" baseline="0">
                <a:solidFill>
                  <a:srgbClr val="FFFFFF"/>
                </a:solidFill>
              </a:defRPr>
            </a:lvl1pPr>
          </a:lstStyle>
          <a:p>
            <a:r>
              <a:rPr lang="nl-NL" dirty="0"/>
              <a:t>Nieuw hoofdstuk. Klik om tekst aan te passen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355975"/>
            <a:ext cx="93472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rgbClr val="FFFFFF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hier om de subtitel aan te passen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26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6" y="163159"/>
            <a:ext cx="10801350" cy="114282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5" y="1988839"/>
            <a:ext cx="10801349" cy="41881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5325" y="6356350"/>
            <a:ext cx="208830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C78C42-F752-424B-ABC5-359D84AD6CA1}" type="datetime1">
              <a:rPr lang="nl-NL" smtClean="0"/>
              <a:t>23-6-2026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7648" y="6356350"/>
            <a:ext cx="8352928" cy="365125"/>
          </a:xfrm>
          <a:prstGeom prst="rect">
            <a:avLst/>
          </a:prstGeom>
        </p:spPr>
        <p:txBody>
          <a:bodyPr vert="horz" wrap="none" lIns="72000" tIns="72000" rIns="72000" bIns="72000" rtlCol="0" anchor="ctr"/>
          <a:lstStyle>
            <a:lvl1pPr algn="r">
              <a:defRPr sz="1200" b="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nl-NL" dirty="0"/>
              <a:t>Ruimte voor de voettekst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6675" y="6356350"/>
            <a:ext cx="43046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FB52D3AD-679F-4EE7-9E77-C2680DC4F09C}" type="slidenum">
              <a:rPr lang="nl-NL" smtClean="0"/>
              <a:pPr/>
              <a:t>‹nr.›</a:t>
            </a:fld>
            <a:endParaRPr lang="nl-NL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6440C5F7-56E8-3D7C-6E85-63312453E760}"/>
              </a:ext>
            </a:extLst>
          </p:cNvPr>
          <p:cNvGrpSpPr/>
          <p:nvPr userDrawn="1"/>
        </p:nvGrpSpPr>
        <p:grpSpPr>
          <a:xfrm>
            <a:off x="11941590" y="485906"/>
            <a:ext cx="250292" cy="1048513"/>
            <a:chOff x="11941590" y="485906"/>
            <a:chExt cx="250292" cy="1048513"/>
          </a:xfrm>
        </p:grpSpPr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CFD5DF03-B568-1E54-636C-113B9A7DD807}"/>
                </a:ext>
              </a:extLst>
            </p:cNvPr>
            <p:cNvSpPr/>
            <p:nvPr/>
          </p:nvSpPr>
          <p:spPr>
            <a:xfrm>
              <a:off x="11941590" y="485906"/>
              <a:ext cx="250292" cy="209860"/>
            </a:xfrm>
            <a:custGeom>
              <a:avLst/>
              <a:gdLst/>
              <a:ahLst/>
              <a:cxnLst/>
              <a:rect l="l" t="t" r="r" b="b"/>
              <a:pathLst>
                <a:path w="412750" h="346075">
                  <a:moveTo>
                    <a:pt x="412238" y="0"/>
                  </a:moveTo>
                  <a:lnTo>
                    <a:pt x="0" y="0"/>
                  </a:lnTo>
                  <a:lnTo>
                    <a:pt x="0" y="345811"/>
                  </a:lnTo>
                  <a:lnTo>
                    <a:pt x="412238" y="345811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1D037DFE-193F-B40E-B5EE-0B727C11C75C}"/>
                </a:ext>
              </a:extLst>
            </p:cNvPr>
            <p:cNvSpPr/>
            <p:nvPr/>
          </p:nvSpPr>
          <p:spPr>
            <a:xfrm>
              <a:off x="11941590" y="1394641"/>
              <a:ext cx="250292" cy="139778"/>
            </a:xfrm>
            <a:custGeom>
              <a:avLst/>
              <a:gdLst/>
              <a:ahLst/>
              <a:cxnLst/>
              <a:rect l="l" t="t" r="r" b="b"/>
              <a:pathLst>
                <a:path w="412750" h="230505">
                  <a:moveTo>
                    <a:pt x="412238" y="0"/>
                  </a:moveTo>
                  <a:lnTo>
                    <a:pt x="0" y="0"/>
                  </a:lnTo>
                  <a:lnTo>
                    <a:pt x="0" y="230495"/>
                  </a:lnTo>
                  <a:lnTo>
                    <a:pt x="412238" y="230495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C3C3AE4D-3956-14A6-1928-4AA9DE97B71E}"/>
                </a:ext>
              </a:extLst>
            </p:cNvPr>
            <p:cNvSpPr/>
            <p:nvPr/>
          </p:nvSpPr>
          <p:spPr>
            <a:xfrm>
              <a:off x="11941590" y="730554"/>
              <a:ext cx="250292" cy="139778"/>
            </a:xfrm>
            <a:custGeom>
              <a:avLst/>
              <a:gdLst/>
              <a:ahLst/>
              <a:cxnLst/>
              <a:rect l="l" t="t" r="r" b="b"/>
              <a:pathLst>
                <a:path w="412750" h="230505">
                  <a:moveTo>
                    <a:pt x="412238" y="0"/>
                  </a:moveTo>
                  <a:lnTo>
                    <a:pt x="0" y="0"/>
                  </a:lnTo>
                  <a:lnTo>
                    <a:pt x="0" y="230495"/>
                  </a:lnTo>
                  <a:lnTo>
                    <a:pt x="412238" y="230495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3FF6833A-0E3F-ADB4-0961-931782F9B423}"/>
                </a:ext>
              </a:extLst>
            </p:cNvPr>
            <p:cNvSpPr/>
            <p:nvPr/>
          </p:nvSpPr>
          <p:spPr>
            <a:xfrm>
              <a:off x="11941590" y="905275"/>
              <a:ext cx="250292" cy="105123"/>
            </a:xfrm>
            <a:custGeom>
              <a:avLst/>
              <a:gdLst/>
              <a:ahLst/>
              <a:cxnLst/>
              <a:rect l="l" t="t" r="r" b="b"/>
              <a:pathLst>
                <a:path w="412750" h="173355">
                  <a:moveTo>
                    <a:pt x="412238" y="0"/>
                  </a:moveTo>
                  <a:lnTo>
                    <a:pt x="0" y="0"/>
                  </a:lnTo>
                  <a:lnTo>
                    <a:pt x="0" y="172999"/>
                  </a:lnTo>
                  <a:lnTo>
                    <a:pt x="412238" y="172999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34D89A6C-48BB-1D22-D4C7-57E6C0A0EACB}"/>
                </a:ext>
              </a:extLst>
            </p:cNvPr>
            <p:cNvSpPr/>
            <p:nvPr/>
          </p:nvSpPr>
          <p:spPr>
            <a:xfrm>
              <a:off x="11941590" y="1045087"/>
              <a:ext cx="250292" cy="174819"/>
            </a:xfrm>
            <a:custGeom>
              <a:avLst/>
              <a:gdLst/>
              <a:ahLst/>
              <a:cxnLst/>
              <a:rect l="l" t="t" r="r" b="b"/>
              <a:pathLst>
                <a:path w="412750" h="288289">
                  <a:moveTo>
                    <a:pt x="412238" y="0"/>
                  </a:moveTo>
                  <a:lnTo>
                    <a:pt x="0" y="0"/>
                  </a:lnTo>
                  <a:lnTo>
                    <a:pt x="0" y="288190"/>
                  </a:lnTo>
                  <a:lnTo>
                    <a:pt x="412238" y="288190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>
              <a:extLst>
                <a:ext uri="{FF2B5EF4-FFF2-40B4-BE49-F238E27FC236}">
                  <a16:creationId xmlns:a16="http://schemas.microsoft.com/office/drawing/2014/main" id="{2A328C9E-0648-16B3-E432-ADE6075917C2}"/>
                </a:ext>
              </a:extLst>
            </p:cNvPr>
            <p:cNvSpPr/>
            <p:nvPr/>
          </p:nvSpPr>
          <p:spPr>
            <a:xfrm>
              <a:off x="11941590" y="1254830"/>
              <a:ext cx="250292" cy="105123"/>
            </a:xfrm>
            <a:custGeom>
              <a:avLst/>
              <a:gdLst/>
              <a:ahLst/>
              <a:cxnLst/>
              <a:rect l="l" t="t" r="r" b="b"/>
              <a:pathLst>
                <a:path w="412750" h="173355">
                  <a:moveTo>
                    <a:pt x="412238" y="0"/>
                  </a:moveTo>
                  <a:lnTo>
                    <a:pt x="0" y="0"/>
                  </a:lnTo>
                  <a:lnTo>
                    <a:pt x="0" y="172937"/>
                  </a:lnTo>
                  <a:lnTo>
                    <a:pt x="412238" y="172937"/>
                  </a:lnTo>
                  <a:lnTo>
                    <a:pt x="412238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47855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85" r:id="rId3"/>
    <p:sldLayoutId id="2147483686" r:id="rId4"/>
    <p:sldLayoutId id="2147483674" r:id="rId5"/>
    <p:sldLayoutId id="2147483688" r:id="rId6"/>
    <p:sldLayoutId id="2147483675" r:id="rId7"/>
    <p:sldLayoutId id="2147483687" r:id="rId8"/>
    <p:sldLayoutId id="2147483693" r:id="rId9"/>
    <p:sldLayoutId id="2147483694" r:id="rId10"/>
    <p:sldLayoutId id="2147483677" r:id="rId11"/>
    <p:sldLayoutId id="2147483691" r:id="rId12"/>
    <p:sldLayoutId id="2147483676" r:id="rId13"/>
    <p:sldLayoutId id="2147483692" r:id="rId14"/>
    <p:sldLayoutId id="2147483689" r:id="rId15"/>
    <p:sldLayoutId id="2147483690" r:id="rId16"/>
    <p:sldLayoutId id="2147483678" r:id="rId17"/>
    <p:sldLayoutId id="2147483679" r:id="rId18"/>
    <p:sldLayoutId id="2147483695" r:id="rId19"/>
    <p:sldLayoutId id="2147483697" r:id="rId20"/>
    <p:sldLayoutId id="2147483698" r:id="rId2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78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541338" indent="-185738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719138" indent="-1778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5" orient="horz" pos="1242" userDrawn="1">
          <p15:clr>
            <a:srgbClr val="F26B43"/>
          </p15:clr>
        </p15:guide>
        <p15:guide id="6" orient="horz" pos="3894" userDrawn="1">
          <p15:clr>
            <a:srgbClr val="F26B43"/>
          </p15:clr>
        </p15:guide>
        <p15:guide id="7" pos="4067" userDrawn="1">
          <p15:clr>
            <a:srgbClr val="F26B43"/>
          </p15:clr>
        </p15:guide>
        <p15:guide id="8" pos="3613" userDrawn="1">
          <p15:clr>
            <a:srgbClr val="F26B43"/>
          </p15:clr>
        </p15:guide>
        <p15:guide id="9" pos="7514" userDrawn="1">
          <p15:clr>
            <a:srgbClr val="F26B43"/>
          </p15:clr>
        </p15:guide>
        <p15:guide id="10" pos="1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jdelijke aanduiding voor afbeelding 13">
            <a:extLst>
              <a:ext uri="{FF2B5EF4-FFF2-40B4-BE49-F238E27FC236}">
                <a16:creationId xmlns:a16="http://schemas.microsoft.com/office/drawing/2014/main" id="{B03B9F09-3F94-00A5-C8EC-96EB5AD76B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52" b="17352"/>
          <a:stretch>
            <a:fillRect/>
          </a:stretch>
        </p:blipFill>
        <p:spPr>
          <a:xfrm>
            <a:off x="-25993" y="0"/>
            <a:ext cx="12191145" cy="5971019"/>
          </a:xfrm>
        </p:spPr>
      </p:pic>
      <p:sp>
        <p:nvSpPr>
          <p:cNvPr id="11" name="Ondertitel 10">
            <a:extLst>
              <a:ext uri="{FF2B5EF4-FFF2-40B4-BE49-F238E27FC236}">
                <a16:creationId xmlns:a16="http://schemas.microsoft.com/office/drawing/2014/main" id="{3CAFC028-1192-75FC-9647-25B2E90E0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04476DE-1F05-2D7A-3A51-D9EFCE940CAF}"/>
              </a:ext>
            </a:extLst>
          </p:cNvPr>
          <p:cNvSpPr txBox="1">
            <a:spLocks/>
          </p:cNvSpPr>
          <p:nvPr/>
        </p:nvSpPr>
        <p:spPr>
          <a:xfrm>
            <a:off x="6816080" y="4386843"/>
            <a:ext cx="5472608" cy="1584176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vert="horz" lIns="468000" tIns="72000" rIns="180000" bIns="72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 dirty="0"/>
              <a:t>LEAN LIDZ 17 juni </a:t>
            </a:r>
          </a:p>
          <a:p>
            <a:r>
              <a:rPr lang="nl-NL" sz="2000" dirty="0"/>
              <a:t>Dagcentrum/ Kortverblijf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43E16A3-196F-5205-74D1-06EF39D0AC1A}"/>
              </a:ext>
            </a:extLst>
          </p:cNvPr>
          <p:cNvSpPr/>
          <p:nvPr/>
        </p:nvSpPr>
        <p:spPr>
          <a:xfrm>
            <a:off x="191344" y="5971019"/>
            <a:ext cx="9001000" cy="4823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Moniek Steltenpool 		Natasja Hoff 		Mirela Husic</a:t>
            </a:r>
          </a:p>
        </p:txBody>
      </p:sp>
    </p:spTree>
    <p:extLst>
      <p:ext uri="{BB962C8B-B14F-4D97-AF65-F5344CB8AC3E}">
        <p14:creationId xmlns:p14="http://schemas.microsoft.com/office/powerpoint/2010/main" val="145860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2EC6A-91B0-6C79-65CA-B1A47C734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                LEAN  </a:t>
            </a:r>
            <a:br>
              <a:rPr lang="nl-NL" dirty="0"/>
            </a:br>
            <a:r>
              <a:rPr lang="nl-NL" dirty="0"/>
              <a:t>Dagcentrum/ kortverblijf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FEA8108-2388-AAC7-C345-D86B00964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Lean en lef samenwerken voor werkplezier en efficiëntie. </a:t>
            </a:r>
          </a:p>
        </p:txBody>
      </p:sp>
    </p:spTree>
    <p:extLst>
      <p:ext uri="{BB962C8B-B14F-4D97-AF65-F5344CB8AC3E}">
        <p14:creationId xmlns:p14="http://schemas.microsoft.com/office/powerpoint/2010/main" val="377307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34091-EA1E-2E35-F1C9-AC9B5ED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2B0C6A-989D-7883-858F-03A1EBDF1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988840"/>
            <a:ext cx="10801349" cy="4188123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nl-NL" dirty="0"/>
              <a:t>Afdeling dagcentrum/ kortverblijf</a:t>
            </a:r>
          </a:p>
          <a:p>
            <a:pPr marL="285750" indent="-285750">
              <a:buFontTx/>
              <a:buChar char="-"/>
            </a:pPr>
            <a:r>
              <a:rPr lang="nl-NL" dirty="0"/>
              <a:t>Lean leiderschap </a:t>
            </a:r>
          </a:p>
          <a:p>
            <a:pPr marL="285750" indent="-285750">
              <a:buFontTx/>
              <a:buChar char="-"/>
            </a:pPr>
            <a:r>
              <a:rPr lang="nl-NL" dirty="0"/>
              <a:t>Structuur</a:t>
            </a:r>
          </a:p>
          <a:p>
            <a:pPr marL="285750" indent="-285750">
              <a:buFontTx/>
              <a:buChar char="-"/>
            </a:pPr>
            <a:r>
              <a:rPr lang="nl-NL" dirty="0"/>
              <a:t>Kwaliteit </a:t>
            </a:r>
          </a:p>
          <a:p>
            <a:pPr marL="285750" indent="-285750">
              <a:buFontTx/>
              <a:buChar char="-"/>
            </a:pPr>
            <a:r>
              <a:rPr lang="nl-NL" dirty="0"/>
              <a:t>Film </a:t>
            </a:r>
          </a:p>
          <a:p>
            <a:pPr marL="285750" indent="-285750">
              <a:buFontTx/>
              <a:buChar char="-"/>
            </a:pPr>
            <a:r>
              <a:rPr lang="nl-NL" dirty="0"/>
              <a:t>Adviesraad </a:t>
            </a:r>
          </a:p>
          <a:p>
            <a:pPr marL="285750" indent="-285750">
              <a:buFontTx/>
              <a:buChar char="-"/>
            </a:pPr>
            <a:r>
              <a:rPr lang="nl-NL" dirty="0"/>
              <a:t>Waarom slaagt iets? </a:t>
            </a:r>
          </a:p>
          <a:p>
            <a:pPr marL="285750" indent="-285750">
              <a:buFontTx/>
              <a:buChar char="-"/>
            </a:pPr>
            <a:r>
              <a:rPr lang="nl-NL" dirty="0"/>
              <a:t>Verbeterprojecten </a:t>
            </a:r>
          </a:p>
          <a:p>
            <a:pPr marL="466725" lvl="1" indent="-285750">
              <a:buFontTx/>
              <a:buChar char="-"/>
            </a:pPr>
            <a:r>
              <a:rPr lang="nl-NL" dirty="0"/>
              <a:t>I.V. naar oraal </a:t>
            </a:r>
          </a:p>
          <a:p>
            <a:endParaRPr lang="nl-NL" dirty="0"/>
          </a:p>
          <a:p>
            <a:pPr marL="285750" indent="-285750">
              <a:buFontTx/>
              <a:buChar char="-"/>
            </a:pPr>
            <a:endParaRPr lang="nl-NL" dirty="0"/>
          </a:p>
          <a:p>
            <a:endParaRPr lang="nl-NL" dirty="0">
              <a:latin typeface="Candara Light" panose="020E0502030303020204" pitchFamily="34" charset="0"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5A53C4-D309-ADF9-4DFB-26A58189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2B022D-A88B-3961-CF2F-8FD1ACE7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07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73A16-0F9C-83C9-79E2-9D751388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weet je al van LEAN?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B83E15-AA72-A75C-4CAC-674988164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7C75-D9DB-406D-BDF6-460BE4C58FF4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491EFB-8C17-5AAA-C379-252BD563C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4</a:t>
            </a:fld>
            <a:endParaRPr lang="nl-NL"/>
          </a:p>
        </p:txBody>
      </p:sp>
      <p:pic>
        <p:nvPicPr>
          <p:cNvPr id="2050" name="Picture 2" descr="Lean">
            <a:extLst>
              <a:ext uri="{FF2B5EF4-FFF2-40B4-BE49-F238E27FC236}">
                <a16:creationId xmlns:a16="http://schemas.microsoft.com/office/drawing/2014/main" id="{BBB43A0C-CFBF-CD83-B3C7-092FED8E4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1489293"/>
            <a:ext cx="4674815" cy="467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01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34091-EA1E-2E35-F1C9-AC9B5ED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Afdeling dagcentrum/ kortverblijf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2B0C6A-989D-7883-858F-03A1EBDF1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6725" lvl="1" indent="-285750">
              <a:buFontTx/>
              <a:buChar char="-"/>
            </a:pPr>
            <a:endParaRPr lang="nl-NL" dirty="0"/>
          </a:p>
          <a:p>
            <a:pPr marL="466725" lvl="1" indent="-285750">
              <a:buFontTx/>
              <a:buChar char="-"/>
            </a:pPr>
            <a:endParaRPr lang="nl-NL" dirty="0"/>
          </a:p>
          <a:p>
            <a:pPr marL="466725" lvl="1" indent="-285750">
              <a:buFontTx/>
              <a:buChar char="-"/>
            </a:pPr>
            <a:r>
              <a:rPr lang="nl-NL" dirty="0"/>
              <a:t>Geschiedenis </a:t>
            </a:r>
          </a:p>
          <a:p>
            <a:pPr marL="466725" lvl="1" indent="-285750">
              <a:buFontTx/>
              <a:buChar char="-"/>
            </a:pPr>
            <a:r>
              <a:rPr lang="nl-NL" dirty="0"/>
              <a:t>Dagbehandeling Purmerend</a:t>
            </a:r>
          </a:p>
          <a:p>
            <a:pPr marL="466725" lvl="1" indent="-285750">
              <a:buFontTx/>
              <a:buChar char="-"/>
            </a:pPr>
            <a:r>
              <a:rPr lang="nl-NL" dirty="0"/>
              <a:t>Kortverblijf </a:t>
            </a:r>
          </a:p>
          <a:p>
            <a:pPr marL="466725" lvl="1" indent="-285750">
              <a:buFontTx/>
              <a:buChar char="-"/>
            </a:pPr>
            <a:r>
              <a:rPr lang="nl-NL" dirty="0"/>
              <a:t>Dagbehandeling </a:t>
            </a:r>
          </a:p>
          <a:p>
            <a:pPr marL="466725" lvl="1" indent="-285750">
              <a:buFontTx/>
              <a:buChar char="-"/>
            </a:pPr>
            <a:r>
              <a:rPr lang="nl-NL" dirty="0"/>
              <a:t>Medewerkers </a:t>
            </a:r>
          </a:p>
          <a:p>
            <a:pPr marL="285750" indent="-285750">
              <a:buFontTx/>
              <a:buChar char="-"/>
            </a:pPr>
            <a:endParaRPr lang="nl-NL" sz="1600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5A53C4-D309-ADF9-4DFB-26A58189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2B022D-A88B-3961-CF2F-8FD1ACE7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32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34091-EA1E-2E35-F1C9-AC9B5ED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/>
              <a:t>Indeling </a:t>
            </a:r>
            <a:r>
              <a:rPr lang="nl-NL" dirty="0"/>
              <a:t>D</a:t>
            </a:r>
            <a:r>
              <a:rPr lang="nl-NL" sz="4400" dirty="0"/>
              <a:t>agcentrum/Kortverblijf</a:t>
            </a:r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2B0C6A-989D-7883-858F-03A1EBDF1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dirty="0"/>
              <a:t>24 uurs zorg</a:t>
            </a:r>
          </a:p>
          <a:p>
            <a:pPr marL="285750" indent="-285750">
              <a:buFontTx/>
              <a:buChar char="-"/>
            </a:pPr>
            <a:r>
              <a:rPr lang="nl-NL" dirty="0"/>
              <a:t>Werken op alle locaties</a:t>
            </a:r>
          </a:p>
          <a:p>
            <a:pPr marL="285750" indent="-285750">
              <a:buFontTx/>
              <a:buChar char="-"/>
            </a:pPr>
            <a:r>
              <a:rPr lang="nl-NL" dirty="0"/>
              <a:t>Samenwerking holding/ recovery </a:t>
            </a:r>
          </a:p>
          <a:p>
            <a:pPr marL="285750" indent="-285750">
              <a:buFontTx/>
              <a:buChar char="-"/>
            </a:pPr>
            <a:r>
              <a:rPr lang="nl-NL" dirty="0"/>
              <a:t>Werken naar functieprofiel 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5A53C4-D309-ADF9-4DFB-26A58189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2B022D-A88B-3961-CF2F-8FD1ACE7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6</a:t>
            </a:fld>
            <a:endParaRPr lang="nl-N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AF5AC25-F97E-2410-8088-C83A6824A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7" y="1556791"/>
            <a:ext cx="2924315" cy="195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7BFDF57-8E18-81C3-D23F-7A1FB57ED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436" y="3507287"/>
            <a:ext cx="3294753" cy="244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3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AD30A-C3FF-6456-F31F-93DCD31B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         Lean leiderschap         </a:t>
            </a:r>
          </a:p>
        </p:txBody>
      </p:sp>
    </p:spTree>
    <p:extLst>
      <p:ext uri="{BB962C8B-B14F-4D97-AF65-F5344CB8AC3E}">
        <p14:creationId xmlns:p14="http://schemas.microsoft.com/office/powerpoint/2010/main" val="31789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34091-EA1E-2E35-F1C9-AC9B5ED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Structuur Dagcentrum/Kortverblijf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2B0C6A-989D-7883-858F-03A1EBDF1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/>
            <a:r>
              <a:rPr lang="nl-NL" sz="1600" b="0" dirty="0">
                <a:solidFill>
                  <a:schemeClr val="tx1"/>
                </a:solidFill>
              </a:rPr>
              <a:t>-     Centrumhoofd </a:t>
            </a:r>
          </a:p>
          <a:p>
            <a:pPr marL="285750" indent="-285750">
              <a:buFontTx/>
              <a:buChar char="-"/>
            </a:pPr>
            <a:r>
              <a:rPr lang="nl-NL" sz="1600" b="0" dirty="0">
                <a:solidFill>
                  <a:schemeClr val="tx1"/>
                </a:solidFill>
              </a:rPr>
              <a:t>Teamleiders </a:t>
            </a:r>
          </a:p>
          <a:p>
            <a:pPr marL="285750" indent="-285750">
              <a:buFontTx/>
              <a:buChar char="-"/>
            </a:pPr>
            <a:r>
              <a:rPr lang="nl-NL" sz="1600" b="0" dirty="0">
                <a:solidFill>
                  <a:schemeClr val="tx1"/>
                </a:solidFill>
              </a:rPr>
              <a:t>Regie verpleegkundigen</a:t>
            </a:r>
          </a:p>
          <a:p>
            <a:pPr marL="285750" indent="-285750">
              <a:buFontTx/>
              <a:buChar char="-"/>
            </a:pPr>
            <a:r>
              <a:rPr lang="nl-NL" sz="1600" b="0" dirty="0">
                <a:solidFill>
                  <a:schemeClr val="tx1"/>
                </a:solidFill>
              </a:rPr>
              <a:t>Verpleegkundigen </a:t>
            </a:r>
          </a:p>
          <a:p>
            <a:pPr marL="285750" indent="-285750">
              <a:buFontTx/>
              <a:buChar char="-"/>
            </a:pPr>
            <a:r>
              <a:rPr lang="nl-NL" sz="1600" b="0" dirty="0">
                <a:solidFill>
                  <a:schemeClr val="tx1"/>
                </a:solidFill>
              </a:rPr>
              <a:t>Secretaresses</a:t>
            </a:r>
          </a:p>
          <a:p>
            <a:pPr marL="285750" indent="-285750">
              <a:buFontTx/>
              <a:buChar char="-"/>
            </a:pPr>
            <a:r>
              <a:rPr lang="nl-NL" sz="1600" b="0" dirty="0">
                <a:solidFill>
                  <a:schemeClr val="tx1"/>
                </a:solidFill>
              </a:rPr>
              <a:t>Servicemedewerkers  </a:t>
            </a:r>
          </a:p>
          <a:p>
            <a:pPr marL="285750" indent="-285750">
              <a:buFontTx/>
              <a:buChar char="-"/>
            </a:pPr>
            <a:r>
              <a:rPr lang="nl-NL" sz="1600" b="0" dirty="0">
                <a:solidFill>
                  <a:schemeClr val="tx1"/>
                </a:solidFill>
              </a:rPr>
              <a:t>Planners </a:t>
            </a:r>
          </a:p>
          <a:p>
            <a:pPr marL="285750" indent="-285750">
              <a:buFontTx/>
              <a:buChar char="-"/>
            </a:pPr>
            <a:r>
              <a:rPr lang="nl-NL" sz="1600" b="0" dirty="0">
                <a:solidFill>
                  <a:schemeClr val="tx1"/>
                </a:solidFill>
              </a:rPr>
              <a:t>Praktijkopleiders</a:t>
            </a:r>
            <a:endParaRPr lang="nl-NL" sz="1600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5A53C4-D309-ADF9-4DFB-26A58189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FB0FCD-3E93-0C95-9634-9A74141EF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Ruimte voor de voettekst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2B022D-A88B-3961-CF2F-8FD1ACE7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8</a:t>
            </a:fld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AB1872E-DC6F-A93B-6903-4CC333608E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NL" sz="2400" dirty="0">
                <a:solidFill>
                  <a:srgbClr val="34BFC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 locaties, 3 afdelingen en poliklinische behandelkamers</a:t>
            </a:r>
            <a:endParaRPr lang="nl-NL" sz="2400" dirty="0">
              <a:solidFill>
                <a:srgbClr val="34BFCA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291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34091-EA1E-2E35-F1C9-AC9B5ED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Structuur overleggen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2B0C6A-989D-7883-858F-03A1EBDF1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dirty="0"/>
              <a:t>Terugkoppelingen / </a:t>
            </a:r>
            <a:r>
              <a:rPr lang="nl-NL" dirty="0" err="1"/>
              <a:t>huddle</a:t>
            </a: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/>
              <a:t>Structuur regie verpleegkundigen en teamleiders zorg</a:t>
            </a:r>
          </a:p>
          <a:p>
            <a:pPr marL="285750" indent="-285750">
              <a:buFontTx/>
              <a:buChar char="-"/>
            </a:pPr>
            <a:r>
              <a:rPr lang="nl-NL" dirty="0"/>
              <a:t>Werken naar functie profiel 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5A53C4-D309-ADF9-4DFB-26A58189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2B022D-A88B-3961-CF2F-8FD1ACE7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9</a:t>
            </a:fld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AB1872E-DC6F-A93B-6903-4CC333608E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nl-NL" dirty="0"/>
              <a:t>Centrumhoofd </a:t>
            </a:r>
            <a:r>
              <a:rPr lang="nl-NL" dirty="0">
                <a:sym typeface="Wingdings" panose="05000000000000000000" pitchFamily="2" charset="2"/>
              </a:rPr>
              <a:t> teamleider zorg  regie verpleegkundigen werkvloer</a:t>
            </a:r>
            <a:endParaRPr lang="nl-NL" dirty="0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D7D42691-4BA1-587A-D2B3-B13911C4F2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0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34091-EA1E-2E35-F1C9-AC9B5ED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LEAN continu verbeteren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2B0C6A-989D-7883-858F-03A1EBDF1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sz="1600" dirty="0"/>
              <a:t>Minder verspilling</a:t>
            </a:r>
          </a:p>
          <a:p>
            <a:pPr marL="285750" indent="-285750">
              <a:buFontTx/>
              <a:buChar char="-"/>
            </a:pPr>
            <a:r>
              <a:rPr lang="nl-NL" dirty="0"/>
              <a:t>Eenduidig werken locatie breed</a:t>
            </a:r>
          </a:p>
          <a:p>
            <a:pPr marL="285750" indent="-285750">
              <a:buFontTx/>
              <a:buChar char="-"/>
            </a:pPr>
            <a:r>
              <a:rPr lang="nl-NL" dirty="0"/>
              <a:t>Efficiënter werken </a:t>
            </a:r>
          </a:p>
          <a:p>
            <a:pPr marL="285750" indent="-285750">
              <a:buFontTx/>
              <a:buChar char="-"/>
            </a:pPr>
            <a:r>
              <a:rPr lang="nl-NL" dirty="0"/>
              <a:t>Lef</a:t>
            </a:r>
          </a:p>
          <a:p>
            <a:pPr marL="285750" indent="-285750">
              <a:buFontTx/>
              <a:buChar char="-"/>
            </a:pPr>
            <a:r>
              <a:rPr lang="nl-NL" dirty="0"/>
              <a:t>Medewerkers betrokkenheid</a:t>
            </a:r>
          </a:p>
          <a:p>
            <a:pPr marL="285750" indent="-285750">
              <a:buFontTx/>
              <a:buChar char="-"/>
            </a:pPr>
            <a:r>
              <a:rPr lang="nl-NL" dirty="0"/>
              <a:t>Werkplezier</a:t>
            </a:r>
            <a:endParaRPr lang="nl-NL" sz="1600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5A53C4-D309-ADF9-4DFB-26A58189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2B022D-A88B-3961-CF2F-8FD1ACE7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10</a:t>
            </a:fld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AB1872E-DC6F-A93B-6903-4CC333608E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sz="2400" b="1" dirty="0">
                <a:solidFill>
                  <a:srgbClr val="34BFCA"/>
                </a:solidFill>
              </a:rPr>
              <a:t>LEAN levert wat op! </a:t>
            </a:r>
            <a:endParaRPr lang="nl-NL" sz="1100" b="1" dirty="0">
              <a:solidFill>
                <a:srgbClr val="34BFCA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95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55D80-FAA3-D6FF-4475-016EB7EF5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           Adviesraad </a:t>
            </a:r>
          </a:p>
        </p:txBody>
      </p:sp>
    </p:spTree>
    <p:extLst>
      <p:ext uri="{BB962C8B-B14F-4D97-AF65-F5344CB8AC3E}">
        <p14:creationId xmlns:p14="http://schemas.microsoft.com/office/powerpoint/2010/main" val="280314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34091-EA1E-2E35-F1C9-AC9B5ED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Werkwijze adviesraad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2B0C6A-989D-7883-858F-03A1EBDF1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nl-NL" dirty="0"/>
              <a:t>Aanleiding </a:t>
            </a:r>
          </a:p>
          <a:p>
            <a:pPr marL="285750" indent="-285750">
              <a:buFontTx/>
              <a:buChar char="-"/>
            </a:pPr>
            <a:r>
              <a:rPr lang="nl-NL" dirty="0"/>
              <a:t>Doel</a:t>
            </a:r>
          </a:p>
          <a:p>
            <a:pPr marL="285750" indent="-285750">
              <a:buFontTx/>
              <a:buChar char="-"/>
            </a:pPr>
            <a:r>
              <a:rPr lang="nl-NL" dirty="0"/>
              <a:t>Plan</a:t>
            </a:r>
          </a:p>
          <a:p>
            <a:pPr marL="285750" indent="-285750">
              <a:buFontTx/>
              <a:buChar char="-"/>
            </a:pPr>
            <a:r>
              <a:rPr lang="nl-NL" dirty="0"/>
              <a:t>Do</a:t>
            </a:r>
          </a:p>
          <a:p>
            <a:pPr marL="285750" indent="-285750">
              <a:buFontTx/>
              <a:buChar char="-"/>
            </a:pPr>
            <a:r>
              <a:rPr lang="nl-NL" dirty="0"/>
              <a:t>Check</a:t>
            </a:r>
          </a:p>
          <a:p>
            <a:pPr marL="285750" indent="-285750">
              <a:buFontTx/>
              <a:buChar char="-"/>
            </a:pPr>
            <a:r>
              <a:rPr lang="nl-NL" dirty="0"/>
              <a:t>Act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45A53C4-D309-ADF9-4DFB-26A58189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2B022D-A88B-3961-CF2F-8FD1ACE7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12</a:t>
            </a:fld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AB1872E-DC6F-A93B-6903-4CC333608E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nl-NL" dirty="0"/>
              <a:t>Teamleider </a:t>
            </a:r>
            <a:r>
              <a:rPr lang="nl-NL" dirty="0">
                <a:sym typeface="Wingdings" panose="05000000000000000000" pitchFamily="2" charset="2"/>
              </a:rPr>
              <a:t> werkvloer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04F43B6-B298-020D-99FF-F08D57D2D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1412386"/>
            <a:ext cx="5175383" cy="37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C6F9DF-89DD-8F84-7701-FE964E6FE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 lopen we tegenaan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06F15F-0A1F-22E9-3B82-598AEF0DF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Waarom slaagt iets </a:t>
            </a:r>
          </a:p>
        </p:txBody>
      </p:sp>
    </p:spTree>
    <p:extLst>
      <p:ext uri="{BB962C8B-B14F-4D97-AF65-F5344CB8AC3E}">
        <p14:creationId xmlns:p14="http://schemas.microsoft.com/office/powerpoint/2010/main" val="206680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41AFB7-FD6B-8396-CF6A-7F69AD8FA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Verbeterprojecten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BDE7D6-F93E-C397-C4D7-4B29AE930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4400" b="1" dirty="0"/>
          </a:p>
          <a:p>
            <a:endParaRPr lang="nl-NL" sz="4400" b="1" dirty="0"/>
          </a:p>
          <a:p>
            <a:r>
              <a:rPr lang="nl-NL" sz="4400" b="1" dirty="0"/>
              <a:t>                            IV naar oraal 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B844B3D-C0B1-DF36-4181-B733EA0E1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4CA57B4-DEC5-0EA5-5EF2-37A6643A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14</a:t>
            </a:fld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DAC3A862-CBD2-F9A9-6852-ECEE49A4E4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Voorbeeld</a:t>
            </a:r>
          </a:p>
        </p:txBody>
      </p:sp>
    </p:spTree>
    <p:extLst>
      <p:ext uri="{BB962C8B-B14F-4D97-AF65-F5344CB8AC3E}">
        <p14:creationId xmlns:p14="http://schemas.microsoft.com/office/powerpoint/2010/main" val="231601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likliniekbezoeker-PUR-geel-bord_2500p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600" y="-708518"/>
            <a:ext cx="12395200" cy="8275035"/>
          </a:xfrm>
          <a:prstGeom prst="rect">
            <a:avLst/>
          </a:prstGeom>
        </p:spPr>
      </p:pic>
      <p:pic>
        <p:nvPicPr>
          <p:cNvPr id="9" name="Picture 8" descr="2018_01_WFG_0097_PP-slides_Gro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00" y="4117623"/>
            <a:ext cx="12395200" cy="1377244"/>
          </a:xfrm>
          <a:prstGeom prst="rect">
            <a:avLst/>
          </a:prstGeom>
        </p:spPr>
      </p:pic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Voorschrijven medicatie: IV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oraal</a:t>
            </a:r>
            <a:r>
              <a:rPr lang="en-US" dirty="0"/>
              <a:t> </a:t>
            </a:r>
          </a:p>
          <a:p>
            <a:r>
              <a:rPr lang="en-US" dirty="0"/>
              <a:t>Natasja Hoff en Moniek Steltenpool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3600" dirty="0"/>
          </a:p>
          <a:p>
            <a:endParaRPr lang="nl-NL" sz="3600" dirty="0"/>
          </a:p>
          <a:p>
            <a:r>
              <a:rPr lang="nl-NL" sz="3600" b="1" dirty="0">
                <a:solidFill>
                  <a:schemeClr val="tx1"/>
                </a:solidFill>
              </a:rPr>
              <a:t>         Voorschrijven medicatie eenduidige werkwijze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637" y="548680"/>
            <a:ext cx="2922724" cy="234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95323" y="2121197"/>
            <a:ext cx="10801349" cy="4188123"/>
          </a:xfrm>
        </p:spPr>
        <p:txBody>
          <a:bodyPr>
            <a:normAutofit/>
          </a:bodyPr>
          <a:lstStyle/>
          <a:p>
            <a:endParaRPr lang="nl-NL" dirty="0"/>
          </a:p>
          <a:p>
            <a:endParaRPr lang="nl-NL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Medicatie niet op opnamedatum.</a:t>
            </a:r>
          </a:p>
          <a:p>
            <a:pPr marL="285750" indent="-285750">
              <a:buFontTx/>
              <a:buChar char="-"/>
            </a:pPr>
            <a:r>
              <a:rPr lang="nl-NL" dirty="0"/>
              <a:t>M</a:t>
            </a:r>
            <a:r>
              <a:rPr lang="nl-NL" dirty="0">
                <a:solidFill>
                  <a:schemeClr val="tx1"/>
                </a:solidFill>
              </a:rPr>
              <a:t>edicatie niet zichtbaa</a:t>
            </a:r>
            <a:r>
              <a:rPr lang="nl-NL" dirty="0"/>
              <a:t>r.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Medicatie niet voorgeschreven.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Medicatie niet klaargemaakt door apotheek.</a:t>
            </a:r>
          </a:p>
          <a:p>
            <a:pPr marL="285750" indent="-285750">
              <a:buFontTx/>
              <a:buChar char="-"/>
            </a:pPr>
            <a:r>
              <a:rPr lang="nl-NL" b="1" dirty="0"/>
              <a:t>Patiënt</a:t>
            </a:r>
            <a:r>
              <a:rPr lang="nl-NL" dirty="0">
                <a:solidFill>
                  <a:srgbClr val="7030A0"/>
                </a:solidFill>
              </a:rPr>
              <a:t> </a:t>
            </a:r>
            <a:r>
              <a:rPr lang="nl-NL" dirty="0"/>
              <a:t>moet wachten.</a:t>
            </a:r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496" y="548680"/>
            <a:ext cx="2987005" cy="23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01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9376" y="1718680"/>
            <a:ext cx="8928992" cy="4188123"/>
          </a:xfrm>
        </p:spPr>
        <p:txBody>
          <a:bodyPr>
            <a:normAutofit fontScale="47500" lnSpcReduction="20000"/>
          </a:bodyPr>
          <a:lstStyle/>
          <a:p>
            <a:endParaRPr lang="nl-NL" dirty="0"/>
          </a:p>
          <a:p>
            <a:endParaRPr lang="nl-NL" sz="5500" b="1" dirty="0">
              <a:solidFill>
                <a:schemeClr val="tx1"/>
              </a:solidFill>
              <a:latin typeface="Catamaran SemiBold" panose="00000700000000000000" pitchFamily="2" charset="0"/>
              <a:cs typeface="Catamaran SemiBold" panose="00000700000000000000" pitchFamily="2" charset="0"/>
            </a:endParaRPr>
          </a:p>
          <a:p>
            <a:endParaRPr lang="nl-NL" sz="5500" b="1" dirty="0">
              <a:latin typeface="Catamaran SemiBold" panose="00000700000000000000" pitchFamily="2" charset="0"/>
              <a:cs typeface="Catamaran SemiBold" panose="00000700000000000000" pitchFamily="2" charset="0"/>
            </a:endParaRPr>
          </a:p>
          <a:p>
            <a:r>
              <a:rPr lang="nl-NL" sz="5500" b="1" dirty="0">
                <a:solidFill>
                  <a:schemeClr val="tx1"/>
                </a:solidFill>
                <a:latin typeface="Catamaran SemiBold" panose="00000700000000000000" pitchFamily="2" charset="0"/>
                <a:cs typeface="Catamaran SemiBold" panose="00000700000000000000" pitchFamily="2" charset="0"/>
              </a:rPr>
              <a:t>Specialist:</a:t>
            </a:r>
          </a:p>
          <a:p>
            <a:r>
              <a:rPr lang="nl-NL" sz="6400" b="1" dirty="0">
                <a:solidFill>
                  <a:schemeClr val="tx1"/>
                </a:solidFill>
                <a:cs typeface="Catamaran SemiBold" panose="00000700000000000000" pitchFamily="2" charset="0"/>
              </a:rPr>
              <a:t>Patiënt: </a:t>
            </a:r>
          </a:p>
          <a:p>
            <a:r>
              <a:rPr lang="nl-NL" sz="6400" dirty="0">
                <a:cs typeface="Catamaran SemiBold" panose="00000700000000000000" pitchFamily="2" charset="0"/>
              </a:rPr>
              <a:t>Apotheek: </a:t>
            </a:r>
          </a:p>
          <a:p>
            <a:r>
              <a:rPr lang="nl-NL" sz="6400" b="1" dirty="0">
                <a:solidFill>
                  <a:schemeClr val="tx1"/>
                </a:solidFill>
                <a:cs typeface="Catamaran SemiBold" panose="00000700000000000000" pitchFamily="2" charset="0"/>
              </a:rPr>
              <a:t>Afdeling Dagcentrum/ Kortverblijf:</a:t>
            </a:r>
            <a:endParaRPr lang="nl-NL" sz="6400" b="1" dirty="0">
              <a:cs typeface="Catamaran SemiBold" panose="00000700000000000000" pitchFamily="2" charset="0"/>
            </a:endParaRPr>
          </a:p>
          <a:p>
            <a:pPr lvl="1" indent="0">
              <a:buNone/>
            </a:pPr>
            <a:endParaRPr lang="nl-NL" sz="5500" b="1" dirty="0">
              <a:latin typeface="Candara Light" panose="020E0502030303020204" pitchFamily="34" charset="0"/>
              <a:cs typeface="Catamaran SemiBold" panose="00000700000000000000" pitchFamily="2" charset="0"/>
            </a:endParaRPr>
          </a:p>
          <a:p>
            <a:r>
              <a:rPr lang="nl-NL" sz="3200" dirty="0">
                <a:solidFill>
                  <a:schemeClr val="tx1"/>
                </a:solidFill>
                <a:latin typeface="Catamaran SemiBold" panose="00000700000000000000" pitchFamily="2" charset="0"/>
                <a:cs typeface="Catamaran SemiBold" panose="00000700000000000000" pitchFamily="2" charset="0"/>
              </a:rPr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499" y="548680"/>
            <a:ext cx="3055001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96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KATA formulier.</a:t>
            </a: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LEAN coach inschakelen.</a:t>
            </a: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Waardestroom</a:t>
            </a: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Proces uitrollen poliklinieken.</a:t>
            </a:r>
          </a:p>
          <a:p>
            <a:pPr marL="285750" indent="-285750">
              <a:buFontTx/>
              <a:buChar char="-"/>
            </a:pPr>
            <a:r>
              <a:rPr lang="nl-NL" dirty="0"/>
              <a:t>Scholing 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Evalueren waardestroom</a:t>
            </a:r>
          </a:p>
          <a:p>
            <a:pPr marL="285750" indent="-285750">
              <a:buFontTx/>
              <a:buChar char="-"/>
            </a:pPr>
            <a:r>
              <a:rPr lang="nl-NL" dirty="0">
                <a:solidFill>
                  <a:schemeClr val="tx1"/>
                </a:solidFill>
              </a:rPr>
              <a:t>Steekproeven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742" y="548680"/>
            <a:ext cx="3012514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1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40" y="164638"/>
            <a:ext cx="2360181" cy="1798572"/>
          </a:xfrm>
          <a:prstGeom prst="rect">
            <a:avLst/>
          </a:prstGeom>
        </p:spPr>
      </p:pic>
      <p:sp>
        <p:nvSpPr>
          <p:cNvPr id="2" name="Ovaal 1">
            <a:extLst>
              <a:ext uri="{FF2B5EF4-FFF2-40B4-BE49-F238E27FC236}">
                <a16:creationId xmlns:a16="http://schemas.microsoft.com/office/drawing/2014/main" id="{CD60187C-E9A1-61B8-7AE9-3DA7FAB2C767}"/>
              </a:ext>
            </a:extLst>
          </p:cNvPr>
          <p:cNvSpPr/>
          <p:nvPr/>
        </p:nvSpPr>
        <p:spPr>
          <a:xfrm>
            <a:off x="3458697" y="2100762"/>
            <a:ext cx="5004519" cy="1728192"/>
          </a:xfrm>
          <a:prstGeom prst="ellipse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5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ndara Light" panose="020E0502030303020204" pitchFamily="34" charset="0"/>
                <a:ea typeface="+mn-ea"/>
                <a:cs typeface="+mn-cs"/>
              </a:rPr>
              <a:t>    Patiënt  </a:t>
            </a:r>
            <a:endParaRPr kumimoji="0" lang="nl-NL" sz="5400" b="1" i="0" u="none" strike="noStrike" kern="1200" cap="none" spc="0" normalizeH="0" baseline="0" noProof="0" dirty="0">
              <a:ln>
                <a:noFill/>
              </a:ln>
              <a:solidFill>
                <a:srgbClr val="39393A"/>
              </a:solidFill>
              <a:effectLst/>
              <a:uLnTx/>
              <a:uFillTx/>
              <a:latin typeface="Candara Light" panose="020E0502030303020204" pitchFamily="34" charset="0"/>
              <a:ea typeface="+mn-ea"/>
              <a:cs typeface="+mn-cs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A88EC136-6957-A1D9-A1B5-35F858FC427F}"/>
              </a:ext>
            </a:extLst>
          </p:cNvPr>
          <p:cNvSpPr/>
          <p:nvPr/>
        </p:nvSpPr>
        <p:spPr>
          <a:xfrm>
            <a:off x="9552384" y="2964858"/>
            <a:ext cx="2232248" cy="11521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Samenwerking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A6EDA38E-EC91-B84A-5A40-FDB9329819A9}"/>
              </a:ext>
            </a:extLst>
          </p:cNvPr>
          <p:cNvSpPr/>
          <p:nvPr/>
        </p:nvSpPr>
        <p:spPr>
          <a:xfrm>
            <a:off x="7176157" y="4162366"/>
            <a:ext cx="1944216" cy="15708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Ergernissen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18A80D11-A78C-063D-47EE-D36B17CB22EF}"/>
              </a:ext>
            </a:extLst>
          </p:cNvPr>
          <p:cNvSpPr/>
          <p:nvPr/>
        </p:nvSpPr>
        <p:spPr>
          <a:xfrm>
            <a:off x="2495600" y="4619538"/>
            <a:ext cx="3240360" cy="79208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Medicatie team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0B1620EE-E0BF-3F2F-057B-CA67467E1831}"/>
              </a:ext>
            </a:extLst>
          </p:cNvPr>
          <p:cNvSpPr/>
          <p:nvPr/>
        </p:nvSpPr>
        <p:spPr>
          <a:xfrm>
            <a:off x="479376" y="3373975"/>
            <a:ext cx="1890154" cy="12202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Eenduidige werkwijze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208436A5-AAE9-7C68-FB26-3C838746261E}"/>
              </a:ext>
            </a:extLst>
          </p:cNvPr>
          <p:cNvSpPr/>
          <p:nvPr/>
        </p:nvSpPr>
        <p:spPr>
          <a:xfrm>
            <a:off x="911424" y="1700808"/>
            <a:ext cx="1728192" cy="10081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Geduld </a:t>
            </a: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663D0662-A37E-ECFC-453E-145871EBCADC}"/>
              </a:ext>
            </a:extLst>
          </p:cNvPr>
          <p:cNvSpPr/>
          <p:nvPr/>
        </p:nvSpPr>
        <p:spPr>
          <a:xfrm>
            <a:off x="8832304" y="1052736"/>
            <a:ext cx="2016224" cy="12961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Project bijstellen</a:t>
            </a:r>
          </a:p>
        </p:txBody>
      </p:sp>
    </p:spTree>
    <p:extLst>
      <p:ext uri="{BB962C8B-B14F-4D97-AF65-F5344CB8AC3E}">
        <p14:creationId xmlns:p14="http://schemas.microsoft.com/office/powerpoint/2010/main" val="573540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911424" y="548680"/>
            <a:ext cx="8448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Successen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4D20B21-E47C-7DB2-D97A-72C1AB4E1475}"/>
              </a:ext>
            </a:extLst>
          </p:cNvPr>
          <p:cNvSpPr txBox="1"/>
          <p:nvPr/>
        </p:nvSpPr>
        <p:spPr>
          <a:xfrm>
            <a:off x="911424" y="1340768"/>
            <a:ext cx="609742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b="1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Patiënt: </a:t>
            </a:r>
          </a:p>
          <a:p>
            <a:pPr marL="380990" indent="-380990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Geen wachttijd</a:t>
            </a:r>
          </a:p>
          <a:p>
            <a:endParaRPr lang="nl-NL" sz="1400" b="1" dirty="0">
              <a:solidFill>
                <a:schemeClr val="tx1"/>
              </a:solidFill>
              <a:latin typeface="Candara Light" panose="020E0502030303020204" pitchFamily="34" charset="0"/>
              <a:cs typeface="Calibri Light" panose="020F0302020204030204" pitchFamily="34" charset="0"/>
            </a:endParaRPr>
          </a:p>
          <a:p>
            <a:r>
              <a:rPr lang="nl-NL" sz="1400" b="1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Afdeling Dagcentrum/ Kortverblijf:</a:t>
            </a:r>
          </a:p>
          <a:p>
            <a:pPr marL="380990" indent="-380990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Controleren medicatie </a:t>
            </a:r>
          </a:p>
          <a:p>
            <a:pPr marL="380990" indent="-380990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Geen wachttijd.</a:t>
            </a:r>
          </a:p>
          <a:p>
            <a:pPr marL="380990" indent="-380990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Geen verlopen recepten</a:t>
            </a:r>
          </a:p>
          <a:p>
            <a:endParaRPr lang="nl-NL" sz="1400" b="1" dirty="0">
              <a:solidFill>
                <a:schemeClr val="tx1"/>
              </a:solidFill>
              <a:latin typeface="Candara Light" panose="020E0502030303020204" pitchFamily="34" charset="0"/>
              <a:cs typeface="Calibri Light" panose="020F0302020204030204" pitchFamily="34" charset="0"/>
            </a:endParaRPr>
          </a:p>
          <a:p>
            <a:r>
              <a:rPr lang="nl-NL" sz="1400" b="1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Specialist:</a:t>
            </a:r>
          </a:p>
          <a:p>
            <a:pPr marL="380990" indent="-380990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Geen verstoringen</a:t>
            </a:r>
          </a:p>
          <a:p>
            <a:endParaRPr lang="nl-NL" sz="1400" b="1" dirty="0">
              <a:solidFill>
                <a:schemeClr val="tx1"/>
              </a:solidFill>
              <a:latin typeface="Candara Light" panose="020E0502030303020204" pitchFamily="34" charset="0"/>
              <a:cs typeface="Calibri Light" panose="020F0302020204030204" pitchFamily="34" charset="0"/>
            </a:endParaRPr>
          </a:p>
          <a:p>
            <a:r>
              <a:rPr lang="nl-NL" sz="1400" b="1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Apotheek</a:t>
            </a:r>
          </a:p>
          <a:p>
            <a:pPr marL="380990" indent="-380990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Minder ‘ad hoc’ medicatiebereidingen</a:t>
            </a:r>
          </a:p>
          <a:p>
            <a:pPr marL="380990" indent="-380990">
              <a:buFontTx/>
              <a:buChar char="-"/>
            </a:pPr>
            <a:r>
              <a:rPr lang="nl-NL" sz="14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Geen onjuist voorgeschreven medicatie</a:t>
            </a:r>
            <a:endParaRPr lang="nl-NL" sz="1400" dirty="0">
              <a:latin typeface="Candara Light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689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5E480E2-F3FC-F2FE-F853-D99DE060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DF93-C9AD-4849-BF40-EAD6F2154A9C}" type="datetime1">
              <a:rPr lang="nl-NL" smtClean="0"/>
              <a:t>23-6-2026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1DB9B61-5361-ED9C-A5C6-7CF2DD3C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22</a:t>
            </a:fld>
            <a:endParaRPr lang="nl-NL"/>
          </a:p>
        </p:txBody>
      </p:sp>
      <p:pic>
        <p:nvPicPr>
          <p:cNvPr id="1028" name="Picture 4" descr="A picture of a question mark with a question mark on the top | Premium ...">
            <a:extLst>
              <a:ext uri="{FF2B5EF4-FFF2-40B4-BE49-F238E27FC236}">
                <a16:creationId xmlns:a16="http://schemas.microsoft.com/office/drawing/2014/main" id="{B0F08A84-729B-428B-07AA-64D4466D2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908720"/>
            <a:ext cx="7536160" cy="423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63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ndertitel 10">
            <a:extLst>
              <a:ext uri="{FF2B5EF4-FFF2-40B4-BE49-F238E27FC236}">
                <a16:creationId xmlns:a16="http://schemas.microsoft.com/office/drawing/2014/main" id="{3CAFC028-1192-75FC-9647-25B2E90E0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04476DE-1F05-2D7A-3A51-D9EFCE940CAF}"/>
              </a:ext>
            </a:extLst>
          </p:cNvPr>
          <p:cNvSpPr txBox="1">
            <a:spLocks/>
          </p:cNvSpPr>
          <p:nvPr/>
        </p:nvSpPr>
        <p:spPr>
          <a:xfrm>
            <a:off x="6816080" y="4386843"/>
            <a:ext cx="5472608" cy="1584176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vert="horz" lIns="468000" tIns="72000" rIns="180000" bIns="72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000" dirty="0"/>
              <a:t>Opnamelounge Hoorn: Een nieuwe, speciaal ingerichte ruime die het opnameproces efficiënter maakt en de patiënten ervaring verbetert.</a:t>
            </a:r>
          </a:p>
        </p:txBody>
      </p:sp>
    </p:spTree>
    <p:extLst>
      <p:ext uri="{BB962C8B-B14F-4D97-AF65-F5344CB8AC3E}">
        <p14:creationId xmlns:p14="http://schemas.microsoft.com/office/powerpoint/2010/main" val="35969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2EC6A-91B0-6C79-65CA-B1A47C734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Opnamelounge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FEA8108-2388-AAC7-C345-D86B00964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“Een verbetering voor een efficiënter opnameproces” voor  de patiënt, de medewerker, de operatiekamer en de organisatie.</a:t>
            </a:r>
          </a:p>
        </p:txBody>
      </p:sp>
    </p:spTree>
    <p:extLst>
      <p:ext uri="{BB962C8B-B14F-4D97-AF65-F5344CB8AC3E}">
        <p14:creationId xmlns:p14="http://schemas.microsoft.com/office/powerpoint/2010/main" val="303793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7A494-D35F-47E5-6E41-A6B59A84F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4670CEB5-67D2-BEF8-7DCC-3B908E04D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363" y="163159"/>
            <a:ext cx="5040310" cy="1142828"/>
          </a:xfrm>
        </p:spPr>
        <p:txBody>
          <a:bodyPr/>
          <a:lstStyle/>
          <a:p>
            <a:r>
              <a:rPr lang="nl-NL" dirty="0"/>
              <a:t>Doel 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6AFD67EB-AEFB-79B1-6660-AD242D3DF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53879" y="1382106"/>
            <a:ext cx="5040312" cy="4852178"/>
          </a:xfrm>
        </p:spPr>
        <p:txBody>
          <a:bodyPr/>
          <a:lstStyle/>
          <a:p>
            <a:endParaRPr lang="nl-NL" sz="1600" dirty="0">
              <a:latin typeface="Calibri"/>
              <a:cs typeface="Calibri"/>
            </a:endParaRPr>
          </a:p>
          <a:p>
            <a:r>
              <a:rPr lang="nl-NL" dirty="0">
                <a:latin typeface="Calibri"/>
                <a:cs typeface="Calibri"/>
              </a:rPr>
              <a:t>Alle pre operatieve patiënten van het dagcentrum en snijdende kliniek in Hoorn worden opgenomen op het dagcentrum en gaan lopend naar de Holding.</a:t>
            </a:r>
          </a:p>
          <a:p>
            <a:endParaRPr lang="nl-NL" dirty="0">
              <a:latin typeface="Calibri"/>
              <a:cs typeface="Calibri"/>
            </a:endParaRPr>
          </a:p>
          <a:p>
            <a:endParaRPr lang="nl-NL" sz="1600" dirty="0">
              <a:latin typeface="Calibri"/>
              <a:cs typeface="Calibri"/>
            </a:endParaRPr>
          </a:p>
          <a:p>
            <a:endParaRPr lang="nl-NL" dirty="0">
              <a:latin typeface="Calibri"/>
              <a:cs typeface="Calibri"/>
            </a:endParaRPr>
          </a:p>
          <a:p>
            <a:endParaRPr lang="nl-NL" sz="1600" dirty="0">
              <a:latin typeface="Calibri"/>
              <a:cs typeface="Calibri"/>
            </a:endParaRPr>
          </a:p>
          <a:p>
            <a:r>
              <a:rPr lang="nl-NL" sz="1600" dirty="0">
                <a:latin typeface="Calibri"/>
                <a:cs typeface="Calibri"/>
              </a:rPr>
              <a:t> </a:t>
            </a:r>
          </a:p>
          <a:p>
            <a:endParaRPr lang="nl-NL" dirty="0">
              <a:latin typeface="Calibri"/>
              <a:cs typeface="Calibri"/>
            </a:endParaRPr>
          </a:p>
          <a:p>
            <a:r>
              <a:rPr lang="nl-NL" sz="1600" dirty="0">
                <a:latin typeface="Calibri"/>
                <a:cs typeface="Calibri"/>
              </a:rPr>
              <a:t>Randvoorwaarden: Opnamekamers en opnamelounge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17" name="Tijdelijke aanduiding voor datum 16">
            <a:extLst>
              <a:ext uri="{FF2B5EF4-FFF2-40B4-BE49-F238E27FC236}">
                <a16:creationId xmlns:a16="http://schemas.microsoft.com/office/drawing/2014/main" id="{40E3B89B-3776-2428-B8F4-B2B3B51E937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5325" y="6356350"/>
            <a:ext cx="2088307" cy="365125"/>
          </a:xfrm>
        </p:spPr>
        <p:txBody>
          <a:bodyPr/>
          <a:lstStyle/>
          <a:p>
            <a:fld id="{1070444B-A6C8-42DF-831E-110475C4C3B0}" type="datetime1">
              <a:rPr lang="nl-NL" smtClean="0"/>
              <a:pPr/>
              <a:t>23-6-2026</a:t>
            </a:fld>
            <a:endParaRPr lang="nl-NL"/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923CC5DA-044C-DE22-CFD5-913DDBF7DD6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927648" y="6356350"/>
            <a:ext cx="8352928" cy="365125"/>
          </a:xfrm>
        </p:spPr>
        <p:txBody>
          <a:bodyPr/>
          <a:lstStyle/>
          <a:p>
            <a:r>
              <a:rPr lang="nl-NL" dirty="0"/>
              <a:t>Realisatie opnameplein Hoorn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756ED5AB-752B-D485-6A43-E7C4D88471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6675" y="6356350"/>
            <a:ext cx="430460" cy="365125"/>
          </a:xfrm>
        </p:spPr>
        <p:txBody>
          <a:bodyPr/>
          <a:lstStyle/>
          <a:p>
            <a:fld id="{FB52D3AD-679F-4EE7-9E77-C2680DC4F09C}" type="slidenum">
              <a:rPr lang="nl-NL" smtClean="0"/>
              <a:pPr/>
              <a:t>25</a:t>
            </a:fld>
            <a:endParaRPr lang="nl-NL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50280A29-E1DD-D276-D763-B4C89BA73A27}"/>
              </a:ext>
            </a:extLst>
          </p:cNvPr>
          <p:cNvGrpSpPr/>
          <p:nvPr/>
        </p:nvGrpSpPr>
        <p:grpSpPr>
          <a:xfrm>
            <a:off x="6767326" y="2906384"/>
            <a:ext cx="673572" cy="861218"/>
            <a:chOff x="5757286" y="2432851"/>
            <a:chExt cx="1158974" cy="1481846"/>
          </a:xfrm>
        </p:grpSpPr>
        <p:grpSp>
          <p:nvGrpSpPr>
            <p:cNvPr id="3" name="Graphic 9">
              <a:extLst>
                <a:ext uri="{FF2B5EF4-FFF2-40B4-BE49-F238E27FC236}">
                  <a16:creationId xmlns:a16="http://schemas.microsoft.com/office/drawing/2014/main" id="{39F26F31-1FA1-18EB-0784-E2F278679C0D}"/>
                </a:ext>
              </a:extLst>
            </p:cNvPr>
            <p:cNvGrpSpPr/>
            <p:nvPr/>
          </p:nvGrpSpPr>
          <p:grpSpPr>
            <a:xfrm>
              <a:off x="5757286" y="2786513"/>
              <a:ext cx="1158974" cy="1128184"/>
              <a:chOff x="5757286" y="2786513"/>
              <a:chExt cx="1158974" cy="1128184"/>
            </a:xfrm>
            <a:noFill/>
          </p:grpSpPr>
          <p:sp>
            <p:nvSpPr>
              <p:cNvPr id="21" name="Vrije vorm: vorm 20">
                <a:extLst>
                  <a:ext uri="{FF2B5EF4-FFF2-40B4-BE49-F238E27FC236}">
                    <a16:creationId xmlns:a16="http://schemas.microsoft.com/office/drawing/2014/main" id="{E8256113-63AA-52AA-8BB7-50490DBFEF0C}"/>
                  </a:ext>
                </a:extLst>
              </p:cNvPr>
              <p:cNvSpPr/>
              <p:nvPr/>
            </p:nvSpPr>
            <p:spPr>
              <a:xfrm>
                <a:off x="5757286" y="3387810"/>
                <a:ext cx="1158974" cy="506580"/>
              </a:xfrm>
              <a:custGeom>
                <a:avLst/>
                <a:gdLst>
                  <a:gd name="connsiteX0" fmla="*/ 1158974 w 1158974"/>
                  <a:gd name="connsiteY0" fmla="*/ 506580 h 506580"/>
                  <a:gd name="connsiteX1" fmla="*/ 1158974 w 1158974"/>
                  <a:gd name="connsiteY1" fmla="*/ 397149 h 506580"/>
                  <a:gd name="connsiteX2" fmla="*/ 579459 w 1158974"/>
                  <a:gd name="connsiteY2" fmla="*/ 0 h 506580"/>
                  <a:gd name="connsiteX3" fmla="*/ 0 w 1158974"/>
                  <a:gd name="connsiteY3" fmla="*/ 397149 h 506580"/>
                  <a:gd name="connsiteX4" fmla="*/ 0 w 1158974"/>
                  <a:gd name="connsiteY4" fmla="*/ 506580 h 50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8974" h="506580">
                    <a:moveTo>
                      <a:pt x="1158974" y="506580"/>
                    </a:moveTo>
                    <a:lnTo>
                      <a:pt x="1158974" y="397149"/>
                    </a:lnTo>
                    <a:cubicBezTo>
                      <a:pt x="1158974" y="177847"/>
                      <a:pt x="899525" y="0"/>
                      <a:pt x="579459" y="0"/>
                    </a:cubicBezTo>
                    <a:cubicBezTo>
                      <a:pt x="259394" y="0"/>
                      <a:pt x="0" y="177847"/>
                      <a:pt x="0" y="397149"/>
                    </a:cubicBezTo>
                    <a:lnTo>
                      <a:pt x="0" y="506580"/>
                    </a:lnTo>
                  </a:path>
                </a:pathLst>
              </a:custGeom>
              <a:noFill/>
              <a:ln w="43139" cap="rnd">
                <a:solidFill>
                  <a:srgbClr val="304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" name="Vrije vorm: vorm 21">
                <a:extLst>
                  <a:ext uri="{FF2B5EF4-FFF2-40B4-BE49-F238E27FC236}">
                    <a16:creationId xmlns:a16="http://schemas.microsoft.com/office/drawing/2014/main" id="{723CD5A8-B4A1-0F69-600C-4D5821483F8F}"/>
                  </a:ext>
                </a:extLst>
              </p:cNvPr>
              <p:cNvSpPr/>
              <p:nvPr/>
            </p:nvSpPr>
            <p:spPr>
              <a:xfrm>
                <a:off x="6508213" y="3671299"/>
                <a:ext cx="192505" cy="190420"/>
              </a:xfrm>
              <a:custGeom>
                <a:avLst/>
                <a:gdLst>
                  <a:gd name="connsiteX0" fmla="*/ 192505 w 192505"/>
                  <a:gd name="connsiteY0" fmla="*/ 95210 h 190420"/>
                  <a:gd name="connsiteX1" fmla="*/ 96253 w 192505"/>
                  <a:gd name="connsiteY1" fmla="*/ 190421 h 190420"/>
                  <a:gd name="connsiteX2" fmla="*/ 0 w 192505"/>
                  <a:gd name="connsiteY2" fmla="*/ 95210 h 190420"/>
                  <a:gd name="connsiteX3" fmla="*/ 96253 w 192505"/>
                  <a:gd name="connsiteY3" fmla="*/ 0 h 190420"/>
                  <a:gd name="connsiteX4" fmla="*/ 192505 w 192505"/>
                  <a:gd name="connsiteY4" fmla="*/ 95210 h 190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505" h="190420">
                    <a:moveTo>
                      <a:pt x="192505" y="95210"/>
                    </a:moveTo>
                    <a:cubicBezTo>
                      <a:pt x="192505" y="147794"/>
                      <a:pt x="149412" y="190421"/>
                      <a:pt x="96253" y="190421"/>
                    </a:cubicBezTo>
                    <a:cubicBezTo>
                      <a:pt x="43094" y="190421"/>
                      <a:pt x="0" y="147794"/>
                      <a:pt x="0" y="95210"/>
                    </a:cubicBezTo>
                    <a:cubicBezTo>
                      <a:pt x="0" y="42627"/>
                      <a:pt x="43094" y="0"/>
                      <a:pt x="96253" y="0"/>
                    </a:cubicBezTo>
                    <a:cubicBezTo>
                      <a:pt x="149412" y="0"/>
                      <a:pt x="192505" y="42627"/>
                      <a:pt x="192505" y="95210"/>
                    </a:cubicBezTo>
                    <a:close/>
                  </a:path>
                </a:pathLst>
              </a:custGeom>
              <a:noFill/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" name="Vrije vorm: vorm 22">
                <a:extLst>
                  <a:ext uri="{FF2B5EF4-FFF2-40B4-BE49-F238E27FC236}">
                    <a16:creationId xmlns:a16="http://schemas.microsoft.com/office/drawing/2014/main" id="{1DD6CD3F-0334-628D-3DED-086556945782}"/>
                  </a:ext>
                </a:extLst>
              </p:cNvPr>
              <p:cNvSpPr/>
              <p:nvPr/>
            </p:nvSpPr>
            <p:spPr>
              <a:xfrm>
                <a:off x="6638326" y="3497461"/>
                <a:ext cx="98084" cy="173838"/>
              </a:xfrm>
              <a:custGeom>
                <a:avLst/>
                <a:gdLst>
                  <a:gd name="connsiteX0" fmla="*/ 0 w 98084"/>
                  <a:gd name="connsiteY0" fmla="*/ 173838 h 173838"/>
                  <a:gd name="connsiteX1" fmla="*/ 98085 w 98084"/>
                  <a:gd name="connsiteY1" fmla="*/ 0 h 17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084" h="173838">
                    <a:moveTo>
                      <a:pt x="0" y="173838"/>
                    </a:moveTo>
                    <a:cubicBezTo>
                      <a:pt x="11879" y="89939"/>
                      <a:pt x="98085" y="0"/>
                      <a:pt x="98085" y="0"/>
                    </a:cubicBezTo>
                  </a:path>
                </a:pathLst>
              </a:custGeom>
              <a:noFill/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" name="Vrije vorm: vorm 23">
                <a:extLst>
                  <a:ext uri="{FF2B5EF4-FFF2-40B4-BE49-F238E27FC236}">
                    <a16:creationId xmlns:a16="http://schemas.microsoft.com/office/drawing/2014/main" id="{AE769444-D395-7C8C-6F68-303AAA08EAB3}"/>
                  </a:ext>
                </a:extLst>
              </p:cNvPr>
              <p:cNvSpPr/>
              <p:nvPr/>
            </p:nvSpPr>
            <p:spPr>
              <a:xfrm>
                <a:off x="6001859" y="3579084"/>
                <a:ext cx="236801" cy="241510"/>
              </a:xfrm>
              <a:custGeom>
                <a:avLst/>
                <a:gdLst>
                  <a:gd name="connsiteX0" fmla="*/ 0 w 236801"/>
                  <a:gd name="connsiteY0" fmla="*/ 10677 h 241510"/>
                  <a:gd name="connsiteX1" fmla="*/ 170413 w 236801"/>
                  <a:gd name="connsiteY1" fmla="*/ 76951 h 241510"/>
                  <a:gd name="connsiteX2" fmla="*/ 236802 w 236801"/>
                  <a:gd name="connsiteY2" fmla="*/ 227783 h 241510"/>
                  <a:gd name="connsiteX3" fmla="*/ 204940 w 236801"/>
                  <a:gd name="connsiteY3" fmla="*/ 241510 h 24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6801" h="241510">
                    <a:moveTo>
                      <a:pt x="0" y="10677"/>
                    </a:moveTo>
                    <a:cubicBezTo>
                      <a:pt x="65556" y="-17545"/>
                      <a:pt x="141881" y="12105"/>
                      <a:pt x="170413" y="76951"/>
                    </a:cubicBezTo>
                    <a:lnTo>
                      <a:pt x="236802" y="227783"/>
                    </a:lnTo>
                    <a:lnTo>
                      <a:pt x="204940" y="241510"/>
                    </a:lnTo>
                  </a:path>
                </a:pathLst>
              </a:custGeom>
              <a:noFill/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" name="Vrije vorm: vorm 24">
                <a:extLst>
                  <a:ext uri="{FF2B5EF4-FFF2-40B4-BE49-F238E27FC236}">
                    <a16:creationId xmlns:a16="http://schemas.microsoft.com/office/drawing/2014/main" id="{77EA4448-5D15-2164-A378-A71F31E626A4}"/>
                  </a:ext>
                </a:extLst>
              </p:cNvPr>
              <p:cNvSpPr/>
              <p:nvPr/>
            </p:nvSpPr>
            <p:spPr>
              <a:xfrm rot="9387600">
                <a:off x="6169632" y="3805505"/>
                <a:ext cx="38412" cy="43871"/>
              </a:xfrm>
              <a:custGeom>
                <a:avLst/>
                <a:gdLst>
                  <a:gd name="connsiteX0" fmla="*/ 30641 w 38412"/>
                  <a:gd name="connsiteY0" fmla="*/ 0 h 43871"/>
                  <a:gd name="connsiteX1" fmla="*/ 38412 w 38412"/>
                  <a:gd name="connsiteY1" fmla="*/ 7687 h 43871"/>
                  <a:gd name="connsiteX2" fmla="*/ 38412 w 38412"/>
                  <a:gd name="connsiteY2" fmla="*/ 36184 h 43871"/>
                  <a:gd name="connsiteX3" fmla="*/ 30641 w 38412"/>
                  <a:gd name="connsiteY3" fmla="*/ 43871 h 43871"/>
                  <a:gd name="connsiteX4" fmla="*/ 7771 w 38412"/>
                  <a:gd name="connsiteY4" fmla="*/ 43871 h 43871"/>
                  <a:gd name="connsiteX5" fmla="*/ 0 w 38412"/>
                  <a:gd name="connsiteY5" fmla="*/ 36184 h 43871"/>
                  <a:gd name="connsiteX6" fmla="*/ 0 w 38412"/>
                  <a:gd name="connsiteY6" fmla="*/ 7687 h 43871"/>
                  <a:gd name="connsiteX7" fmla="*/ 7771 w 38412"/>
                  <a:gd name="connsiteY7" fmla="*/ 0 h 43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412" h="43871">
                    <a:moveTo>
                      <a:pt x="30641" y="0"/>
                    </a:moveTo>
                    <a:cubicBezTo>
                      <a:pt x="34933" y="0"/>
                      <a:pt x="38412" y="3442"/>
                      <a:pt x="38412" y="7687"/>
                    </a:cubicBezTo>
                    <a:lnTo>
                      <a:pt x="38412" y="36184"/>
                    </a:lnTo>
                    <a:cubicBezTo>
                      <a:pt x="38412" y="40430"/>
                      <a:pt x="34933" y="43871"/>
                      <a:pt x="30641" y="43871"/>
                    </a:cubicBezTo>
                    <a:lnTo>
                      <a:pt x="7771" y="43871"/>
                    </a:lnTo>
                    <a:cubicBezTo>
                      <a:pt x="3479" y="43871"/>
                      <a:pt x="0" y="40430"/>
                      <a:pt x="0" y="36184"/>
                    </a:cubicBezTo>
                    <a:lnTo>
                      <a:pt x="0" y="7687"/>
                    </a:lnTo>
                    <a:cubicBezTo>
                      <a:pt x="0" y="3442"/>
                      <a:pt x="3479" y="0"/>
                      <a:pt x="7771" y="0"/>
                    </a:cubicBezTo>
                    <a:close/>
                  </a:path>
                </a:pathLst>
              </a:custGeom>
              <a:noFill/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6" name="Vrije vorm: vorm 25">
                <a:extLst>
                  <a:ext uri="{FF2B5EF4-FFF2-40B4-BE49-F238E27FC236}">
                    <a16:creationId xmlns:a16="http://schemas.microsoft.com/office/drawing/2014/main" id="{503C2790-4B80-4081-C99E-13C070CDF4FB}"/>
                  </a:ext>
                </a:extLst>
              </p:cNvPr>
              <p:cNvSpPr/>
              <p:nvPr/>
            </p:nvSpPr>
            <p:spPr>
              <a:xfrm>
                <a:off x="5924042" y="3589761"/>
                <a:ext cx="109068" cy="319399"/>
              </a:xfrm>
              <a:custGeom>
                <a:avLst/>
                <a:gdLst>
                  <a:gd name="connsiteX0" fmla="*/ 77817 w 109068"/>
                  <a:gd name="connsiteY0" fmla="*/ 0 h 319399"/>
                  <a:gd name="connsiteX1" fmla="*/ 10818 w 109068"/>
                  <a:gd name="connsiteY1" fmla="*/ 168567 h 319399"/>
                  <a:gd name="connsiteX2" fmla="*/ 77207 w 109068"/>
                  <a:gd name="connsiteY2" fmla="*/ 319399 h 319399"/>
                  <a:gd name="connsiteX3" fmla="*/ 109069 w 109068"/>
                  <a:gd name="connsiteY3" fmla="*/ 305672 h 319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068" h="319399">
                    <a:moveTo>
                      <a:pt x="77817" y="0"/>
                    </a:moveTo>
                    <a:cubicBezTo>
                      <a:pt x="12261" y="28223"/>
                      <a:pt x="-17769" y="103721"/>
                      <a:pt x="10818" y="168567"/>
                    </a:cubicBezTo>
                    <a:lnTo>
                      <a:pt x="77207" y="319399"/>
                    </a:lnTo>
                    <a:lnTo>
                      <a:pt x="109069" y="305672"/>
                    </a:lnTo>
                  </a:path>
                </a:pathLst>
              </a:custGeom>
              <a:noFill/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C1707391-F21A-8FC7-FC8C-9439EF81D624}"/>
                  </a:ext>
                </a:extLst>
              </p:cNvPr>
              <p:cNvSpPr/>
              <p:nvPr/>
            </p:nvSpPr>
            <p:spPr>
              <a:xfrm rot="-1412400">
                <a:off x="6031275" y="3865065"/>
                <a:ext cx="38412" cy="43871"/>
              </a:xfrm>
              <a:custGeom>
                <a:avLst/>
                <a:gdLst>
                  <a:gd name="connsiteX0" fmla="*/ 30641 w 38412"/>
                  <a:gd name="connsiteY0" fmla="*/ 0 h 43871"/>
                  <a:gd name="connsiteX1" fmla="*/ 38412 w 38412"/>
                  <a:gd name="connsiteY1" fmla="*/ 7687 h 43871"/>
                  <a:gd name="connsiteX2" fmla="*/ 38412 w 38412"/>
                  <a:gd name="connsiteY2" fmla="*/ 36184 h 43871"/>
                  <a:gd name="connsiteX3" fmla="*/ 30641 w 38412"/>
                  <a:gd name="connsiteY3" fmla="*/ 43871 h 43871"/>
                  <a:gd name="connsiteX4" fmla="*/ 7771 w 38412"/>
                  <a:gd name="connsiteY4" fmla="*/ 43871 h 43871"/>
                  <a:gd name="connsiteX5" fmla="*/ 0 w 38412"/>
                  <a:gd name="connsiteY5" fmla="*/ 36184 h 43871"/>
                  <a:gd name="connsiteX6" fmla="*/ 0 w 38412"/>
                  <a:gd name="connsiteY6" fmla="*/ 7687 h 43871"/>
                  <a:gd name="connsiteX7" fmla="*/ 7771 w 38412"/>
                  <a:gd name="connsiteY7" fmla="*/ 0 h 43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412" h="43871">
                    <a:moveTo>
                      <a:pt x="30641" y="0"/>
                    </a:moveTo>
                    <a:cubicBezTo>
                      <a:pt x="34933" y="0"/>
                      <a:pt x="38412" y="3442"/>
                      <a:pt x="38412" y="7687"/>
                    </a:cubicBezTo>
                    <a:lnTo>
                      <a:pt x="38412" y="36184"/>
                    </a:lnTo>
                    <a:cubicBezTo>
                      <a:pt x="38412" y="40430"/>
                      <a:pt x="34933" y="43871"/>
                      <a:pt x="30641" y="43871"/>
                    </a:cubicBezTo>
                    <a:lnTo>
                      <a:pt x="7771" y="43871"/>
                    </a:lnTo>
                    <a:cubicBezTo>
                      <a:pt x="3479" y="43871"/>
                      <a:pt x="0" y="40430"/>
                      <a:pt x="0" y="36184"/>
                    </a:cubicBezTo>
                    <a:lnTo>
                      <a:pt x="0" y="7687"/>
                    </a:lnTo>
                    <a:cubicBezTo>
                      <a:pt x="0" y="3442"/>
                      <a:pt x="3479" y="0"/>
                      <a:pt x="7771" y="0"/>
                    </a:cubicBezTo>
                    <a:close/>
                  </a:path>
                </a:pathLst>
              </a:custGeom>
              <a:noFill/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8" name="Vrije vorm: vorm 27">
                <a:extLst>
                  <a:ext uri="{FF2B5EF4-FFF2-40B4-BE49-F238E27FC236}">
                    <a16:creationId xmlns:a16="http://schemas.microsoft.com/office/drawing/2014/main" id="{A3BA987E-2F0E-C5CD-4B01-175832CED2F9}"/>
                  </a:ext>
                </a:extLst>
              </p:cNvPr>
              <p:cNvSpPr/>
              <p:nvPr/>
            </p:nvSpPr>
            <p:spPr>
              <a:xfrm>
                <a:off x="5961226" y="3497461"/>
                <a:ext cx="40632" cy="92300"/>
              </a:xfrm>
              <a:custGeom>
                <a:avLst/>
                <a:gdLst>
                  <a:gd name="connsiteX0" fmla="*/ 40633 w 40632"/>
                  <a:gd name="connsiteY0" fmla="*/ 92300 h 92300"/>
                  <a:gd name="connsiteX1" fmla="*/ 0 w 40632"/>
                  <a:gd name="connsiteY1" fmla="*/ 0 h 92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632" h="92300">
                    <a:moveTo>
                      <a:pt x="40633" y="92300"/>
                    </a:moveTo>
                    <a:lnTo>
                      <a:pt x="0" y="0"/>
                    </a:lnTo>
                  </a:path>
                </a:pathLst>
              </a:custGeom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9" name="Vrije vorm: vorm 28">
                <a:extLst>
                  <a:ext uri="{FF2B5EF4-FFF2-40B4-BE49-F238E27FC236}">
                    <a16:creationId xmlns:a16="http://schemas.microsoft.com/office/drawing/2014/main" id="{1027D2BD-3FF3-C8A0-16F6-99F64A61A061}"/>
                  </a:ext>
                </a:extLst>
              </p:cNvPr>
              <p:cNvSpPr/>
              <p:nvPr/>
            </p:nvSpPr>
            <p:spPr>
              <a:xfrm>
                <a:off x="6044546" y="2786513"/>
                <a:ext cx="559975" cy="152309"/>
              </a:xfrm>
              <a:custGeom>
                <a:avLst/>
                <a:gdLst>
                  <a:gd name="connsiteX0" fmla="*/ 0 w 559975"/>
                  <a:gd name="connsiteY0" fmla="*/ 136062 h 152309"/>
                  <a:gd name="connsiteX1" fmla="*/ 559976 w 559975"/>
                  <a:gd name="connsiteY1" fmla="*/ 0 h 152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9975" h="152309">
                    <a:moveTo>
                      <a:pt x="0" y="136062"/>
                    </a:moveTo>
                    <a:cubicBezTo>
                      <a:pt x="246849" y="196955"/>
                      <a:pt x="502024" y="72259"/>
                      <a:pt x="559976" y="0"/>
                    </a:cubicBezTo>
                  </a:path>
                </a:pathLst>
              </a:custGeom>
              <a:noFill/>
              <a:ln w="43139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sp>
          <p:nvSpPr>
            <p:cNvPr id="4" name="Vrije vorm: vorm 3">
              <a:extLst>
                <a:ext uri="{FF2B5EF4-FFF2-40B4-BE49-F238E27FC236}">
                  <a16:creationId xmlns:a16="http://schemas.microsoft.com/office/drawing/2014/main" id="{F9587B36-39DC-9D2C-B094-4EE7F375B417}"/>
                </a:ext>
              </a:extLst>
            </p:cNvPr>
            <p:cNvSpPr/>
            <p:nvPr/>
          </p:nvSpPr>
          <p:spPr>
            <a:xfrm>
              <a:off x="6196807" y="3407412"/>
              <a:ext cx="279987" cy="272453"/>
            </a:xfrm>
            <a:custGeom>
              <a:avLst/>
              <a:gdLst>
                <a:gd name="connsiteX0" fmla="*/ 279988 w 279987"/>
                <a:gd name="connsiteY0" fmla="*/ 0 h 272453"/>
                <a:gd name="connsiteX1" fmla="*/ 139994 w 279987"/>
                <a:gd name="connsiteY1" fmla="*/ 272453 h 272453"/>
                <a:gd name="connsiteX2" fmla="*/ 0 w 279987"/>
                <a:gd name="connsiteY2" fmla="*/ 0 h 27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9987" h="272453">
                  <a:moveTo>
                    <a:pt x="279988" y="0"/>
                  </a:moveTo>
                  <a:cubicBezTo>
                    <a:pt x="279988" y="0"/>
                    <a:pt x="154870" y="272453"/>
                    <a:pt x="139994" y="272453"/>
                  </a:cubicBezTo>
                  <a:cubicBezTo>
                    <a:pt x="125117" y="272453"/>
                    <a:pt x="0" y="0"/>
                    <a:pt x="0" y="0"/>
                  </a:cubicBezTo>
                </a:path>
              </a:pathLst>
            </a:custGeom>
            <a:noFill/>
            <a:ln w="43139" cap="rnd">
              <a:solidFill>
                <a:srgbClr val="304694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nl-NL"/>
            </a:p>
          </p:txBody>
        </p:sp>
        <p:grpSp>
          <p:nvGrpSpPr>
            <p:cNvPr id="5" name="Graphic 9">
              <a:extLst>
                <a:ext uri="{FF2B5EF4-FFF2-40B4-BE49-F238E27FC236}">
                  <a16:creationId xmlns:a16="http://schemas.microsoft.com/office/drawing/2014/main" id="{2FEADB32-5C7D-7FE8-DA1B-3B464D63A256}"/>
                </a:ext>
              </a:extLst>
            </p:cNvPr>
            <p:cNvGrpSpPr/>
            <p:nvPr/>
          </p:nvGrpSpPr>
          <p:grpSpPr>
            <a:xfrm>
              <a:off x="5917015" y="3003674"/>
              <a:ext cx="839572" cy="432180"/>
              <a:chOff x="5917015" y="3003674"/>
              <a:chExt cx="839572" cy="432180"/>
            </a:xfrm>
            <a:noFill/>
          </p:grpSpPr>
          <p:sp>
            <p:nvSpPr>
              <p:cNvPr id="13" name="Vrije vorm: vorm 12">
                <a:extLst>
                  <a:ext uri="{FF2B5EF4-FFF2-40B4-BE49-F238E27FC236}">
                    <a16:creationId xmlns:a16="http://schemas.microsoft.com/office/drawing/2014/main" id="{C4A4D3C9-5DAA-3322-B161-7A1C9B15EE5A}"/>
                  </a:ext>
                </a:extLst>
              </p:cNvPr>
              <p:cNvSpPr/>
              <p:nvPr/>
            </p:nvSpPr>
            <p:spPr>
              <a:xfrm>
                <a:off x="5917015" y="3003674"/>
                <a:ext cx="117428" cy="432180"/>
              </a:xfrm>
              <a:custGeom>
                <a:avLst/>
                <a:gdLst>
                  <a:gd name="connsiteX0" fmla="*/ 117428 w 117428"/>
                  <a:gd name="connsiteY0" fmla="*/ 0 h 432180"/>
                  <a:gd name="connsiteX1" fmla="*/ 101719 w 117428"/>
                  <a:gd name="connsiteY1" fmla="*/ 432180 h 43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28" h="432180">
                    <a:moveTo>
                      <a:pt x="117428" y="0"/>
                    </a:moveTo>
                    <a:cubicBezTo>
                      <a:pt x="-49932" y="116075"/>
                      <a:pt x="-23010" y="344547"/>
                      <a:pt x="101719" y="432180"/>
                    </a:cubicBezTo>
                  </a:path>
                </a:pathLst>
              </a:custGeom>
              <a:noFill/>
              <a:ln w="43139" cap="rnd">
                <a:solidFill>
                  <a:srgbClr val="304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" name="Vrije vorm: vorm 19">
                <a:extLst>
                  <a:ext uri="{FF2B5EF4-FFF2-40B4-BE49-F238E27FC236}">
                    <a16:creationId xmlns:a16="http://schemas.microsoft.com/office/drawing/2014/main" id="{DB66A18A-AA34-F209-9BC5-29C43106395D}"/>
                  </a:ext>
                </a:extLst>
              </p:cNvPr>
              <p:cNvSpPr/>
              <p:nvPr/>
            </p:nvSpPr>
            <p:spPr>
              <a:xfrm>
                <a:off x="6639159" y="3003674"/>
                <a:ext cx="117428" cy="432180"/>
              </a:xfrm>
              <a:custGeom>
                <a:avLst/>
                <a:gdLst>
                  <a:gd name="connsiteX0" fmla="*/ 0 w 117428"/>
                  <a:gd name="connsiteY0" fmla="*/ 0 h 432180"/>
                  <a:gd name="connsiteX1" fmla="*/ 15709 w 117428"/>
                  <a:gd name="connsiteY1" fmla="*/ 432180 h 43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428" h="432180">
                    <a:moveTo>
                      <a:pt x="0" y="0"/>
                    </a:moveTo>
                    <a:cubicBezTo>
                      <a:pt x="167360" y="116075"/>
                      <a:pt x="140438" y="344547"/>
                      <a:pt x="15709" y="432180"/>
                    </a:cubicBezTo>
                  </a:path>
                </a:pathLst>
              </a:custGeom>
              <a:noFill/>
              <a:ln w="43139" cap="rnd">
                <a:solidFill>
                  <a:srgbClr val="304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6" name="Graphic 9">
              <a:extLst>
                <a:ext uri="{FF2B5EF4-FFF2-40B4-BE49-F238E27FC236}">
                  <a16:creationId xmlns:a16="http://schemas.microsoft.com/office/drawing/2014/main" id="{6E3EC6AA-0DC6-8908-1164-C09DB22EAF75}"/>
                </a:ext>
              </a:extLst>
            </p:cNvPr>
            <p:cNvGrpSpPr/>
            <p:nvPr/>
          </p:nvGrpSpPr>
          <p:grpSpPr>
            <a:xfrm>
              <a:off x="6046266" y="2432851"/>
              <a:ext cx="581013" cy="869466"/>
              <a:chOff x="6046266" y="2432851"/>
              <a:chExt cx="581013" cy="869466"/>
            </a:xfrm>
            <a:noFill/>
          </p:grpSpPr>
          <p:sp>
            <p:nvSpPr>
              <p:cNvPr id="7" name="Vrije vorm: vorm 6">
                <a:extLst>
                  <a:ext uri="{FF2B5EF4-FFF2-40B4-BE49-F238E27FC236}">
                    <a16:creationId xmlns:a16="http://schemas.microsoft.com/office/drawing/2014/main" id="{D79CD28A-A1AB-459B-A6B0-459D944459B4}"/>
                  </a:ext>
                </a:extLst>
              </p:cNvPr>
              <p:cNvSpPr/>
              <p:nvPr/>
            </p:nvSpPr>
            <p:spPr>
              <a:xfrm>
                <a:off x="6046322" y="2432851"/>
                <a:ext cx="580958" cy="869466"/>
              </a:xfrm>
              <a:custGeom>
                <a:avLst/>
                <a:gdLst>
                  <a:gd name="connsiteX0" fmla="*/ 580958 w 580958"/>
                  <a:gd name="connsiteY0" fmla="*/ 582134 h 869466"/>
                  <a:gd name="connsiteX1" fmla="*/ 290479 w 580958"/>
                  <a:gd name="connsiteY1" fmla="*/ 869467 h 869466"/>
                  <a:gd name="connsiteX2" fmla="*/ 0 w 580958"/>
                  <a:gd name="connsiteY2" fmla="*/ 582134 h 869466"/>
                  <a:gd name="connsiteX3" fmla="*/ 0 w 580958"/>
                  <a:gd name="connsiteY3" fmla="*/ 122994 h 869466"/>
                  <a:gd name="connsiteX4" fmla="*/ 290479 w 580958"/>
                  <a:gd name="connsiteY4" fmla="*/ 0 h 869466"/>
                  <a:gd name="connsiteX5" fmla="*/ 580958 w 580958"/>
                  <a:gd name="connsiteY5" fmla="*/ 122994 h 869466"/>
                  <a:gd name="connsiteX6" fmla="*/ 580958 w 580958"/>
                  <a:gd name="connsiteY6" fmla="*/ 582189 h 869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0958" h="869466">
                    <a:moveTo>
                      <a:pt x="580958" y="582134"/>
                    </a:moveTo>
                    <a:cubicBezTo>
                      <a:pt x="580958" y="740818"/>
                      <a:pt x="450900" y="869467"/>
                      <a:pt x="290479" y="869467"/>
                    </a:cubicBezTo>
                    <a:cubicBezTo>
                      <a:pt x="130058" y="869467"/>
                      <a:pt x="0" y="740818"/>
                      <a:pt x="0" y="582134"/>
                    </a:cubicBezTo>
                    <a:lnTo>
                      <a:pt x="0" y="122994"/>
                    </a:lnTo>
                    <a:cubicBezTo>
                      <a:pt x="0" y="55073"/>
                      <a:pt x="130058" y="0"/>
                      <a:pt x="290479" y="0"/>
                    </a:cubicBezTo>
                    <a:cubicBezTo>
                      <a:pt x="450900" y="0"/>
                      <a:pt x="580958" y="55073"/>
                      <a:pt x="580958" y="122994"/>
                    </a:cubicBezTo>
                    <a:lnTo>
                      <a:pt x="580958" y="582189"/>
                    </a:lnTo>
                    <a:close/>
                  </a:path>
                </a:pathLst>
              </a:custGeom>
              <a:noFill/>
              <a:ln w="43139" cap="rnd">
                <a:solidFill>
                  <a:srgbClr val="304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8" name="Vrije vorm: vorm 7">
                <a:extLst>
                  <a:ext uri="{FF2B5EF4-FFF2-40B4-BE49-F238E27FC236}">
                    <a16:creationId xmlns:a16="http://schemas.microsoft.com/office/drawing/2014/main" id="{A8B67C0E-7718-11C0-EB3F-C0CE0BDE442F}"/>
                  </a:ext>
                </a:extLst>
              </p:cNvPr>
              <p:cNvSpPr/>
              <p:nvPr/>
            </p:nvSpPr>
            <p:spPr>
              <a:xfrm>
                <a:off x="6046266" y="2787227"/>
                <a:ext cx="581013" cy="5490"/>
              </a:xfrm>
              <a:custGeom>
                <a:avLst/>
                <a:gdLst>
                  <a:gd name="connsiteX0" fmla="*/ 581014 w 581013"/>
                  <a:gd name="connsiteY0" fmla="*/ 0 h 5490"/>
                  <a:gd name="connsiteX1" fmla="*/ 0 w 581013"/>
                  <a:gd name="connsiteY1" fmla="*/ 0 h 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1013" h="5490">
                    <a:moveTo>
                      <a:pt x="581014" y="0"/>
                    </a:moveTo>
                    <a:lnTo>
                      <a:pt x="0" y="0"/>
                    </a:lnTo>
                  </a:path>
                </a:pathLst>
              </a:custGeom>
              <a:ln w="43139" cap="rnd">
                <a:solidFill>
                  <a:srgbClr val="304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9" name="Vrije vorm: vorm 8">
                <a:extLst>
                  <a:ext uri="{FF2B5EF4-FFF2-40B4-BE49-F238E27FC236}">
                    <a16:creationId xmlns:a16="http://schemas.microsoft.com/office/drawing/2014/main" id="{F4047D2D-3D66-1CA2-C591-94A6D517ABF3}"/>
                  </a:ext>
                </a:extLst>
              </p:cNvPr>
              <p:cNvSpPr/>
              <p:nvPr/>
            </p:nvSpPr>
            <p:spPr>
              <a:xfrm>
                <a:off x="6046266" y="2787227"/>
                <a:ext cx="559309" cy="152110"/>
              </a:xfrm>
              <a:custGeom>
                <a:avLst/>
                <a:gdLst>
                  <a:gd name="connsiteX0" fmla="*/ 0 w 559309"/>
                  <a:gd name="connsiteY0" fmla="*/ 135897 h 152110"/>
                  <a:gd name="connsiteX1" fmla="*/ 559310 w 559309"/>
                  <a:gd name="connsiteY1" fmla="*/ 0 h 15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9309" h="152110">
                    <a:moveTo>
                      <a:pt x="0" y="135897"/>
                    </a:moveTo>
                    <a:cubicBezTo>
                      <a:pt x="246571" y="196680"/>
                      <a:pt x="501469" y="72149"/>
                      <a:pt x="559310" y="0"/>
                    </a:cubicBezTo>
                  </a:path>
                </a:pathLst>
              </a:custGeom>
              <a:noFill/>
              <a:ln w="43139" cap="rnd">
                <a:solidFill>
                  <a:srgbClr val="30469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0" name="Vrije vorm: vorm 9">
                <a:extLst>
                  <a:ext uri="{FF2B5EF4-FFF2-40B4-BE49-F238E27FC236}">
                    <a16:creationId xmlns:a16="http://schemas.microsoft.com/office/drawing/2014/main" id="{469D2ACF-E057-5088-56FC-D7918B90300C}"/>
                  </a:ext>
                </a:extLst>
              </p:cNvPr>
              <p:cNvSpPr/>
              <p:nvPr/>
            </p:nvSpPr>
            <p:spPr>
              <a:xfrm>
                <a:off x="6270801" y="2608063"/>
                <a:ext cx="131778" cy="5490"/>
              </a:xfrm>
              <a:custGeom>
                <a:avLst/>
                <a:gdLst>
                  <a:gd name="connsiteX0" fmla="*/ 0 w 131778"/>
                  <a:gd name="connsiteY0" fmla="*/ 0 h 5490"/>
                  <a:gd name="connsiteX1" fmla="*/ 131779 w 131778"/>
                  <a:gd name="connsiteY1" fmla="*/ 0 h 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778" h="5490">
                    <a:moveTo>
                      <a:pt x="0" y="0"/>
                    </a:moveTo>
                    <a:lnTo>
                      <a:pt x="131779" y="0"/>
                    </a:lnTo>
                  </a:path>
                </a:pathLst>
              </a:custGeom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" name="Vrije vorm: vorm 10">
                <a:extLst>
                  <a:ext uri="{FF2B5EF4-FFF2-40B4-BE49-F238E27FC236}">
                    <a16:creationId xmlns:a16="http://schemas.microsoft.com/office/drawing/2014/main" id="{2B5E6EAA-463E-EDFF-8118-2FA65074345F}"/>
                  </a:ext>
                </a:extLst>
              </p:cNvPr>
              <p:cNvSpPr/>
              <p:nvPr/>
            </p:nvSpPr>
            <p:spPr>
              <a:xfrm>
                <a:off x="6336690" y="2542887"/>
                <a:ext cx="5550" cy="130351"/>
              </a:xfrm>
              <a:custGeom>
                <a:avLst/>
                <a:gdLst>
                  <a:gd name="connsiteX0" fmla="*/ 0 w 5550"/>
                  <a:gd name="connsiteY0" fmla="*/ 0 h 130351"/>
                  <a:gd name="connsiteX1" fmla="*/ 0 w 5550"/>
                  <a:gd name="connsiteY1" fmla="*/ 130351 h 13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50" h="130351">
                    <a:moveTo>
                      <a:pt x="0" y="0"/>
                    </a:moveTo>
                    <a:lnTo>
                      <a:pt x="0" y="130351"/>
                    </a:lnTo>
                  </a:path>
                </a:pathLst>
              </a:custGeom>
              <a:ln w="43139" cap="rnd">
                <a:solidFill>
                  <a:srgbClr val="42A62A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A46D2DBB-5F97-634E-149C-C3ACDF9DC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55" y="2890892"/>
            <a:ext cx="1444301" cy="104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5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7C888-FB59-D2C9-7367-C54673D56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Aanpak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7E6C58-EB04-34A2-4EE8-F02D906E1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99" y="1556792"/>
            <a:ext cx="8191813" cy="4188123"/>
          </a:xfrm>
        </p:spPr>
        <p:txBody>
          <a:bodyPr/>
          <a:lstStyle/>
          <a:p>
            <a:pPr lvl="2"/>
            <a:endParaRPr lang="nl-NL" b="1" dirty="0"/>
          </a:p>
          <a:p>
            <a:pPr lvl="1"/>
            <a:endParaRPr lang="nl-NL" dirty="0"/>
          </a:p>
          <a:p>
            <a:pPr marL="380990" indent="-380990">
              <a:buFontTx/>
              <a:buChar char="-"/>
            </a:pPr>
            <a:endParaRPr lang="nl-NL" sz="1600" dirty="0">
              <a:solidFill>
                <a:schemeClr val="tx1"/>
              </a:solidFill>
              <a:latin typeface="Candara Light" panose="020E0502030303020204" pitchFamily="34" charset="0"/>
              <a:cs typeface="Calibri Light" panose="020F0302020204030204" pitchFamily="34" charset="0"/>
            </a:endParaRPr>
          </a:p>
          <a:p>
            <a:pPr marL="380990" indent="-380990">
              <a:buFontTx/>
              <a:buChar char="-"/>
            </a:pPr>
            <a:r>
              <a:rPr lang="nl-NL" dirty="0">
                <a:latin typeface="Candara Light" panose="020E0502030303020204" pitchFamily="34" charset="0"/>
                <a:cs typeface="Calibri Light" panose="020F0302020204030204" pitchFamily="34" charset="0"/>
              </a:rPr>
              <a:t>Visgraat teamleiders en afdeling</a:t>
            </a:r>
          </a:p>
          <a:p>
            <a:pPr marL="380990" indent="-380990">
              <a:buFontTx/>
              <a:buChar char="-"/>
            </a:pPr>
            <a:r>
              <a:rPr lang="nl-NL" sz="16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Waardestroom</a:t>
            </a:r>
          </a:p>
          <a:p>
            <a:pPr marL="380990" indent="-380990">
              <a:buFontTx/>
              <a:buChar char="-"/>
            </a:pPr>
            <a:r>
              <a:rPr lang="nl-NL" dirty="0">
                <a:latin typeface="Candara Light" panose="020E0502030303020204" pitchFamily="34" charset="0"/>
                <a:cs typeface="Calibri Light" panose="020F0302020204030204" pitchFamily="34" charset="0"/>
              </a:rPr>
              <a:t>Werkgroep afdeling</a:t>
            </a:r>
            <a:endParaRPr lang="nl-NL" sz="1600" dirty="0">
              <a:solidFill>
                <a:schemeClr val="tx1"/>
              </a:solidFill>
              <a:latin typeface="Candara Light" panose="020E0502030303020204" pitchFamily="34" charset="0"/>
              <a:cs typeface="Calibri Light" panose="020F0302020204030204" pitchFamily="34" charset="0"/>
            </a:endParaRPr>
          </a:p>
          <a:p>
            <a:pPr marL="380990" indent="-380990">
              <a:buFontTx/>
              <a:buChar char="-"/>
            </a:pPr>
            <a:r>
              <a:rPr lang="nl-NL" dirty="0">
                <a:latin typeface="Candara Light" panose="020E0502030303020204" pitchFamily="34" charset="0"/>
                <a:cs typeface="Calibri Light" panose="020F0302020204030204" pitchFamily="34" charset="0"/>
              </a:rPr>
              <a:t>Doel en proces vaststellen</a:t>
            </a:r>
          </a:p>
          <a:p>
            <a:pPr marL="380990" indent="-380990">
              <a:buFontTx/>
              <a:buChar char="-"/>
            </a:pPr>
            <a:r>
              <a:rPr lang="nl-NL" dirty="0">
                <a:latin typeface="Candara Light" panose="020E0502030303020204" pitchFamily="34" charset="0"/>
                <a:cs typeface="Calibri Light" panose="020F0302020204030204" pitchFamily="34" charset="0"/>
              </a:rPr>
              <a:t>Resultaten </a:t>
            </a:r>
          </a:p>
          <a:p>
            <a:pPr marL="380990" indent="-380990">
              <a:buFontTx/>
              <a:buChar char="-"/>
            </a:pPr>
            <a:r>
              <a:rPr lang="nl-NL" sz="1600" dirty="0">
                <a:solidFill>
                  <a:schemeClr val="tx1"/>
                </a:solidFill>
                <a:latin typeface="Candara Light" panose="020E0502030303020204" pitchFamily="34" charset="0"/>
                <a:cs typeface="Calibri Light" panose="020F0302020204030204" pitchFamily="34" charset="0"/>
              </a:rPr>
              <a:t>PEM/ patiënten ervaringen </a:t>
            </a:r>
          </a:p>
          <a:p>
            <a:pPr marL="0" lvl="1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67E664-E781-2BA5-8400-9B377C47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652E-EACC-4D72-9DE9-8CA06FAB51D9}" type="datetime1">
              <a:rPr lang="nl-NL" smtClean="0"/>
              <a:t>23-6-2026</a:t>
            </a:fld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6ADE35-E0EC-DD55-D472-10C5ECD44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2D3AD-679F-4EE7-9E77-C2680DC4F09C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265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Dijklander Ziekenhuis">
  <a:themeElements>
    <a:clrScheme name="DLZ">
      <a:dk1>
        <a:srgbClr val="39393A"/>
      </a:dk1>
      <a:lt1>
        <a:sysClr val="window" lastClr="FFFFFF"/>
      </a:lt1>
      <a:dk2>
        <a:srgbClr val="2F4694"/>
      </a:dk2>
      <a:lt2>
        <a:srgbClr val="E8E8E8"/>
      </a:lt2>
      <a:accent1>
        <a:srgbClr val="2F4694"/>
      </a:accent1>
      <a:accent2>
        <a:srgbClr val="008BD0"/>
      </a:accent2>
      <a:accent3>
        <a:srgbClr val="52BCC2"/>
      </a:accent3>
      <a:accent4>
        <a:srgbClr val="97C22C"/>
      </a:accent4>
      <a:accent5>
        <a:srgbClr val="42A62A"/>
      </a:accent5>
      <a:accent6>
        <a:srgbClr val="007E42"/>
      </a:accent6>
      <a:hlink>
        <a:srgbClr val="39393A"/>
      </a:hlink>
      <a:folHlink>
        <a:srgbClr val="39393A"/>
      </a:folHlink>
    </a:clrScheme>
    <a:fontScheme name="DLZ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LZ-template-1  -  Alleen-lezen" id="{2FFE8C59-703C-4988-BB75-48BCD4D3C3DF}" vid="{9D72CF05-A60B-472E-A245-28DEEB0E6AA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Dijklander Ziekenhuis template</Template>
  <TotalTime>2084</TotalTime>
  <Words>417</Words>
  <Application>Microsoft Office PowerPoint</Application>
  <PresentationFormat>Breedbeeld</PresentationFormat>
  <Paragraphs>172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Candara Light</vt:lpstr>
      <vt:lpstr>Catamaran SemiBold</vt:lpstr>
      <vt:lpstr>Times New Roman</vt:lpstr>
      <vt:lpstr>Wingdings</vt:lpstr>
      <vt:lpstr>Dijklander Ziekenhuis</vt:lpstr>
      <vt:lpstr>PowerPoint-presentatie</vt:lpstr>
      <vt:lpstr>                 LEAN   Dagcentrum/ kortverblijf </vt:lpstr>
      <vt:lpstr>Inhoud </vt:lpstr>
      <vt:lpstr>Wat weet je al van LEAN? </vt:lpstr>
      <vt:lpstr>Afdeling dagcentrum/ kortverblijf</vt:lpstr>
      <vt:lpstr>Indeling Dagcentrum/Kortverblijf </vt:lpstr>
      <vt:lpstr>          Lean leiderschap         </vt:lpstr>
      <vt:lpstr>Structuur Dagcentrum/Kortverblijf</vt:lpstr>
      <vt:lpstr>Structuur overleggen </vt:lpstr>
      <vt:lpstr>LEAN continu verbeteren </vt:lpstr>
      <vt:lpstr>            Adviesraad </vt:lpstr>
      <vt:lpstr>Werkwijze adviesraad </vt:lpstr>
      <vt:lpstr>Waar lopen we tegenaan </vt:lpstr>
      <vt:lpstr>Verbeterprojecten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Opnamelounge </vt:lpstr>
      <vt:lpstr>Doel </vt:lpstr>
      <vt:lpstr>Aanpak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Schaap, Amber</dc:creator>
  <cp:lastModifiedBy>Steltenpool, Moniek</cp:lastModifiedBy>
  <cp:revision>29</cp:revision>
  <cp:lastPrinted>2026-06-16T14:46:28Z</cp:lastPrinted>
  <dcterms:created xsi:type="dcterms:W3CDTF">2025-11-17T08:53:37Z</dcterms:created>
  <dcterms:modified xsi:type="dcterms:W3CDTF">2026-06-23T08:25:56Z</dcterms:modified>
</cp:coreProperties>
</file>