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4"/>
  </p:sldMasterIdLst>
  <p:notesMasterIdLst>
    <p:notesMasterId r:id="rId26"/>
  </p:notesMasterIdLst>
  <p:handoutMasterIdLst>
    <p:handoutMasterId r:id="rId27"/>
  </p:handoutMasterIdLst>
  <p:sldIdLst>
    <p:sldId id="256" r:id="rId5"/>
    <p:sldId id="358" r:id="rId6"/>
    <p:sldId id="363" r:id="rId7"/>
    <p:sldId id="366" r:id="rId8"/>
    <p:sldId id="377" r:id="rId9"/>
    <p:sldId id="367" r:id="rId10"/>
    <p:sldId id="368" r:id="rId11"/>
    <p:sldId id="379" r:id="rId12"/>
    <p:sldId id="381" r:id="rId13"/>
    <p:sldId id="372" r:id="rId14"/>
    <p:sldId id="382" r:id="rId15"/>
    <p:sldId id="365" r:id="rId16"/>
    <p:sldId id="298" r:id="rId17"/>
    <p:sldId id="359" r:id="rId18"/>
    <p:sldId id="360" r:id="rId19"/>
    <p:sldId id="378" r:id="rId20"/>
    <p:sldId id="373" r:id="rId21"/>
    <p:sldId id="361" r:id="rId22"/>
    <p:sldId id="369" r:id="rId23"/>
    <p:sldId id="370" r:id="rId24"/>
    <p:sldId id="371" r:id="rId25"/>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lderman - van Breemen, Marja" initials="P-vBM" lastIdx="2" clrIdx="0"/>
  <p:cmAuthor id="1" name="Leenaarts, Erno" initials="LE" lastIdx="18" clrIdx="6"/>
  <p:cmAuthor id="2" name="Dam, Bloem van" initials="DBv" lastIdx="2" clrIdx="2"/>
  <p:cmAuthor id="3" name="Bocxe, Peter" initials="BP" lastIdx="1" clrIdx="4"/>
  <p:cmAuthor id="4" name="Peter Bocxe" initials="PB" lastIdx="3"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362"/>
    <a:srgbClr val="01050B"/>
    <a:srgbClr val="FEDB35"/>
    <a:srgbClr val="FFE202"/>
    <a:srgbClr val="051E40"/>
    <a:srgbClr val="062036"/>
    <a:srgbClr val="43362D"/>
    <a:srgbClr val="443A2E"/>
    <a:srgbClr val="0E438A"/>
    <a:srgbClr val="D8B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26" autoAdjust="0"/>
    <p:restoredTop sz="88953" autoAdjust="0"/>
  </p:normalViewPr>
  <p:slideViewPr>
    <p:cSldViewPr snapToGrid="0">
      <p:cViewPr varScale="1">
        <p:scale>
          <a:sx n="72" d="100"/>
          <a:sy n="72" d="100"/>
        </p:scale>
        <p:origin x="730" y="4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9" d="100"/>
          <a:sy n="89" d="100"/>
        </p:scale>
        <p:origin x="373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EC33A4-C1DC-4778-81C1-705C04BFE46D}" type="doc">
      <dgm:prSet loTypeId="urn:microsoft.com/office/officeart/2005/8/layout/cycle4" loCatId="cycle" qsTypeId="urn:microsoft.com/office/officeart/2005/8/quickstyle/3d2" qsCatId="3D" csTypeId="urn:microsoft.com/office/officeart/2005/8/colors/accent1_2" csCatId="accent1" phldr="1"/>
      <dgm:spPr/>
      <dgm:t>
        <a:bodyPr/>
        <a:lstStyle/>
        <a:p>
          <a:endParaRPr lang="nl-NL"/>
        </a:p>
      </dgm:t>
    </dgm:pt>
    <dgm:pt modelId="{F27B29D8-68A3-4ECB-B261-60090B1441B0}">
      <dgm:prSet phldrT="[Tekst]" custT="1"/>
      <dgm:spPr>
        <a:solidFill>
          <a:schemeClr val="accent2"/>
        </a:solidFill>
      </dgm:spPr>
      <dgm:t>
        <a:bodyPr lIns="36000" rIns="144000"/>
        <a:lstStyle/>
        <a:p>
          <a:endParaRPr lang="nl-NL" sz="500" b="1" dirty="0"/>
        </a:p>
        <a:p>
          <a:endParaRPr lang="nl-NL" sz="500" b="1" dirty="0"/>
        </a:p>
        <a:p>
          <a:endParaRPr lang="nl-NL" sz="500" b="1" dirty="0"/>
        </a:p>
        <a:p>
          <a:r>
            <a:rPr lang="nl-NL" sz="500" b="1" dirty="0"/>
            <a:t>P</a:t>
          </a:r>
        </a:p>
        <a:p>
          <a:endParaRPr lang="nl-NL" sz="500" b="1" dirty="0"/>
        </a:p>
        <a:p>
          <a:endParaRPr lang="nl-NL" sz="500" b="1" dirty="0"/>
        </a:p>
        <a:p>
          <a:endParaRPr lang="nl-NL" sz="500" b="1" dirty="0"/>
        </a:p>
      </dgm:t>
    </dgm:pt>
    <dgm:pt modelId="{D823928B-56C1-4DC8-B628-FE0EA57A07CE}" type="parTrans" cxnId="{A6F28961-3842-4CA1-AC94-EACF8ACF7171}">
      <dgm:prSet/>
      <dgm:spPr/>
      <dgm:t>
        <a:bodyPr/>
        <a:lstStyle/>
        <a:p>
          <a:endParaRPr lang="nl-NL" sz="1200" b="1"/>
        </a:p>
      </dgm:t>
    </dgm:pt>
    <dgm:pt modelId="{C85CD8D4-3188-425E-BFF1-8F8757C5DC74}" type="sibTrans" cxnId="{A6F28961-3842-4CA1-AC94-EACF8ACF7171}">
      <dgm:prSet/>
      <dgm:spPr/>
      <dgm:t>
        <a:bodyPr/>
        <a:lstStyle/>
        <a:p>
          <a:endParaRPr lang="nl-NL" sz="1200" b="1"/>
        </a:p>
      </dgm:t>
    </dgm:pt>
    <dgm:pt modelId="{62EAF04A-0BB8-4AC7-A4C3-2CA879D90454}">
      <dgm:prSet phldrT="[Tekst]" custT="1"/>
      <dgm:spPr>
        <a:solidFill>
          <a:srgbClr val="00B050"/>
        </a:solidFill>
      </dgm:spPr>
      <dgm:t>
        <a:bodyPr lIns="144000" rIns="36000"/>
        <a:lstStyle/>
        <a:p>
          <a:pPr algn="l"/>
          <a:endParaRPr lang="nl-NL" sz="500" b="1" dirty="0"/>
        </a:p>
        <a:p>
          <a:pPr algn="l"/>
          <a:r>
            <a:rPr lang="nl-NL" sz="500" b="1" dirty="0"/>
            <a:t>C</a:t>
          </a:r>
        </a:p>
      </dgm:t>
    </dgm:pt>
    <dgm:pt modelId="{11BB32E8-A960-4890-91D9-73F488B70BEE}" type="parTrans" cxnId="{C908882D-8A35-4162-859D-4448C33B9B3F}">
      <dgm:prSet/>
      <dgm:spPr/>
      <dgm:t>
        <a:bodyPr/>
        <a:lstStyle/>
        <a:p>
          <a:endParaRPr lang="nl-NL" sz="1200" b="1"/>
        </a:p>
      </dgm:t>
    </dgm:pt>
    <dgm:pt modelId="{49D730EA-EF87-40A7-A06B-E8ECDA3D7C96}" type="sibTrans" cxnId="{C908882D-8A35-4162-859D-4448C33B9B3F}">
      <dgm:prSet/>
      <dgm:spPr/>
      <dgm:t>
        <a:bodyPr/>
        <a:lstStyle/>
        <a:p>
          <a:endParaRPr lang="nl-NL" sz="1200" b="1"/>
        </a:p>
      </dgm:t>
    </dgm:pt>
    <dgm:pt modelId="{3F5F5B5D-5E5E-4723-ADB6-B1E507FF7EB5}">
      <dgm:prSet phldrT="[Tekst]" custT="1"/>
      <dgm:spPr>
        <a:solidFill>
          <a:schemeClr val="accent6"/>
        </a:solidFill>
      </dgm:spPr>
      <dgm:t>
        <a:bodyPr lIns="36000" rIns="108000"/>
        <a:lstStyle/>
        <a:p>
          <a:endParaRPr lang="nl-NL" sz="500" b="1" dirty="0"/>
        </a:p>
        <a:p>
          <a:r>
            <a:rPr lang="nl-NL" sz="500" b="1" dirty="0">
              <a:solidFill>
                <a:schemeClr val="tx2"/>
              </a:solidFill>
            </a:rPr>
            <a:t>A</a:t>
          </a:r>
          <a:endParaRPr lang="nl-NL" sz="600" b="1" dirty="0"/>
        </a:p>
      </dgm:t>
    </dgm:pt>
    <dgm:pt modelId="{CA2CAEC0-A653-45E5-95AC-A8A88B90060E}" type="parTrans" cxnId="{0AE37D8C-2589-46D3-8EF0-63E83B5D7661}">
      <dgm:prSet/>
      <dgm:spPr/>
      <dgm:t>
        <a:bodyPr/>
        <a:lstStyle/>
        <a:p>
          <a:endParaRPr lang="nl-NL" sz="1200" b="1"/>
        </a:p>
      </dgm:t>
    </dgm:pt>
    <dgm:pt modelId="{D9F5E6BE-FA8B-49EC-9EFE-0EC14DF06E78}" type="sibTrans" cxnId="{0AE37D8C-2589-46D3-8EF0-63E83B5D7661}">
      <dgm:prSet/>
      <dgm:spPr/>
      <dgm:t>
        <a:bodyPr/>
        <a:lstStyle/>
        <a:p>
          <a:endParaRPr lang="nl-NL" sz="1200" b="1"/>
        </a:p>
      </dgm:t>
    </dgm:pt>
    <dgm:pt modelId="{BE3DCB76-083D-4772-99CD-A3652DD61168}">
      <dgm:prSet phldrT="[Tekst]" custT="1"/>
      <dgm:spPr>
        <a:solidFill>
          <a:schemeClr val="tx1"/>
        </a:solidFill>
      </dgm:spPr>
      <dgm:t>
        <a:bodyPr lIns="144000" rIns="36000"/>
        <a:lstStyle/>
        <a:p>
          <a:pPr algn="l"/>
          <a:r>
            <a:rPr lang="nl-NL" sz="500" b="1" dirty="0">
              <a:solidFill>
                <a:schemeClr val="bg1"/>
              </a:solidFill>
            </a:rPr>
            <a:t>D</a:t>
          </a:r>
          <a:endParaRPr lang="nl-NL" sz="500" b="1" dirty="0"/>
        </a:p>
      </dgm:t>
    </dgm:pt>
    <dgm:pt modelId="{1E272FC9-C5B7-48E4-B406-497B978A3299}" type="sibTrans" cxnId="{A2AEE99D-A4A3-4C31-8A9F-2305CD2B1ED6}">
      <dgm:prSet/>
      <dgm:spPr/>
      <dgm:t>
        <a:bodyPr/>
        <a:lstStyle/>
        <a:p>
          <a:endParaRPr lang="nl-NL" sz="1200" b="1"/>
        </a:p>
      </dgm:t>
    </dgm:pt>
    <dgm:pt modelId="{EDD3BD7C-60AB-4E3A-9934-4BFF96616721}" type="parTrans" cxnId="{A2AEE99D-A4A3-4C31-8A9F-2305CD2B1ED6}">
      <dgm:prSet/>
      <dgm:spPr/>
      <dgm:t>
        <a:bodyPr/>
        <a:lstStyle/>
        <a:p>
          <a:endParaRPr lang="nl-NL" sz="1200" b="1"/>
        </a:p>
      </dgm:t>
    </dgm:pt>
    <dgm:pt modelId="{DE510155-B766-47BE-A436-BE0A66482650}" type="pres">
      <dgm:prSet presAssocID="{84EC33A4-C1DC-4778-81C1-705C04BFE46D}" presName="cycleMatrixDiagram" presStyleCnt="0">
        <dgm:presLayoutVars>
          <dgm:chMax val="1"/>
          <dgm:dir/>
          <dgm:animLvl val="lvl"/>
          <dgm:resizeHandles val="exact"/>
        </dgm:presLayoutVars>
      </dgm:prSet>
      <dgm:spPr/>
    </dgm:pt>
    <dgm:pt modelId="{D0BB1746-CE40-4B53-A083-AB6D8409E762}" type="pres">
      <dgm:prSet presAssocID="{84EC33A4-C1DC-4778-81C1-705C04BFE46D}" presName="children" presStyleCnt="0"/>
      <dgm:spPr/>
    </dgm:pt>
    <dgm:pt modelId="{3427A463-47FA-4B71-A6F8-3228DEC0044D}" type="pres">
      <dgm:prSet presAssocID="{84EC33A4-C1DC-4778-81C1-705C04BFE46D}" presName="childPlaceholder" presStyleCnt="0"/>
      <dgm:spPr/>
    </dgm:pt>
    <dgm:pt modelId="{6F040BF1-EF0B-46D3-A796-1DC9D1300BD7}" type="pres">
      <dgm:prSet presAssocID="{84EC33A4-C1DC-4778-81C1-705C04BFE46D}" presName="circle" presStyleCnt="0"/>
      <dgm:spPr/>
    </dgm:pt>
    <dgm:pt modelId="{987D8F47-1F60-4947-B611-AF114C188DE2}" type="pres">
      <dgm:prSet presAssocID="{84EC33A4-C1DC-4778-81C1-705C04BFE46D}" presName="quadrant1" presStyleLbl="node1" presStyleIdx="0" presStyleCnt="4">
        <dgm:presLayoutVars>
          <dgm:chMax val="1"/>
          <dgm:bulletEnabled val="1"/>
        </dgm:presLayoutVars>
      </dgm:prSet>
      <dgm:spPr/>
    </dgm:pt>
    <dgm:pt modelId="{A9AEC974-57E1-4904-A7EE-F6591C0AEEDC}" type="pres">
      <dgm:prSet presAssocID="{84EC33A4-C1DC-4778-81C1-705C04BFE46D}" presName="quadrant2" presStyleLbl="node1" presStyleIdx="1" presStyleCnt="4">
        <dgm:presLayoutVars>
          <dgm:chMax val="1"/>
          <dgm:bulletEnabled val="1"/>
        </dgm:presLayoutVars>
      </dgm:prSet>
      <dgm:spPr/>
    </dgm:pt>
    <dgm:pt modelId="{7924BA75-2777-4E1D-BA2C-74056B928BA1}" type="pres">
      <dgm:prSet presAssocID="{84EC33A4-C1DC-4778-81C1-705C04BFE46D}" presName="quadrant3" presStyleLbl="node1" presStyleIdx="2" presStyleCnt="4">
        <dgm:presLayoutVars>
          <dgm:chMax val="1"/>
          <dgm:bulletEnabled val="1"/>
        </dgm:presLayoutVars>
      </dgm:prSet>
      <dgm:spPr/>
    </dgm:pt>
    <dgm:pt modelId="{E781D91A-8584-4DBB-8A9C-80656E87D45E}" type="pres">
      <dgm:prSet presAssocID="{84EC33A4-C1DC-4778-81C1-705C04BFE46D}" presName="quadrant4" presStyleLbl="node1" presStyleIdx="3" presStyleCnt="4">
        <dgm:presLayoutVars>
          <dgm:chMax val="1"/>
          <dgm:bulletEnabled val="1"/>
        </dgm:presLayoutVars>
      </dgm:prSet>
      <dgm:spPr/>
    </dgm:pt>
    <dgm:pt modelId="{95719EA9-6DFD-4963-A18D-A62EC08E620B}" type="pres">
      <dgm:prSet presAssocID="{84EC33A4-C1DC-4778-81C1-705C04BFE46D}" presName="quadrantPlaceholder" presStyleCnt="0"/>
      <dgm:spPr/>
    </dgm:pt>
    <dgm:pt modelId="{59553E07-2942-46D8-BDDD-58D9CC17E88C}" type="pres">
      <dgm:prSet presAssocID="{84EC33A4-C1DC-4778-81C1-705C04BFE46D}" presName="center1" presStyleLbl="fgShp" presStyleIdx="0" presStyleCnt="2"/>
      <dgm:spPr>
        <a:solidFill>
          <a:srgbClr val="92D050"/>
        </a:solidFill>
        <a:scene3d>
          <a:camera prst="orthographicFront"/>
          <a:lightRig rig="threePt" dir="t">
            <a:rot lat="0" lon="0" rev="7500000"/>
          </a:lightRig>
        </a:scene3d>
        <a:sp3d z="152400" extrusionH="63500" prstMaterial="matte">
          <a:bevelT w="50800" h="19050"/>
          <a:contourClr>
            <a:schemeClr val="bg1"/>
          </a:contourClr>
        </a:sp3d>
      </dgm:spPr>
    </dgm:pt>
    <dgm:pt modelId="{7919CCBE-DA49-417D-8EC4-6210FA7E0D1A}" type="pres">
      <dgm:prSet presAssocID="{84EC33A4-C1DC-4778-81C1-705C04BFE46D}" presName="center2" presStyleLbl="fgShp" presStyleIdx="1" presStyleCnt="2"/>
      <dgm:spPr>
        <a:solidFill>
          <a:srgbClr val="92D050"/>
        </a:solidFill>
        <a:scene3d>
          <a:camera prst="orthographicFront"/>
          <a:lightRig rig="threePt" dir="t">
            <a:rot lat="0" lon="0" rev="7500000"/>
          </a:lightRig>
        </a:scene3d>
        <a:sp3d z="152400" extrusionH="63500" prstMaterial="matte">
          <a:bevelT w="50800" h="19050"/>
          <a:contourClr>
            <a:schemeClr val="bg1"/>
          </a:contourClr>
        </a:sp3d>
      </dgm:spPr>
    </dgm:pt>
  </dgm:ptLst>
  <dgm:cxnLst>
    <dgm:cxn modelId="{F8BF7612-F25C-4382-AB35-CC3DDCC6F9AE}" type="presOf" srcId="{3F5F5B5D-5E5E-4723-ADB6-B1E507FF7EB5}" destId="{E781D91A-8584-4DBB-8A9C-80656E87D45E}" srcOrd="0" destOrd="0" presId="urn:microsoft.com/office/officeart/2005/8/layout/cycle4"/>
    <dgm:cxn modelId="{EEC49B24-F9B2-4604-84D4-9A7BE5FCAFB5}" type="presOf" srcId="{F27B29D8-68A3-4ECB-B261-60090B1441B0}" destId="{987D8F47-1F60-4947-B611-AF114C188DE2}" srcOrd="0" destOrd="0" presId="urn:microsoft.com/office/officeart/2005/8/layout/cycle4"/>
    <dgm:cxn modelId="{C908882D-8A35-4162-859D-4448C33B9B3F}" srcId="{84EC33A4-C1DC-4778-81C1-705C04BFE46D}" destId="{62EAF04A-0BB8-4AC7-A4C3-2CA879D90454}" srcOrd="2" destOrd="0" parTransId="{11BB32E8-A960-4890-91D9-73F488B70BEE}" sibTransId="{49D730EA-EF87-40A7-A06B-E8ECDA3D7C96}"/>
    <dgm:cxn modelId="{8E13A93F-EC68-423A-850A-13F889CD815C}" type="presOf" srcId="{BE3DCB76-083D-4772-99CD-A3652DD61168}" destId="{A9AEC974-57E1-4904-A7EE-F6591C0AEEDC}" srcOrd="0" destOrd="0" presId="urn:microsoft.com/office/officeart/2005/8/layout/cycle4"/>
    <dgm:cxn modelId="{A6F28961-3842-4CA1-AC94-EACF8ACF7171}" srcId="{84EC33A4-C1DC-4778-81C1-705C04BFE46D}" destId="{F27B29D8-68A3-4ECB-B261-60090B1441B0}" srcOrd="0" destOrd="0" parTransId="{D823928B-56C1-4DC8-B628-FE0EA57A07CE}" sibTransId="{C85CD8D4-3188-425E-BFF1-8F8757C5DC74}"/>
    <dgm:cxn modelId="{0AE37D8C-2589-46D3-8EF0-63E83B5D7661}" srcId="{84EC33A4-C1DC-4778-81C1-705C04BFE46D}" destId="{3F5F5B5D-5E5E-4723-ADB6-B1E507FF7EB5}" srcOrd="3" destOrd="0" parTransId="{CA2CAEC0-A653-45E5-95AC-A8A88B90060E}" sibTransId="{D9F5E6BE-FA8B-49EC-9EFE-0EC14DF06E78}"/>
    <dgm:cxn modelId="{A2AEE99D-A4A3-4C31-8A9F-2305CD2B1ED6}" srcId="{84EC33A4-C1DC-4778-81C1-705C04BFE46D}" destId="{BE3DCB76-083D-4772-99CD-A3652DD61168}" srcOrd="1" destOrd="0" parTransId="{EDD3BD7C-60AB-4E3A-9934-4BFF96616721}" sibTransId="{1E272FC9-C5B7-48E4-B406-497B978A3299}"/>
    <dgm:cxn modelId="{637E4BB8-E8E9-4FEA-BA25-2E79516A9BB2}" type="presOf" srcId="{62EAF04A-0BB8-4AC7-A4C3-2CA879D90454}" destId="{7924BA75-2777-4E1D-BA2C-74056B928BA1}" srcOrd="0" destOrd="0" presId="urn:microsoft.com/office/officeart/2005/8/layout/cycle4"/>
    <dgm:cxn modelId="{CB96D2C7-1707-4D46-9C3B-2FF6CD15C041}" type="presOf" srcId="{84EC33A4-C1DC-4778-81C1-705C04BFE46D}" destId="{DE510155-B766-47BE-A436-BE0A66482650}" srcOrd="0" destOrd="0" presId="urn:microsoft.com/office/officeart/2005/8/layout/cycle4"/>
    <dgm:cxn modelId="{574CF3A9-F45B-483F-9A90-C06F9CFBCD50}" type="presParOf" srcId="{DE510155-B766-47BE-A436-BE0A66482650}" destId="{D0BB1746-CE40-4B53-A083-AB6D8409E762}" srcOrd="0" destOrd="0" presId="urn:microsoft.com/office/officeart/2005/8/layout/cycle4"/>
    <dgm:cxn modelId="{54DD9F25-0418-4563-96C4-9345C5DA4BB6}" type="presParOf" srcId="{D0BB1746-CE40-4B53-A083-AB6D8409E762}" destId="{3427A463-47FA-4B71-A6F8-3228DEC0044D}" srcOrd="0" destOrd="0" presId="urn:microsoft.com/office/officeart/2005/8/layout/cycle4"/>
    <dgm:cxn modelId="{57545E21-0B29-4BD1-8EE8-5643D070F81A}" type="presParOf" srcId="{DE510155-B766-47BE-A436-BE0A66482650}" destId="{6F040BF1-EF0B-46D3-A796-1DC9D1300BD7}" srcOrd="1" destOrd="0" presId="urn:microsoft.com/office/officeart/2005/8/layout/cycle4"/>
    <dgm:cxn modelId="{91A1F34B-DBA9-4BD3-A753-E78B72A3E1BB}" type="presParOf" srcId="{6F040BF1-EF0B-46D3-A796-1DC9D1300BD7}" destId="{987D8F47-1F60-4947-B611-AF114C188DE2}" srcOrd="0" destOrd="0" presId="urn:microsoft.com/office/officeart/2005/8/layout/cycle4"/>
    <dgm:cxn modelId="{2A268F16-1D80-4644-813D-F58E9595B979}" type="presParOf" srcId="{6F040BF1-EF0B-46D3-A796-1DC9D1300BD7}" destId="{A9AEC974-57E1-4904-A7EE-F6591C0AEEDC}" srcOrd="1" destOrd="0" presId="urn:microsoft.com/office/officeart/2005/8/layout/cycle4"/>
    <dgm:cxn modelId="{942417F7-5765-4410-A633-34CCBE6F11F1}" type="presParOf" srcId="{6F040BF1-EF0B-46D3-A796-1DC9D1300BD7}" destId="{7924BA75-2777-4E1D-BA2C-74056B928BA1}" srcOrd="2" destOrd="0" presId="urn:microsoft.com/office/officeart/2005/8/layout/cycle4"/>
    <dgm:cxn modelId="{75DEBEFB-4B22-48AF-A2F1-955C2AE4C1D4}" type="presParOf" srcId="{6F040BF1-EF0B-46D3-A796-1DC9D1300BD7}" destId="{E781D91A-8584-4DBB-8A9C-80656E87D45E}" srcOrd="3" destOrd="0" presId="urn:microsoft.com/office/officeart/2005/8/layout/cycle4"/>
    <dgm:cxn modelId="{9EFAEE9A-5625-4014-83BF-4E2BAFF4CF50}" type="presParOf" srcId="{6F040BF1-EF0B-46D3-A796-1DC9D1300BD7}" destId="{95719EA9-6DFD-4963-A18D-A62EC08E620B}" srcOrd="4" destOrd="0" presId="urn:microsoft.com/office/officeart/2005/8/layout/cycle4"/>
    <dgm:cxn modelId="{71B696A7-3128-41C6-B12D-063B0CFE4C65}" type="presParOf" srcId="{DE510155-B766-47BE-A436-BE0A66482650}" destId="{59553E07-2942-46D8-BDDD-58D9CC17E88C}" srcOrd="2" destOrd="0" presId="urn:microsoft.com/office/officeart/2005/8/layout/cycle4"/>
    <dgm:cxn modelId="{DE692261-110A-4681-93D4-561E547539DE}" type="presParOf" srcId="{DE510155-B766-47BE-A436-BE0A66482650}" destId="{7919CCBE-DA49-417D-8EC4-6210FA7E0D1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EC33A4-C1DC-4778-81C1-705C04BFE46D}" type="doc">
      <dgm:prSet loTypeId="urn:microsoft.com/office/officeart/2005/8/layout/cycle4" loCatId="cycle" qsTypeId="urn:microsoft.com/office/officeart/2005/8/quickstyle/3d2" qsCatId="3D" csTypeId="urn:microsoft.com/office/officeart/2005/8/colors/accent1_2" csCatId="accent1" phldr="1"/>
      <dgm:spPr/>
      <dgm:t>
        <a:bodyPr/>
        <a:lstStyle/>
        <a:p>
          <a:endParaRPr lang="nl-NL"/>
        </a:p>
      </dgm:t>
    </dgm:pt>
    <dgm:pt modelId="{F27B29D8-68A3-4ECB-B261-60090B1441B0}">
      <dgm:prSet phldrT="[Tekst]" custT="1"/>
      <dgm:spPr>
        <a:solidFill>
          <a:schemeClr val="accent2"/>
        </a:solidFill>
      </dgm:spPr>
      <dgm:t>
        <a:bodyPr lIns="36000" rIns="144000"/>
        <a:lstStyle/>
        <a:p>
          <a:endParaRPr lang="nl-NL" sz="1600" b="1" dirty="0"/>
        </a:p>
        <a:p>
          <a:endParaRPr lang="nl-NL" sz="1600" b="1" dirty="0"/>
        </a:p>
        <a:p>
          <a:r>
            <a:rPr lang="nl-NL" sz="1600" b="1" dirty="0"/>
            <a:t>P</a:t>
          </a:r>
        </a:p>
        <a:p>
          <a:endParaRPr lang="nl-NL" sz="1600" b="1" dirty="0"/>
        </a:p>
        <a:p>
          <a:endParaRPr lang="nl-NL" sz="1600" b="1" dirty="0"/>
        </a:p>
      </dgm:t>
    </dgm:pt>
    <dgm:pt modelId="{D823928B-56C1-4DC8-B628-FE0EA57A07CE}" type="parTrans" cxnId="{A6F28961-3842-4CA1-AC94-EACF8ACF7171}">
      <dgm:prSet/>
      <dgm:spPr/>
      <dgm:t>
        <a:bodyPr/>
        <a:lstStyle/>
        <a:p>
          <a:endParaRPr lang="nl-NL" sz="4400" b="1"/>
        </a:p>
      </dgm:t>
    </dgm:pt>
    <dgm:pt modelId="{C85CD8D4-3188-425E-BFF1-8F8757C5DC74}" type="sibTrans" cxnId="{A6F28961-3842-4CA1-AC94-EACF8ACF7171}">
      <dgm:prSet/>
      <dgm:spPr/>
      <dgm:t>
        <a:bodyPr/>
        <a:lstStyle/>
        <a:p>
          <a:endParaRPr lang="nl-NL" sz="4400" b="1"/>
        </a:p>
      </dgm:t>
    </dgm:pt>
    <dgm:pt modelId="{62EAF04A-0BB8-4AC7-A4C3-2CA879D90454}">
      <dgm:prSet phldrT="[Tekst]" custT="1"/>
      <dgm:spPr>
        <a:solidFill>
          <a:srgbClr val="00B050"/>
        </a:solidFill>
      </dgm:spPr>
      <dgm:t>
        <a:bodyPr lIns="144000" rIns="36000"/>
        <a:lstStyle/>
        <a:p>
          <a:pPr algn="l"/>
          <a:r>
            <a:rPr lang="nl-NL" sz="1600" b="1" dirty="0"/>
            <a:t>C</a:t>
          </a:r>
        </a:p>
      </dgm:t>
    </dgm:pt>
    <dgm:pt modelId="{11BB32E8-A960-4890-91D9-73F488B70BEE}" type="parTrans" cxnId="{C908882D-8A35-4162-859D-4448C33B9B3F}">
      <dgm:prSet/>
      <dgm:spPr/>
      <dgm:t>
        <a:bodyPr/>
        <a:lstStyle/>
        <a:p>
          <a:endParaRPr lang="nl-NL" sz="4400" b="1"/>
        </a:p>
      </dgm:t>
    </dgm:pt>
    <dgm:pt modelId="{49D730EA-EF87-40A7-A06B-E8ECDA3D7C96}" type="sibTrans" cxnId="{C908882D-8A35-4162-859D-4448C33B9B3F}">
      <dgm:prSet/>
      <dgm:spPr/>
      <dgm:t>
        <a:bodyPr/>
        <a:lstStyle/>
        <a:p>
          <a:endParaRPr lang="nl-NL" sz="4400" b="1"/>
        </a:p>
      </dgm:t>
    </dgm:pt>
    <dgm:pt modelId="{3F5F5B5D-5E5E-4723-ADB6-B1E507FF7EB5}">
      <dgm:prSet phldrT="[Tekst]" custT="1"/>
      <dgm:spPr>
        <a:solidFill>
          <a:schemeClr val="accent6"/>
        </a:solidFill>
      </dgm:spPr>
      <dgm:t>
        <a:bodyPr lIns="36000" rIns="108000"/>
        <a:lstStyle/>
        <a:p>
          <a:r>
            <a:rPr lang="nl-NL" sz="1600" b="1" dirty="0">
              <a:solidFill>
                <a:schemeClr val="tx2"/>
              </a:solidFill>
            </a:rPr>
            <a:t>A</a:t>
          </a:r>
          <a:endParaRPr lang="nl-NL" sz="1800" b="1" dirty="0"/>
        </a:p>
      </dgm:t>
    </dgm:pt>
    <dgm:pt modelId="{CA2CAEC0-A653-45E5-95AC-A8A88B90060E}" type="parTrans" cxnId="{0AE37D8C-2589-46D3-8EF0-63E83B5D7661}">
      <dgm:prSet/>
      <dgm:spPr/>
      <dgm:t>
        <a:bodyPr/>
        <a:lstStyle/>
        <a:p>
          <a:endParaRPr lang="nl-NL" sz="4400" b="1"/>
        </a:p>
      </dgm:t>
    </dgm:pt>
    <dgm:pt modelId="{D9F5E6BE-FA8B-49EC-9EFE-0EC14DF06E78}" type="sibTrans" cxnId="{0AE37D8C-2589-46D3-8EF0-63E83B5D7661}">
      <dgm:prSet/>
      <dgm:spPr/>
      <dgm:t>
        <a:bodyPr/>
        <a:lstStyle/>
        <a:p>
          <a:endParaRPr lang="nl-NL" sz="4400" b="1"/>
        </a:p>
      </dgm:t>
    </dgm:pt>
    <dgm:pt modelId="{BE3DCB76-083D-4772-99CD-A3652DD61168}">
      <dgm:prSet phldrT="[Tekst]" custT="1"/>
      <dgm:spPr>
        <a:solidFill>
          <a:schemeClr val="tx1"/>
        </a:solidFill>
      </dgm:spPr>
      <dgm:t>
        <a:bodyPr lIns="144000" rIns="36000"/>
        <a:lstStyle/>
        <a:p>
          <a:pPr algn="l"/>
          <a:r>
            <a:rPr lang="nl-NL" sz="1600" b="1" dirty="0">
              <a:solidFill>
                <a:schemeClr val="bg1"/>
              </a:solidFill>
            </a:rPr>
            <a:t>D</a:t>
          </a:r>
        </a:p>
      </dgm:t>
    </dgm:pt>
    <dgm:pt modelId="{1E272FC9-C5B7-48E4-B406-497B978A3299}" type="sibTrans" cxnId="{A2AEE99D-A4A3-4C31-8A9F-2305CD2B1ED6}">
      <dgm:prSet/>
      <dgm:spPr/>
      <dgm:t>
        <a:bodyPr/>
        <a:lstStyle/>
        <a:p>
          <a:endParaRPr lang="nl-NL" sz="4400" b="1"/>
        </a:p>
      </dgm:t>
    </dgm:pt>
    <dgm:pt modelId="{EDD3BD7C-60AB-4E3A-9934-4BFF96616721}" type="parTrans" cxnId="{A2AEE99D-A4A3-4C31-8A9F-2305CD2B1ED6}">
      <dgm:prSet/>
      <dgm:spPr/>
      <dgm:t>
        <a:bodyPr/>
        <a:lstStyle/>
        <a:p>
          <a:endParaRPr lang="nl-NL" sz="4400" b="1"/>
        </a:p>
      </dgm:t>
    </dgm:pt>
    <dgm:pt modelId="{DE510155-B766-47BE-A436-BE0A66482650}" type="pres">
      <dgm:prSet presAssocID="{84EC33A4-C1DC-4778-81C1-705C04BFE46D}" presName="cycleMatrixDiagram" presStyleCnt="0">
        <dgm:presLayoutVars>
          <dgm:chMax val="1"/>
          <dgm:dir/>
          <dgm:animLvl val="lvl"/>
          <dgm:resizeHandles val="exact"/>
        </dgm:presLayoutVars>
      </dgm:prSet>
      <dgm:spPr/>
    </dgm:pt>
    <dgm:pt modelId="{D0BB1746-CE40-4B53-A083-AB6D8409E762}" type="pres">
      <dgm:prSet presAssocID="{84EC33A4-C1DC-4778-81C1-705C04BFE46D}" presName="children" presStyleCnt="0"/>
      <dgm:spPr/>
    </dgm:pt>
    <dgm:pt modelId="{3427A463-47FA-4B71-A6F8-3228DEC0044D}" type="pres">
      <dgm:prSet presAssocID="{84EC33A4-C1DC-4778-81C1-705C04BFE46D}" presName="childPlaceholder" presStyleCnt="0"/>
      <dgm:spPr/>
    </dgm:pt>
    <dgm:pt modelId="{6F040BF1-EF0B-46D3-A796-1DC9D1300BD7}" type="pres">
      <dgm:prSet presAssocID="{84EC33A4-C1DC-4778-81C1-705C04BFE46D}" presName="circle" presStyleCnt="0"/>
      <dgm:spPr/>
    </dgm:pt>
    <dgm:pt modelId="{987D8F47-1F60-4947-B611-AF114C188DE2}" type="pres">
      <dgm:prSet presAssocID="{84EC33A4-C1DC-4778-81C1-705C04BFE46D}" presName="quadrant1" presStyleLbl="node1" presStyleIdx="0" presStyleCnt="4">
        <dgm:presLayoutVars>
          <dgm:chMax val="1"/>
          <dgm:bulletEnabled val="1"/>
        </dgm:presLayoutVars>
      </dgm:prSet>
      <dgm:spPr/>
    </dgm:pt>
    <dgm:pt modelId="{A9AEC974-57E1-4904-A7EE-F6591C0AEEDC}" type="pres">
      <dgm:prSet presAssocID="{84EC33A4-C1DC-4778-81C1-705C04BFE46D}" presName="quadrant2" presStyleLbl="node1" presStyleIdx="1" presStyleCnt="4" custLinFactNeighborY="2294">
        <dgm:presLayoutVars>
          <dgm:chMax val="1"/>
          <dgm:bulletEnabled val="1"/>
        </dgm:presLayoutVars>
      </dgm:prSet>
      <dgm:spPr/>
    </dgm:pt>
    <dgm:pt modelId="{7924BA75-2777-4E1D-BA2C-74056B928BA1}" type="pres">
      <dgm:prSet presAssocID="{84EC33A4-C1DC-4778-81C1-705C04BFE46D}" presName="quadrant3" presStyleLbl="node1" presStyleIdx="2" presStyleCnt="4">
        <dgm:presLayoutVars>
          <dgm:chMax val="1"/>
          <dgm:bulletEnabled val="1"/>
        </dgm:presLayoutVars>
      </dgm:prSet>
      <dgm:spPr/>
    </dgm:pt>
    <dgm:pt modelId="{E781D91A-8584-4DBB-8A9C-80656E87D45E}" type="pres">
      <dgm:prSet presAssocID="{84EC33A4-C1DC-4778-81C1-705C04BFE46D}" presName="quadrant4" presStyleLbl="node1" presStyleIdx="3" presStyleCnt="4">
        <dgm:presLayoutVars>
          <dgm:chMax val="1"/>
          <dgm:bulletEnabled val="1"/>
        </dgm:presLayoutVars>
      </dgm:prSet>
      <dgm:spPr/>
    </dgm:pt>
    <dgm:pt modelId="{95719EA9-6DFD-4963-A18D-A62EC08E620B}" type="pres">
      <dgm:prSet presAssocID="{84EC33A4-C1DC-4778-81C1-705C04BFE46D}" presName="quadrantPlaceholder" presStyleCnt="0"/>
      <dgm:spPr/>
    </dgm:pt>
    <dgm:pt modelId="{59553E07-2942-46D8-BDDD-58D9CC17E88C}" type="pres">
      <dgm:prSet presAssocID="{84EC33A4-C1DC-4778-81C1-705C04BFE46D}" presName="center1" presStyleLbl="fgShp" presStyleIdx="0" presStyleCnt="2"/>
      <dgm:spPr>
        <a:solidFill>
          <a:srgbClr val="92D050"/>
        </a:solidFill>
        <a:scene3d>
          <a:camera prst="orthographicFront"/>
          <a:lightRig rig="threePt" dir="t">
            <a:rot lat="0" lon="0" rev="7500000"/>
          </a:lightRig>
        </a:scene3d>
        <a:sp3d z="152400" extrusionH="63500" prstMaterial="matte">
          <a:bevelT w="50800" h="19050"/>
          <a:contourClr>
            <a:schemeClr val="bg1"/>
          </a:contourClr>
        </a:sp3d>
      </dgm:spPr>
    </dgm:pt>
    <dgm:pt modelId="{7919CCBE-DA49-417D-8EC4-6210FA7E0D1A}" type="pres">
      <dgm:prSet presAssocID="{84EC33A4-C1DC-4778-81C1-705C04BFE46D}" presName="center2" presStyleLbl="fgShp" presStyleIdx="1" presStyleCnt="2"/>
      <dgm:spPr>
        <a:solidFill>
          <a:srgbClr val="92D050"/>
        </a:solidFill>
        <a:scene3d>
          <a:camera prst="orthographicFront"/>
          <a:lightRig rig="threePt" dir="t">
            <a:rot lat="0" lon="0" rev="7500000"/>
          </a:lightRig>
        </a:scene3d>
        <a:sp3d z="152400" extrusionH="63500" prstMaterial="matte">
          <a:bevelT w="50800" h="19050"/>
          <a:contourClr>
            <a:schemeClr val="bg1"/>
          </a:contourClr>
        </a:sp3d>
      </dgm:spPr>
    </dgm:pt>
  </dgm:ptLst>
  <dgm:cxnLst>
    <dgm:cxn modelId="{F8BF7612-F25C-4382-AB35-CC3DDCC6F9AE}" type="presOf" srcId="{3F5F5B5D-5E5E-4723-ADB6-B1E507FF7EB5}" destId="{E781D91A-8584-4DBB-8A9C-80656E87D45E}" srcOrd="0" destOrd="0" presId="urn:microsoft.com/office/officeart/2005/8/layout/cycle4"/>
    <dgm:cxn modelId="{EEC49B24-F9B2-4604-84D4-9A7BE5FCAFB5}" type="presOf" srcId="{F27B29D8-68A3-4ECB-B261-60090B1441B0}" destId="{987D8F47-1F60-4947-B611-AF114C188DE2}" srcOrd="0" destOrd="0" presId="urn:microsoft.com/office/officeart/2005/8/layout/cycle4"/>
    <dgm:cxn modelId="{C908882D-8A35-4162-859D-4448C33B9B3F}" srcId="{84EC33A4-C1DC-4778-81C1-705C04BFE46D}" destId="{62EAF04A-0BB8-4AC7-A4C3-2CA879D90454}" srcOrd="2" destOrd="0" parTransId="{11BB32E8-A960-4890-91D9-73F488B70BEE}" sibTransId="{49D730EA-EF87-40A7-A06B-E8ECDA3D7C96}"/>
    <dgm:cxn modelId="{8E13A93F-EC68-423A-850A-13F889CD815C}" type="presOf" srcId="{BE3DCB76-083D-4772-99CD-A3652DD61168}" destId="{A9AEC974-57E1-4904-A7EE-F6591C0AEEDC}" srcOrd="0" destOrd="0" presId="urn:microsoft.com/office/officeart/2005/8/layout/cycle4"/>
    <dgm:cxn modelId="{A6F28961-3842-4CA1-AC94-EACF8ACF7171}" srcId="{84EC33A4-C1DC-4778-81C1-705C04BFE46D}" destId="{F27B29D8-68A3-4ECB-B261-60090B1441B0}" srcOrd="0" destOrd="0" parTransId="{D823928B-56C1-4DC8-B628-FE0EA57A07CE}" sibTransId="{C85CD8D4-3188-425E-BFF1-8F8757C5DC74}"/>
    <dgm:cxn modelId="{0AE37D8C-2589-46D3-8EF0-63E83B5D7661}" srcId="{84EC33A4-C1DC-4778-81C1-705C04BFE46D}" destId="{3F5F5B5D-5E5E-4723-ADB6-B1E507FF7EB5}" srcOrd="3" destOrd="0" parTransId="{CA2CAEC0-A653-45E5-95AC-A8A88B90060E}" sibTransId="{D9F5E6BE-FA8B-49EC-9EFE-0EC14DF06E78}"/>
    <dgm:cxn modelId="{A2AEE99D-A4A3-4C31-8A9F-2305CD2B1ED6}" srcId="{84EC33A4-C1DC-4778-81C1-705C04BFE46D}" destId="{BE3DCB76-083D-4772-99CD-A3652DD61168}" srcOrd="1" destOrd="0" parTransId="{EDD3BD7C-60AB-4E3A-9934-4BFF96616721}" sibTransId="{1E272FC9-C5B7-48E4-B406-497B978A3299}"/>
    <dgm:cxn modelId="{637E4BB8-E8E9-4FEA-BA25-2E79516A9BB2}" type="presOf" srcId="{62EAF04A-0BB8-4AC7-A4C3-2CA879D90454}" destId="{7924BA75-2777-4E1D-BA2C-74056B928BA1}" srcOrd="0" destOrd="0" presId="urn:microsoft.com/office/officeart/2005/8/layout/cycle4"/>
    <dgm:cxn modelId="{CB96D2C7-1707-4D46-9C3B-2FF6CD15C041}" type="presOf" srcId="{84EC33A4-C1DC-4778-81C1-705C04BFE46D}" destId="{DE510155-B766-47BE-A436-BE0A66482650}" srcOrd="0" destOrd="0" presId="urn:microsoft.com/office/officeart/2005/8/layout/cycle4"/>
    <dgm:cxn modelId="{574CF3A9-F45B-483F-9A90-C06F9CFBCD50}" type="presParOf" srcId="{DE510155-B766-47BE-A436-BE0A66482650}" destId="{D0BB1746-CE40-4B53-A083-AB6D8409E762}" srcOrd="0" destOrd="0" presId="urn:microsoft.com/office/officeart/2005/8/layout/cycle4"/>
    <dgm:cxn modelId="{54DD9F25-0418-4563-96C4-9345C5DA4BB6}" type="presParOf" srcId="{D0BB1746-CE40-4B53-A083-AB6D8409E762}" destId="{3427A463-47FA-4B71-A6F8-3228DEC0044D}" srcOrd="0" destOrd="0" presId="urn:microsoft.com/office/officeart/2005/8/layout/cycle4"/>
    <dgm:cxn modelId="{57545E21-0B29-4BD1-8EE8-5643D070F81A}" type="presParOf" srcId="{DE510155-B766-47BE-A436-BE0A66482650}" destId="{6F040BF1-EF0B-46D3-A796-1DC9D1300BD7}" srcOrd="1" destOrd="0" presId="urn:microsoft.com/office/officeart/2005/8/layout/cycle4"/>
    <dgm:cxn modelId="{91A1F34B-DBA9-4BD3-A753-E78B72A3E1BB}" type="presParOf" srcId="{6F040BF1-EF0B-46D3-A796-1DC9D1300BD7}" destId="{987D8F47-1F60-4947-B611-AF114C188DE2}" srcOrd="0" destOrd="0" presId="urn:microsoft.com/office/officeart/2005/8/layout/cycle4"/>
    <dgm:cxn modelId="{2A268F16-1D80-4644-813D-F58E9595B979}" type="presParOf" srcId="{6F040BF1-EF0B-46D3-A796-1DC9D1300BD7}" destId="{A9AEC974-57E1-4904-A7EE-F6591C0AEEDC}" srcOrd="1" destOrd="0" presId="urn:microsoft.com/office/officeart/2005/8/layout/cycle4"/>
    <dgm:cxn modelId="{942417F7-5765-4410-A633-34CCBE6F11F1}" type="presParOf" srcId="{6F040BF1-EF0B-46D3-A796-1DC9D1300BD7}" destId="{7924BA75-2777-4E1D-BA2C-74056B928BA1}" srcOrd="2" destOrd="0" presId="urn:microsoft.com/office/officeart/2005/8/layout/cycle4"/>
    <dgm:cxn modelId="{75DEBEFB-4B22-48AF-A2F1-955C2AE4C1D4}" type="presParOf" srcId="{6F040BF1-EF0B-46D3-A796-1DC9D1300BD7}" destId="{E781D91A-8584-4DBB-8A9C-80656E87D45E}" srcOrd="3" destOrd="0" presId="urn:microsoft.com/office/officeart/2005/8/layout/cycle4"/>
    <dgm:cxn modelId="{9EFAEE9A-5625-4014-83BF-4E2BAFF4CF50}" type="presParOf" srcId="{6F040BF1-EF0B-46D3-A796-1DC9D1300BD7}" destId="{95719EA9-6DFD-4963-A18D-A62EC08E620B}" srcOrd="4" destOrd="0" presId="urn:microsoft.com/office/officeart/2005/8/layout/cycle4"/>
    <dgm:cxn modelId="{71B696A7-3128-41C6-B12D-063B0CFE4C65}" type="presParOf" srcId="{DE510155-B766-47BE-A436-BE0A66482650}" destId="{59553E07-2942-46D8-BDDD-58D9CC17E88C}" srcOrd="2" destOrd="0" presId="urn:microsoft.com/office/officeart/2005/8/layout/cycle4"/>
    <dgm:cxn modelId="{DE692261-110A-4681-93D4-561E547539DE}" type="presParOf" srcId="{DE510155-B766-47BE-A436-BE0A66482650}" destId="{7919CCBE-DA49-417D-8EC4-6210FA7E0D1A}" srcOrd="3" destOrd="0" presId="urn:microsoft.com/office/officeart/2005/8/layout/cycle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EC33A4-C1DC-4778-81C1-705C04BFE46D}" type="doc">
      <dgm:prSet loTypeId="urn:microsoft.com/office/officeart/2005/8/layout/cycle4" loCatId="cycle" qsTypeId="urn:microsoft.com/office/officeart/2005/8/quickstyle/3d2" qsCatId="3D" csTypeId="urn:microsoft.com/office/officeart/2005/8/colors/accent1_2" csCatId="accent1" phldr="1"/>
      <dgm:spPr/>
      <dgm:t>
        <a:bodyPr/>
        <a:lstStyle/>
        <a:p>
          <a:endParaRPr lang="nl-NL"/>
        </a:p>
      </dgm:t>
    </dgm:pt>
    <dgm:pt modelId="{F27B29D8-68A3-4ECB-B261-60090B1441B0}">
      <dgm:prSet phldrT="[Tekst]" custT="1"/>
      <dgm:spPr>
        <a:solidFill>
          <a:schemeClr val="accent2"/>
        </a:solidFill>
      </dgm:spPr>
      <dgm:t>
        <a:bodyPr lIns="36000" rIns="144000"/>
        <a:lstStyle/>
        <a:p>
          <a:endParaRPr lang="nl-NL" sz="1100" b="1" dirty="0"/>
        </a:p>
        <a:p>
          <a:endParaRPr lang="nl-NL" sz="1100" b="0" i="0" u="sng" dirty="0"/>
        </a:p>
        <a:p>
          <a:r>
            <a:rPr lang="nl-NL" sz="1100" b="0" i="0" u="sng" dirty="0"/>
            <a:t>Plan</a:t>
          </a:r>
        </a:p>
        <a:p>
          <a:r>
            <a:rPr lang="nl-NL" sz="1100" b="1" dirty="0"/>
            <a:t>RVE jaarplan</a:t>
          </a:r>
        </a:p>
        <a:p>
          <a:r>
            <a:rPr lang="nl-NL" sz="1100" b="0" dirty="0"/>
            <a:t>incl. basis op orde</a:t>
          </a:r>
        </a:p>
        <a:p>
          <a:endParaRPr lang="nl-NL" sz="1100" b="1" dirty="0"/>
        </a:p>
        <a:p>
          <a:endParaRPr lang="nl-NL" sz="1100" b="1" dirty="0"/>
        </a:p>
        <a:p>
          <a:endParaRPr lang="nl-NL" sz="1100" b="1" dirty="0"/>
        </a:p>
      </dgm:t>
    </dgm:pt>
    <dgm:pt modelId="{D823928B-56C1-4DC8-B628-FE0EA57A07CE}" type="parTrans" cxnId="{A6F28961-3842-4CA1-AC94-EACF8ACF7171}">
      <dgm:prSet/>
      <dgm:spPr/>
      <dgm:t>
        <a:bodyPr/>
        <a:lstStyle/>
        <a:p>
          <a:endParaRPr lang="nl-NL" sz="1100" b="1"/>
        </a:p>
      </dgm:t>
    </dgm:pt>
    <dgm:pt modelId="{C85CD8D4-3188-425E-BFF1-8F8757C5DC74}" type="sibTrans" cxnId="{A6F28961-3842-4CA1-AC94-EACF8ACF7171}">
      <dgm:prSet/>
      <dgm:spPr/>
      <dgm:t>
        <a:bodyPr/>
        <a:lstStyle/>
        <a:p>
          <a:endParaRPr lang="nl-NL" sz="1100" b="1"/>
        </a:p>
      </dgm:t>
    </dgm:pt>
    <dgm:pt modelId="{62EAF04A-0BB8-4AC7-A4C3-2CA879D90454}">
      <dgm:prSet phldrT="[Tekst]" custT="1"/>
      <dgm:spPr>
        <a:solidFill>
          <a:srgbClr val="00B050"/>
        </a:solidFill>
      </dgm:spPr>
      <dgm:t>
        <a:bodyPr lIns="144000" rIns="36000"/>
        <a:lstStyle/>
        <a:p>
          <a:pPr algn="l"/>
          <a:endParaRPr lang="nl-NL" sz="1100" b="1" dirty="0"/>
        </a:p>
        <a:p>
          <a:pPr algn="l"/>
          <a:r>
            <a:rPr lang="nl-NL" sz="1100" b="0" i="0" u="sng" dirty="0"/>
            <a:t>Check</a:t>
          </a:r>
        </a:p>
        <a:p>
          <a:pPr algn="l"/>
          <a:r>
            <a:rPr lang="nl-NL" sz="1100" b="1" dirty="0"/>
            <a:t>Monitoren resultaten</a:t>
          </a:r>
        </a:p>
        <a:p>
          <a:pPr algn="l"/>
          <a:r>
            <a:rPr lang="nl-NL" sz="1100" b="1" dirty="0"/>
            <a:t>incl. </a:t>
          </a:r>
          <a:r>
            <a:rPr lang="nl-NL" sz="1100" b="1" dirty="0" err="1"/>
            <a:t>KPIs</a:t>
          </a:r>
          <a:endParaRPr lang="nl-NL" sz="1100" b="1" dirty="0"/>
        </a:p>
      </dgm:t>
    </dgm:pt>
    <dgm:pt modelId="{11BB32E8-A960-4890-91D9-73F488B70BEE}" type="parTrans" cxnId="{C908882D-8A35-4162-859D-4448C33B9B3F}">
      <dgm:prSet/>
      <dgm:spPr/>
      <dgm:t>
        <a:bodyPr/>
        <a:lstStyle/>
        <a:p>
          <a:endParaRPr lang="nl-NL" sz="1100" b="1"/>
        </a:p>
      </dgm:t>
    </dgm:pt>
    <dgm:pt modelId="{49D730EA-EF87-40A7-A06B-E8ECDA3D7C96}" type="sibTrans" cxnId="{C908882D-8A35-4162-859D-4448C33B9B3F}">
      <dgm:prSet/>
      <dgm:spPr/>
      <dgm:t>
        <a:bodyPr/>
        <a:lstStyle/>
        <a:p>
          <a:endParaRPr lang="nl-NL" sz="1100" b="1"/>
        </a:p>
      </dgm:t>
    </dgm:pt>
    <dgm:pt modelId="{3F5F5B5D-5E5E-4723-ADB6-B1E507FF7EB5}">
      <dgm:prSet phldrT="[Tekst]" custT="1"/>
      <dgm:spPr>
        <a:solidFill>
          <a:schemeClr val="accent6"/>
        </a:solidFill>
      </dgm:spPr>
      <dgm:t>
        <a:bodyPr lIns="36000" rIns="108000"/>
        <a:lstStyle/>
        <a:p>
          <a:endParaRPr lang="nl-NL" sz="1100" b="1" dirty="0"/>
        </a:p>
        <a:p>
          <a:endParaRPr lang="nl-NL" sz="1100" b="0" i="0" u="sng" dirty="0">
            <a:solidFill>
              <a:schemeClr val="tx2"/>
            </a:solidFill>
          </a:endParaRPr>
        </a:p>
        <a:p>
          <a:endParaRPr lang="nl-NL" sz="1100" b="0" i="0" u="sng" dirty="0">
            <a:solidFill>
              <a:schemeClr val="tx2"/>
            </a:solidFill>
          </a:endParaRPr>
        </a:p>
        <a:p>
          <a:r>
            <a:rPr lang="nl-NL" sz="1100" b="0" i="0" u="sng" dirty="0">
              <a:solidFill>
                <a:schemeClr val="tx2"/>
              </a:solidFill>
            </a:rPr>
            <a:t>Act</a:t>
          </a:r>
        </a:p>
        <a:p>
          <a:r>
            <a:rPr lang="nl-NL" sz="1100" b="1" dirty="0">
              <a:solidFill>
                <a:schemeClr val="tx2"/>
              </a:solidFill>
            </a:rPr>
            <a:t>Bijsturen en verbeteren </a:t>
          </a:r>
        </a:p>
        <a:p>
          <a:endParaRPr lang="nl-NL" sz="1100" b="1" dirty="0">
            <a:solidFill>
              <a:schemeClr val="tx2"/>
            </a:solidFill>
          </a:endParaRPr>
        </a:p>
        <a:p>
          <a:endParaRPr lang="nl-NL" sz="1100" b="1" dirty="0"/>
        </a:p>
      </dgm:t>
    </dgm:pt>
    <dgm:pt modelId="{CA2CAEC0-A653-45E5-95AC-A8A88B90060E}" type="parTrans" cxnId="{0AE37D8C-2589-46D3-8EF0-63E83B5D7661}">
      <dgm:prSet/>
      <dgm:spPr/>
      <dgm:t>
        <a:bodyPr/>
        <a:lstStyle/>
        <a:p>
          <a:endParaRPr lang="nl-NL" sz="1100" b="1"/>
        </a:p>
      </dgm:t>
    </dgm:pt>
    <dgm:pt modelId="{D9F5E6BE-FA8B-49EC-9EFE-0EC14DF06E78}" type="sibTrans" cxnId="{0AE37D8C-2589-46D3-8EF0-63E83B5D7661}">
      <dgm:prSet/>
      <dgm:spPr/>
      <dgm:t>
        <a:bodyPr/>
        <a:lstStyle/>
        <a:p>
          <a:endParaRPr lang="nl-NL" sz="1100" b="1"/>
        </a:p>
      </dgm:t>
    </dgm:pt>
    <dgm:pt modelId="{BE3DCB76-083D-4772-99CD-A3652DD61168}">
      <dgm:prSet phldrT="[Tekst]" custT="1"/>
      <dgm:spPr>
        <a:solidFill>
          <a:schemeClr val="tx1"/>
        </a:solidFill>
      </dgm:spPr>
      <dgm:t>
        <a:bodyPr lIns="144000" rIns="36000"/>
        <a:lstStyle/>
        <a:p>
          <a:pPr algn="l"/>
          <a:r>
            <a:rPr lang="nl-NL" sz="1100" b="0" i="0" u="sng" dirty="0"/>
            <a:t>Do</a:t>
          </a:r>
        </a:p>
        <a:p>
          <a:pPr algn="l"/>
          <a:r>
            <a:rPr lang="nl-NL" sz="1100" b="1" dirty="0">
              <a:solidFill>
                <a:schemeClr val="bg1"/>
              </a:solidFill>
            </a:rPr>
            <a:t>Uitvoering volgens jaarplan</a:t>
          </a:r>
        </a:p>
        <a:p>
          <a:pPr algn="l"/>
          <a:endParaRPr lang="nl-NL" sz="1100" b="1" dirty="0">
            <a:solidFill>
              <a:schemeClr val="bg1"/>
            </a:solidFill>
          </a:endParaRPr>
        </a:p>
        <a:p>
          <a:pPr algn="l"/>
          <a:endParaRPr lang="nl-NL" sz="1100" b="1" dirty="0"/>
        </a:p>
      </dgm:t>
    </dgm:pt>
    <dgm:pt modelId="{1E272FC9-C5B7-48E4-B406-497B978A3299}" type="sibTrans" cxnId="{A2AEE99D-A4A3-4C31-8A9F-2305CD2B1ED6}">
      <dgm:prSet/>
      <dgm:spPr/>
      <dgm:t>
        <a:bodyPr/>
        <a:lstStyle/>
        <a:p>
          <a:endParaRPr lang="nl-NL" sz="1100" b="1"/>
        </a:p>
      </dgm:t>
    </dgm:pt>
    <dgm:pt modelId="{EDD3BD7C-60AB-4E3A-9934-4BFF96616721}" type="parTrans" cxnId="{A2AEE99D-A4A3-4C31-8A9F-2305CD2B1ED6}">
      <dgm:prSet/>
      <dgm:spPr/>
      <dgm:t>
        <a:bodyPr/>
        <a:lstStyle/>
        <a:p>
          <a:endParaRPr lang="nl-NL" sz="1100" b="1"/>
        </a:p>
      </dgm:t>
    </dgm:pt>
    <dgm:pt modelId="{DE510155-B766-47BE-A436-BE0A66482650}" type="pres">
      <dgm:prSet presAssocID="{84EC33A4-C1DC-4778-81C1-705C04BFE46D}" presName="cycleMatrixDiagram" presStyleCnt="0">
        <dgm:presLayoutVars>
          <dgm:chMax val="1"/>
          <dgm:dir/>
          <dgm:animLvl val="lvl"/>
          <dgm:resizeHandles val="exact"/>
        </dgm:presLayoutVars>
      </dgm:prSet>
      <dgm:spPr/>
    </dgm:pt>
    <dgm:pt modelId="{D0BB1746-CE40-4B53-A083-AB6D8409E762}" type="pres">
      <dgm:prSet presAssocID="{84EC33A4-C1DC-4778-81C1-705C04BFE46D}" presName="children" presStyleCnt="0"/>
      <dgm:spPr/>
    </dgm:pt>
    <dgm:pt modelId="{3427A463-47FA-4B71-A6F8-3228DEC0044D}" type="pres">
      <dgm:prSet presAssocID="{84EC33A4-C1DC-4778-81C1-705C04BFE46D}" presName="childPlaceholder" presStyleCnt="0"/>
      <dgm:spPr/>
    </dgm:pt>
    <dgm:pt modelId="{6F040BF1-EF0B-46D3-A796-1DC9D1300BD7}" type="pres">
      <dgm:prSet presAssocID="{84EC33A4-C1DC-4778-81C1-705C04BFE46D}" presName="circle" presStyleCnt="0"/>
      <dgm:spPr/>
    </dgm:pt>
    <dgm:pt modelId="{987D8F47-1F60-4947-B611-AF114C188DE2}" type="pres">
      <dgm:prSet presAssocID="{84EC33A4-C1DC-4778-81C1-705C04BFE46D}" presName="quadrant1" presStyleLbl="node1" presStyleIdx="0" presStyleCnt="4">
        <dgm:presLayoutVars>
          <dgm:chMax val="1"/>
          <dgm:bulletEnabled val="1"/>
        </dgm:presLayoutVars>
      </dgm:prSet>
      <dgm:spPr/>
    </dgm:pt>
    <dgm:pt modelId="{A9AEC974-57E1-4904-A7EE-F6591C0AEEDC}" type="pres">
      <dgm:prSet presAssocID="{84EC33A4-C1DC-4778-81C1-705C04BFE46D}" presName="quadrant2" presStyleLbl="node1" presStyleIdx="1" presStyleCnt="4">
        <dgm:presLayoutVars>
          <dgm:chMax val="1"/>
          <dgm:bulletEnabled val="1"/>
        </dgm:presLayoutVars>
      </dgm:prSet>
      <dgm:spPr/>
    </dgm:pt>
    <dgm:pt modelId="{7924BA75-2777-4E1D-BA2C-74056B928BA1}" type="pres">
      <dgm:prSet presAssocID="{84EC33A4-C1DC-4778-81C1-705C04BFE46D}" presName="quadrant3" presStyleLbl="node1" presStyleIdx="2" presStyleCnt="4">
        <dgm:presLayoutVars>
          <dgm:chMax val="1"/>
          <dgm:bulletEnabled val="1"/>
        </dgm:presLayoutVars>
      </dgm:prSet>
      <dgm:spPr/>
    </dgm:pt>
    <dgm:pt modelId="{E781D91A-8584-4DBB-8A9C-80656E87D45E}" type="pres">
      <dgm:prSet presAssocID="{84EC33A4-C1DC-4778-81C1-705C04BFE46D}" presName="quadrant4" presStyleLbl="node1" presStyleIdx="3" presStyleCnt="4">
        <dgm:presLayoutVars>
          <dgm:chMax val="1"/>
          <dgm:bulletEnabled val="1"/>
        </dgm:presLayoutVars>
      </dgm:prSet>
      <dgm:spPr/>
    </dgm:pt>
    <dgm:pt modelId="{95719EA9-6DFD-4963-A18D-A62EC08E620B}" type="pres">
      <dgm:prSet presAssocID="{84EC33A4-C1DC-4778-81C1-705C04BFE46D}" presName="quadrantPlaceholder" presStyleCnt="0"/>
      <dgm:spPr/>
    </dgm:pt>
    <dgm:pt modelId="{59553E07-2942-46D8-BDDD-58D9CC17E88C}" type="pres">
      <dgm:prSet presAssocID="{84EC33A4-C1DC-4778-81C1-705C04BFE46D}" presName="center1" presStyleLbl="fgShp" presStyleIdx="0" presStyleCnt="2"/>
      <dgm:spPr>
        <a:solidFill>
          <a:srgbClr val="92D050"/>
        </a:solidFill>
        <a:scene3d>
          <a:camera prst="orthographicFront"/>
          <a:lightRig rig="threePt" dir="t">
            <a:rot lat="0" lon="0" rev="7500000"/>
          </a:lightRig>
        </a:scene3d>
        <a:sp3d z="152400" extrusionH="63500" prstMaterial="matte">
          <a:bevelT w="50800" h="19050"/>
          <a:contourClr>
            <a:schemeClr val="bg1"/>
          </a:contourClr>
        </a:sp3d>
      </dgm:spPr>
    </dgm:pt>
    <dgm:pt modelId="{7919CCBE-DA49-417D-8EC4-6210FA7E0D1A}" type="pres">
      <dgm:prSet presAssocID="{84EC33A4-C1DC-4778-81C1-705C04BFE46D}" presName="center2" presStyleLbl="fgShp" presStyleIdx="1" presStyleCnt="2"/>
      <dgm:spPr>
        <a:solidFill>
          <a:srgbClr val="92D050"/>
        </a:solidFill>
        <a:scene3d>
          <a:camera prst="orthographicFront"/>
          <a:lightRig rig="threePt" dir="t">
            <a:rot lat="0" lon="0" rev="7500000"/>
          </a:lightRig>
        </a:scene3d>
        <a:sp3d z="152400" extrusionH="63500" prstMaterial="matte">
          <a:bevelT w="50800" h="19050"/>
          <a:contourClr>
            <a:schemeClr val="bg1"/>
          </a:contourClr>
        </a:sp3d>
      </dgm:spPr>
    </dgm:pt>
  </dgm:ptLst>
  <dgm:cxnLst>
    <dgm:cxn modelId="{F8BF7612-F25C-4382-AB35-CC3DDCC6F9AE}" type="presOf" srcId="{3F5F5B5D-5E5E-4723-ADB6-B1E507FF7EB5}" destId="{E781D91A-8584-4DBB-8A9C-80656E87D45E}" srcOrd="0" destOrd="0" presId="urn:microsoft.com/office/officeart/2005/8/layout/cycle4"/>
    <dgm:cxn modelId="{EEC49B24-F9B2-4604-84D4-9A7BE5FCAFB5}" type="presOf" srcId="{F27B29D8-68A3-4ECB-B261-60090B1441B0}" destId="{987D8F47-1F60-4947-B611-AF114C188DE2}" srcOrd="0" destOrd="0" presId="urn:microsoft.com/office/officeart/2005/8/layout/cycle4"/>
    <dgm:cxn modelId="{C908882D-8A35-4162-859D-4448C33B9B3F}" srcId="{84EC33A4-C1DC-4778-81C1-705C04BFE46D}" destId="{62EAF04A-0BB8-4AC7-A4C3-2CA879D90454}" srcOrd="2" destOrd="0" parTransId="{11BB32E8-A960-4890-91D9-73F488B70BEE}" sibTransId="{49D730EA-EF87-40A7-A06B-E8ECDA3D7C96}"/>
    <dgm:cxn modelId="{8E13A93F-EC68-423A-850A-13F889CD815C}" type="presOf" srcId="{BE3DCB76-083D-4772-99CD-A3652DD61168}" destId="{A9AEC974-57E1-4904-A7EE-F6591C0AEEDC}" srcOrd="0" destOrd="0" presId="urn:microsoft.com/office/officeart/2005/8/layout/cycle4"/>
    <dgm:cxn modelId="{A6F28961-3842-4CA1-AC94-EACF8ACF7171}" srcId="{84EC33A4-C1DC-4778-81C1-705C04BFE46D}" destId="{F27B29D8-68A3-4ECB-B261-60090B1441B0}" srcOrd="0" destOrd="0" parTransId="{D823928B-56C1-4DC8-B628-FE0EA57A07CE}" sibTransId="{C85CD8D4-3188-425E-BFF1-8F8757C5DC74}"/>
    <dgm:cxn modelId="{0AE37D8C-2589-46D3-8EF0-63E83B5D7661}" srcId="{84EC33A4-C1DC-4778-81C1-705C04BFE46D}" destId="{3F5F5B5D-5E5E-4723-ADB6-B1E507FF7EB5}" srcOrd="3" destOrd="0" parTransId="{CA2CAEC0-A653-45E5-95AC-A8A88B90060E}" sibTransId="{D9F5E6BE-FA8B-49EC-9EFE-0EC14DF06E78}"/>
    <dgm:cxn modelId="{A2AEE99D-A4A3-4C31-8A9F-2305CD2B1ED6}" srcId="{84EC33A4-C1DC-4778-81C1-705C04BFE46D}" destId="{BE3DCB76-083D-4772-99CD-A3652DD61168}" srcOrd="1" destOrd="0" parTransId="{EDD3BD7C-60AB-4E3A-9934-4BFF96616721}" sibTransId="{1E272FC9-C5B7-48E4-B406-497B978A3299}"/>
    <dgm:cxn modelId="{637E4BB8-E8E9-4FEA-BA25-2E79516A9BB2}" type="presOf" srcId="{62EAF04A-0BB8-4AC7-A4C3-2CA879D90454}" destId="{7924BA75-2777-4E1D-BA2C-74056B928BA1}" srcOrd="0" destOrd="0" presId="urn:microsoft.com/office/officeart/2005/8/layout/cycle4"/>
    <dgm:cxn modelId="{CB96D2C7-1707-4D46-9C3B-2FF6CD15C041}" type="presOf" srcId="{84EC33A4-C1DC-4778-81C1-705C04BFE46D}" destId="{DE510155-B766-47BE-A436-BE0A66482650}" srcOrd="0" destOrd="0" presId="urn:microsoft.com/office/officeart/2005/8/layout/cycle4"/>
    <dgm:cxn modelId="{574CF3A9-F45B-483F-9A90-C06F9CFBCD50}" type="presParOf" srcId="{DE510155-B766-47BE-A436-BE0A66482650}" destId="{D0BB1746-CE40-4B53-A083-AB6D8409E762}" srcOrd="0" destOrd="0" presId="urn:microsoft.com/office/officeart/2005/8/layout/cycle4"/>
    <dgm:cxn modelId="{54DD9F25-0418-4563-96C4-9345C5DA4BB6}" type="presParOf" srcId="{D0BB1746-CE40-4B53-A083-AB6D8409E762}" destId="{3427A463-47FA-4B71-A6F8-3228DEC0044D}" srcOrd="0" destOrd="0" presId="urn:microsoft.com/office/officeart/2005/8/layout/cycle4"/>
    <dgm:cxn modelId="{57545E21-0B29-4BD1-8EE8-5643D070F81A}" type="presParOf" srcId="{DE510155-B766-47BE-A436-BE0A66482650}" destId="{6F040BF1-EF0B-46D3-A796-1DC9D1300BD7}" srcOrd="1" destOrd="0" presId="urn:microsoft.com/office/officeart/2005/8/layout/cycle4"/>
    <dgm:cxn modelId="{91A1F34B-DBA9-4BD3-A753-E78B72A3E1BB}" type="presParOf" srcId="{6F040BF1-EF0B-46D3-A796-1DC9D1300BD7}" destId="{987D8F47-1F60-4947-B611-AF114C188DE2}" srcOrd="0" destOrd="0" presId="urn:microsoft.com/office/officeart/2005/8/layout/cycle4"/>
    <dgm:cxn modelId="{2A268F16-1D80-4644-813D-F58E9595B979}" type="presParOf" srcId="{6F040BF1-EF0B-46D3-A796-1DC9D1300BD7}" destId="{A9AEC974-57E1-4904-A7EE-F6591C0AEEDC}" srcOrd="1" destOrd="0" presId="urn:microsoft.com/office/officeart/2005/8/layout/cycle4"/>
    <dgm:cxn modelId="{942417F7-5765-4410-A633-34CCBE6F11F1}" type="presParOf" srcId="{6F040BF1-EF0B-46D3-A796-1DC9D1300BD7}" destId="{7924BA75-2777-4E1D-BA2C-74056B928BA1}" srcOrd="2" destOrd="0" presId="urn:microsoft.com/office/officeart/2005/8/layout/cycle4"/>
    <dgm:cxn modelId="{75DEBEFB-4B22-48AF-A2F1-955C2AE4C1D4}" type="presParOf" srcId="{6F040BF1-EF0B-46D3-A796-1DC9D1300BD7}" destId="{E781D91A-8584-4DBB-8A9C-80656E87D45E}" srcOrd="3" destOrd="0" presId="urn:microsoft.com/office/officeart/2005/8/layout/cycle4"/>
    <dgm:cxn modelId="{9EFAEE9A-5625-4014-83BF-4E2BAFF4CF50}" type="presParOf" srcId="{6F040BF1-EF0B-46D3-A796-1DC9D1300BD7}" destId="{95719EA9-6DFD-4963-A18D-A62EC08E620B}" srcOrd="4" destOrd="0" presId="urn:microsoft.com/office/officeart/2005/8/layout/cycle4"/>
    <dgm:cxn modelId="{71B696A7-3128-41C6-B12D-063B0CFE4C65}" type="presParOf" srcId="{DE510155-B766-47BE-A436-BE0A66482650}" destId="{59553E07-2942-46D8-BDDD-58D9CC17E88C}" srcOrd="2" destOrd="0" presId="urn:microsoft.com/office/officeart/2005/8/layout/cycle4"/>
    <dgm:cxn modelId="{DE692261-110A-4681-93D4-561E547539DE}" type="presParOf" srcId="{DE510155-B766-47BE-A436-BE0A66482650}" destId="{7919CCBE-DA49-417D-8EC4-6210FA7E0D1A}" srcOrd="3" destOrd="0" presId="urn:microsoft.com/office/officeart/2005/8/layout/cycle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EC33A4-C1DC-4778-81C1-705C04BFE46D}" type="doc">
      <dgm:prSet loTypeId="urn:microsoft.com/office/officeart/2005/8/layout/cycle4" loCatId="cycle" qsTypeId="urn:microsoft.com/office/officeart/2005/8/quickstyle/3d2" qsCatId="3D" csTypeId="urn:microsoft.com/office/officeart/2005/8/colors/accent1_2" csCatId="accent1" phldr="1"/>
      <dgm:spPr/>
      <dgm:t>
        <a:bodyPr/>
        <a:lstStyle/>
        <a:p>
          <a:endParaRPr lang="nl-NL"/>
        </a:p>
      </dgm:t>
    </dgm:pt>
    <dgm:pt modelId="{F27B29D8-68A3-4ECB-B261-60090B1441B0}">
      <dgm:prSet phldrT="[Tekst]" custT="1"/>
      <dgm:spPr>
        <a:solidFill>
          <a:schemeClr val="accent2"/>
        </a:solidFill>
      </dgm:spPr>
      <dgm:t>
        <a:bodyPr lIns="36000" rIns="144000"/>
        <a:lstStyle/>
        <a:p>
          <a:endParaRPr lang="nl-NL" sz="1050" b="1" dirty="0"/>
        </a:p>
        <a:p>
          <a:endParaRPr lang="nl-NL" sz="1050" b="1" dirty="0"/>
        </a:p>
        <a:p>
          <a:r>
            <a:rPr lang="nl-NL" sz="1050" b="1" dirty="0"/>
            <a:t>P</a:t>
          </a:r>
        </a:p>
        <a:p>
          <a:endParaRPr lang="nl-NL" sz="1050" b="1" dirty="0"/>
        </a:p>
        <a:p>
          <a:endParaRPr lang="nl-NL" sz="1050" b="1" dirty="0"/>
        </a:p>
      </dgm:t>
    </dgm:pt>
    <dgm:pt modelId="{D823928B-56C1-4DC8-B628-FE0EA57A07CE}" type="parTrans" cxnId="{A6F28961-3842-4CA1-AC94-EACF8ACF7171}">
      <dgm:prSet/>
      <dgm:spPr/>
      <dgm:t>
        <a:bodyPr/>
        <a:lstStyle/>
        <a:p>
          <a:endParaRPr lang="nl-NL" sz="2800" b="1"/>
        </a:p>
      </dgm:t>
    </dgm:pt>
    <dgm:pt modelId="{C85CD8D4-3188-425E-BFF1-8F8757C5DC74}" type="sibTrans" cxnId="{A6F28961-3842-4CA1-AC94-EACF8ACF7171}">
      <dgm:prSet/>
      <dgm:spPr/>
      <dgm:t>
        <a:bodyPr/>
        <a:lstStyle/>
        <a:p>
          <a:endParaRPr lang="nl-NL" sz="2800" b="1"/>
        </a:p>
      </dgm:t>
    </dgm:pt>
    <dgm:pt modelId="{62EAF04A-0BB8-4AC7-A4C3-2CA879D90454}">
      <dgm:prSet phldrT="[Tekst]" custT="1"/>
      <dgm:spPr>
        <a:solidFill>
          <a:srgbClr val="00B050"/>
        </a:solidFill>
      </dgm:spPr>
      <dgm:t>
        <a:bodyPr lIns="144000" rIns="36000"/>
        <a:lstStyle/>
        <a:p>
          <a:pPr algn="l"/>
          <a:r>
            <a:rPr lang="nl-NL" sz="1050" b="1" dirty="0"/>
            <a:t>C</a:t>
          </a:r>
        </a:p>
      </dgm:t>
    </dgm:pt>
    <dgm:pt modelId="{11BB32E8-A960-4890-91D9-73F488B70BEE}" type="parTrans" cxnId="{C908882D-8A35-4162-859D-4448C33B9B3F}">
      <dgm:prSet/>
      <dgm:spPr/>
      <dgm:t>
        <a:bodyPr/>
        <a:lstStyle/>
        <a:p>
          <a:endParaRPr lang="nl-NL" sz="2800" b="1"/>
        </a:p>
      </dgm:t>
    </dgm:pt>
    <dgm:pt modelId="{49D730EA-EF87-40A7-A06B-E8ECDA3D7C96}" type="sibTrans" cxnId="{C908882D-8A35-4162-859D-4448C33B9B3F}">
      <dgm:prSet/>
      <dgm:spPr/>
      <dgm:t>
        <a:bodyPr/>
        <a:lstStyle/>
        <a:p>
          <a:endParaRPr lang="nl-NL" sz="2800" b="1"/>
        </a:p>
      </dgm:t>
    </dgm:pt>
    <dgm:pt modelId="{3F5F5B5D-5E5E-4723-ADB6-B1E507FF7EB5}">
      <dgm:prSet phldrT="[Tekst]" custT="1"/>
      <dgm:spPr>
        <a:solidFill>
          <a:schemeClr val="accent6"/>
        </a:solidFill>
      </dgm:spPr>
      <dgm:t>
        <a:bodyPr lIns="36000" rIns="108000"/>
        <a:lstStyle/>
        <a:p>
          <a:r>
            <a:rPr lang="nl-NL" sz="1050" b="1" dirty="0">
              <a:solidFill>
                <a:schemeClr val="tx2"/>
              </a:solidFill>
            </a:rPr>
            <a:t>A</a:t>
          </a:r>
          <a:endParaRPr lang="nl-NL" sz="1100" b="1" dirty="0"/>
        </a:p>
      </dgm:t>
    </dgm:pt>
    <dgm:pt modelId="{CA2CAEC0-A653-45E5-95AC-A8A88B90060E}" type="parTrans" cxnId="{0AE37D8C-2589-46D3-8EF0-63E83B5D7661}">
      <dgm:prSet/>
      <dgm:spPr/>
      <dgm:t>
        <a:bodyPr/>
        <a:lstStyle/>
        <a:p>
          <a:endParaRPr lang="nl-NL" sz="2800" b="1"/>
        </a:p>
      </dgm:t>
    </dgm:pt>
    <dgm:pt modelId="{D9F5E6BE-FA8B-49EC-9EFE-0EC14DF06E78}" type="sibTrans" cxnId="{0AE37D8C-2589-46D3-8EF0-63E83B5D7661}">
      <dgm:prSet/>
      <dgm:spPr/>
      <dgm:t>
        <a:bodyPr/>
        <a:lstStyle/>
        <a:p>
          <a:endParaRPr lang="nl-NL" sz="2800" b="1"/>
        </a:p>
      </dgm:t>
    </dgm:pt>
    <dgm:pt modelId="{BE3DCB76-083D-4772-99CD-A3652DD61168}">
      <dgm:prSet phldrT="[Tekst]" custT="1"/>
      <dgm:spPr>
        <a:solidFill>
          <a:schemeClr val="tx1"/>
        </a:solidFill>
      </dgm:spPr>
      <dgm:t>
        <a:bodyPr lIns="144000" rIns="36000"/>
        <a:lstStyle/>
        <a:p>
          <a:pPr algn="l"/>
          <a:r>
            <a:rPr lang="nl-NL" sz="1050" b="1" dirty="0">
              <a:solidFill>
                <a:schemeClr val="bg1"/>
              </a:solidFill>
            </a:rPr>
            <a:t>D</a:t>
          </a:r>
        </a:p>
      </dgm:t>
    </dgm:pt>
    <dgm:pt modelId="{1E272FC9-C5B7-48E4-B406-497B978A3299}" type="sibTrans" cxnId="{A2AEE99D-A4A3-4C31-8A9F-2305CD2B1ED6}">
      <dgm:prSet/>
      <dgm:spPr/>
      <dgm:t>
        <a:bodyPr/>
        <a:lstStyle/>
        <a:p>
          <a:endParaRPr lang="nl-NL" sz="2800" b="1"/>
        </a:p>
      </dgm:t>
    </dgm:pt>
    <dgm:pt modelId="{EDD3BD7C-60AB-4E3A-9934-4BFF96616721}" type="parTrans" cxnId="{A2AEE99D-A4A3-4C31-8A9F-2305CD2B1ED6}">
      <dgm:prSet/>
      <dgm:spPr/>
      <dgm:t>
        <a:bodyPr/>
        <a:lstStyle/>
        <a:p>
          <a:endParaRPr lang="nl-NL" sz="2800" b="1"/>
        </a:p>
      </dgm:t>
    </dgm:pt>
    <dgm:pt modelId="{DE510155-B766-47BE-A436-BE0A66482650}" type="pres">
      <dgm:prSet presAssocID="{84EC33A4-C1DC-4778-81C1-705C04BFE46D}" presName="cycleMatrixDiagram" presStyleCnt="0">
        <dgm:presLayoutVars>
          <dgm:chMax val="1"/>
          <dgm:dir/>
          <dgm:animLvl val="lvl"/>
          <dgm:resizeHandles val="exact"/>
        </dgm:presLayoutVars>
      </dgm:prSet>
      <dgm:spPr/>
    </dgm:pt>
    <dgm:pt modelId="{D0BB1746-CE40-4B53-A083-AB6D8409E762}" type="pres">
      <dgm:prSet presAssocID="{84EC33A4-C1DC-4778-81C1-705C04BFE46D}" presName="children" presStyleCnt="0"/>
      <dgm:spPr/>
    </dgm:pt>
    <dgm:pt modelId="{3427A463-47FA-4B71-A6F8-3228DEC0044D}" type="pres">
      <dgm:prSet presAssocID="{84EC33A4-C1DC-4778-81C1-705C04BFE46D}" presName="childPlaceholder" presStyleCnt="0"/>
      <dgm:spPr/>
    </dgm:pt>
    <dgm:pt modelId="{6F040BF1-EF0B-46D3-A796-1DC9D1300BD7}" type="pres">
      <dgm:prSet presAssocID="{84EC33A4-C1DC-4778-81C1-705C04BFE46D}" presName="circle" presStyleCnt="0"/>
      <dgm:spPr/>
    </dgm:pt>
    <dgm:pt modelId="{987D8F47-1F60-4947-B611-AF114C188DE2}" type="pres">
      <dgm:prSet presAssocID="{84EC33A4-C1DC-4778-81C1-705C04BFE46D}" presName="quadrant1" presStyleLbl="node1" presStyleIdx="0" presStyleCnt="4">
        <dgm:presLayoutVars>
          <dgm:chMax val="1"/>
          <dgm:bulletEnabled val="1"/>
        </dgm:presLayoutVars>
      </dgm:prSet>
      <dgm:spPr/>
    </dgm:pt>
    <dgm:pt modelId="{A9AEC974-57E1-4904-A7EE-F6591C0AEEDC}" type="pres">
      <dgm:prSet presAssocID="{84EC33A4-C1DC-4778-81C1-705C04BFE46D}" presName="quadrant2" presStyleLbl="node1" presStyleIdx="1" presStyleCnt="4">
        <dgm:presLayoutVars>
          <dgm:chMax val="1"/>
          <dgm:bulletEnabled val="1"/>
        </dgm:presLayoutVars>
      </dgm:prSet>
      <dgm:spPr/>
    </dgm:pt>
    <dgm:pt modelId="{7924BA75-2777-4E1D-BA2C-74056B928BA1}" type="pres">
      <dgm:prSet presAssocID="{84EC33A4-C1DC-4778-81C1-705C04BFE46D}" presName="quadrant3" presStyleLbl="node1" presStyleIdx="2" presStyleCnt="4">
        <dgm:presLayoutVars>
          <dgm:chMax val="1"/>
          <dgm:bulletEnabled val="1"/>
        </dgm:presLayoutVars>
      </dgm:prSet>
      <dgm:spPr/>
    </dgm:pt>
    <dgm:pt modelId="{E781D91A-8584-4DBB-8A9C-80656E87D45E}" type="pres">
      <dgm:prSet presAssocID="{84EC33A4-C1DC-4778-81C1-705C04BFE46D}" presName="quadrant4" presStyleLbl="node1" presStyleIdx="3" presStyleCnt="4">
        <dgm:presLayoutVars>
          <dgm:chMax val="1"/>
          <dgm:bulletEnabled val="1"/>
        </dgm:presLayoutVars>
      </dgm:prSet>
      <dgm:spPr/>
    </dgm:pt>
    <dgm:pt modelId="{95719EA9-6DFD-4963-A18D-A62EC08E620B}" type="pres">
      <dgm:prSet presAssocID="{84EC33A4-C1DC-4778-81C1-705C04BFE46D}" presName="quadrantPlaceholder" presStyleCnt="0"/>
      <dgm:spPr/>
    </dgm:pt>
    <dgm:pt modelId="{59553E07-2942-46D8-BDDD-58D9CC17E88C}" type="pres">
      <dgm:prSet presAssocID="{84EC33A4-C1DC-4778-81C1-705C04BFE46D}" presName="center1" presStyleLbl="fgShp" presStyleIdx="0" presStyleCnt="2"/>
      <dgm:spPr>
        <a:solidFill>
          <a:srgbClr val="92D050"/>
        </a:solidFill>
        <a:scene3d>
          <a:camera prst="orthographicFront"/>
          <a:lightRig rig="threePt" dir="t">
            <a:rot lat="0" lon="0" rev="7500000"/>
          </a:lightRig>
        </a:scene3d>
        <a:sp3d z="152400" extrusionH="63500" prstMaterial="matte">
          <a:bevelT w="50800" h="19050"/>
          <a:contourClr>
            <a:schemeClr val="bg1"/>
          </a:contourClr>
        </a:sp3d>
      </dgm:spPr>
    </dgm:pt>
    <dgm:pt modelId="{7919CCBE-DA49-417D-8EC4-6210FA7E0D1A}" type="pres">
      <dgm:prSet presAssocID="{84EC33A4-C1DC-4778-81C1-705C04BFE46D}" presName="center2" presStyleLbl="fgShp" presStyleIdx="1" presStyleCnt="2"/>
      <dgm:spPr>
        <a:solidFill>
          <a:srgbClr val="92D050"/>
        </a:solidFill>
        <a:scene3d>
          <a:camera prst="orthographicFront"/>
          <a:lightRig rig="threePt" dir="t">
            <a:rot lat="0" lon="0" rev="7500000"/>
          </a:lightRig>
        </a:scene3d>
        <a:sp3d z="152400" extrusionH="63500" prstMaterial="matte">
          <a:bevelT w="50800" h="19050"/>
          <a:contourClr>
            <a:schemeClr val="bg1"/>
          </a:contourClr>
        </a:sp3d>
      </dgm:spPr>
    </dgm:pt>
  </dgm:ptLst>
  <dgm:cxnLst>
    <dgm:cxn modelId="{F8BF7612-F25C-4382-AB35-CC3DDCC6F9AE}" type="presOf" srcId="{3F5F5B5D-5E5E-4723-ADB6-B1E507FF7EB5}" destId="{E781D91A-8584-4DBB-8A9C-80656E87D45E}" srcOrd="0" destOrd="0" presId="urn:microsoft.com/office/officeart/2005/8/layout/cycle4"/>
    <dgm:cxn modelId="{EEC49B24-F9B2-4604-84D4-9A7BE5FCAFB5}" type="presOf" srcId="{F27B29D8-68A3-4ECB-B261-60090B1441B0}" destId="{987D8F47-1F60-4947-B611-AF114C188DE2}" srcOrd="0" destOrd="0" presId="urn:microsoft.com/office/officeart/2005/8/layout/cycle4"/>
    <dgm:cxn modelId="{C908882D-8A35-4162-859D-4448C33B9B3F}" srcId="{84EC33A4-C1DC-4778-81C1-705C04BFE46D}" destId="{62EAF04A-0BB8-4AC7-A4C3-2CA879D90454}" srcOrd="2" destOrd="0" parTransId="{11BB32E8-A960-4890-91D9-73F488B70BEE}" sibTransId="{49D730EA-EF87-40A7-A06B-E8ECDA3D7C96}"/>
    <dgm:cxn modelId="{8E13A93F-EC68-423A-850A-13F889CD815C}" type="presOf" srcId="{BE3DCB76-083D-4772-99CD-A3652DD61168}" destId="{A9AEC974-57E1-4904-A7EE-F6591C0AEEDC}" srcOrd="0" destOrd="0" presId="urn:microsoft.com/office/officeart/2005/8/layout/cycle4"/>
    <dgm:cxn modelId="{A6F28961-3842-4CA1-AC94-EACF8ACF7171}" srcId="{84EC33A4-C1DC-4778-81C1-705C04BFE46D}" destId="{F27B29D8-68A3-4ECB-B261-60090B1441B0}" srcOrd="0" destOrd="0" parTransId="{D823928B-56C1-4DC8-B628-FE0EA57A07CE}" sibTransId="{C85CD8D4-3188-425E-BFF1-8F8757C5DC74}"/>
    <dgm:cxn modelId="{0AE37D8C-2589-46D3-8EF0-63E83B5D7661}" srcId="{84EC33A4-C1DC-4778-81C1-705C04BFE46D}" destId="{3F5F5B5D-5E5E-4723-ADB6-B1E507FF7EB5}" srcOrd="3" destOrd="0" parTransId="{CA2CAEC0-A653-45E5-95AC-A8A88B90060E}" sibTransId="{D9F5E6BE-FA8B-49EC-9EFE-0EC14DF06E78}"/>
    <dgm:cxn modelId="{A2AEE99D-A4A3-4C31-8A9F-2305CD2B1ED6}" srcId="{84EC33A4-C1DC-4778-81C1-705C04BFE46D}" destId="{BE3DCB76-083D-4772-99CD-A3652DD61168}" srcOrd="1" destOrd="0" parTransId="{EDD3BD7C-60AB-4E3A-9934-4BFF96616721}" sibTransId="{1E272FC9-C5B7-48E4-B406-497B978A3299}"/>
    <dgm:cxn modelId="{637E4BB8-E8E9-4FEA-BA25-2E79516A9BB2}" type="presOf" srcId="{62EAF04A-0BB8-4AC7-A4C3-2CA879D90454}" destId="{7924BA75-2777-4E1D-BA2C-74056B928BA1}" srcOrd="0" destOrd="0" presId="urn:microsoft.com/office/officeart/2005/8/layout/cycle4"/>
    <dgm:cxn modelId="{CB96D2C7-1707-4D46-9C3B-2FF6CD15C041}" type="presOf" srcId="{84EC33A4-C1DC-4778-81C1-705C04BFE46D}" destId="{DE510155-B766-47BE-A436-BE0A66482650}" srcOrd="0" destOrd="0" presId="urn:microsoft.com/office/officeart/2005/8/layout/cycle4"/>
    <dgm:cxn modelId="{574CF3A9-F45B-483F-9A90-C06F9CFBCD50}" type="presParOf" srcId="{DE510155-B766-47BE-A436-BE0A66482650}" destId="{D0BB1746-CE40-4B53-A083-AB6D8409E762}" srcOrd="0" destOrd="0" presId="urn:microsoft.com/office/officeart/2005/8/layout/cycle4"/>
    <dgm:cxn modelId="{54DD9F25-0418-4563-96C4-9345C5DA4BB6}" type="presParOf" srcId="{D0BB1746-CE40-4B53-A083-AB6D8409E762}" destId="{3427A463-47FA-4B71-A6F8-3228DEC0044D}" srcOrd="0" destOrd="0" presId="urn:microsoft.com/office/officeart/2005/8/layout/cycle4"/>
    <dgm:cxn modelId="{57545E21-0B29-4BD1-8EE8-5643D070F81A}" type="presParOf" srcId="{DE510155-B766-47BE-A436-BE0A66482650}" destId="{6F040BF1-EF0B-46D3-A796-1DC9D1300BD7}" srcOrd="1" destOrd="0" presId="urn:microsoft.com/office/officeart/2005/8/layout/cycle4"/>
    <dgm:cxn modelId="{91A1F34B-DBA9-4BD3-A753-E78B72A3E1BB}" type="presParOf" srcId="{6F040BF1-EF0B-46D3-A796-1DC9D1300BD7}" destId="{987D8F47-1F60-4947-B611-AF114C188DE2}" srcOrd="0" destOrd="0" presId="urn:microsoft.com/office/officeart/2005/8/layout/cycle4"/>
    <dgm:cxn modelId="{2A268F16-1D80-4644-813D-F58E9595B979}" type="presParOf" srcId="{6F040BF1-EF0B-46D3-A796-1DC9D1300BD7}" destId="{A9AEC974-57E1-4904-A7EE-F6591C0AEEDC}" srcOrd="1" destOrd="0" presId="urn:microsoft.com/office/officeart/2005/8/layout/cycle4"/>
    <dgm:cxn modelId="{942417F7-5765-4410-A633-34CCBE6F11F1}" type="presParOf" srcId="{6F040BF1-EF0B-46D3-A796-1DC9D1300BD7}" destId="{7924BA75-2777-4E1D-BA2C-74056B928BA1}" srcOrd="2" destOrd="0" presId="urn:microsoft.com/office/officeart/2005/8/layout/cycle4"/>
    <dgm:cxn modelId="{75DEBEFB-4B22-48AF-A2F1-955C2AE4C1D4}" type="presParOf" srcId="{6F040BF1-EF0B-46D3-A796-1DC9D1300BD7}" destId="{E781D91A-8584-4DBB-8A9C-80656E87D45E}" srcOrd="3" destOrd="0" presId="urn:microsoft.com/office/officeart/2005/8/layout/cycle4"/>
    <dgm:cxn modelId="{9EFAEE9A-5625-4014-83BF-4E2BAFF4CF50}" type="presParOf" srcId="{6F040BF1-EF0B-46D3-A796-1DC9D1300BD7}" destId="{95719EA9-6DFD-4963-A18D-A62EC08E620B}" srcOrd="4" destOrd="0" presId="urn:microsoft.com/office/officeart/2005/8/layout/cycle4"/>
    <dgm:cxn modelId="{71B696A7-3128-41C6-B12D-063B0CFE4C65}" type="presParOf" srcId="{DE510155-B766-47BE-A436-BE0A66482650}" destId="{59553E07-2942-46D8-BDDD-58D9CC17E88C}" srcOrd="2" destOrd="0" presId="urn:microsoft.com/office/officeart/2005/8/layout/cycle4"/>
    <dgm:cxn modelId="{DE692261-110A-4681-93D4-561E547539DE}" type="presParOf" srcId="{DE510155-B766-47BE-A436-BE0A66482650}" destId="{7919CCBE-DA49-417D-8EC4-6210FA7E0D1A}" srcOrd="3" destOrd="0" presId="urn:microsoft.com/office/officeart/2005/8/layout/cycle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EC33A4-C1DC-4778-81C1-705C04BFE46D}" type="doc">
      <dgm:prSet loTypeId="urn:microsoft.com/office/officeart/2005/8/layout/cycle4" loCatId="cycle" qsTypeId="urn:microsoft.com/office/officeart/2005/8/quickstyle/3d2" qsCatId="3D" csTypeId="urn:microsoft.com/office/officeart/2005/8/colors/accent1_2" csCatId="accent1" phldr="1"/>
      <dgm:spPr/>
      <dgm:t>
        <a:bodyPr/>
        <a:lstStyle/>
        <a:p>
          <a:endParaRPr lang="nl-NL"/>
        </a:p>
      </dgm:t>
    </dgm:pt>
    <dgm:pt modelId="{F27B29D8-68A3-4ECB-B261-60090B1441B0}">
      <dgm:prSet phldrT="[Tekst]" custT="1"/>
      <dgm:spPr>
        <a:solidFill>
          <a:schemeClr val="accent2"/>
        </a:solidFill>
      </dgm:spPr>
      <dgm:t>
        <a:bodyPr lIns="36000" rIns="144000"/>
        <a:lstStyle/>
        <a:p>
          <a:endParaRPr lang="nl-NL" sz="1050" b="1" dirty="0"/>
        </a:p>
        <a:p>
          <a:endParaRPr lang="nl-NL" sz="1050" b="1" dirty="0"/>
        </a:p>
        <a:p>
          <a:r>
            <a:rPr lang="nl-NL" sz="1050" b="1" dirty="0"/>
            <a:t>P</a:t>
          </a:r>
        </a:p>
        <a:p>
          <a:endParaRPr lang="nl-NL" sz="1050" b="1" dirty="0"/>
        </a:p>
        <a:p>
          <a:endParaRPr lang="nl-NL" sz="1050" b="1" dirty="0"/>
        </a:p>
      </dgm:t>
    </dgm:pt>
    <dgm:pt modelId="{D823928B-56C1-4DC8-B628-FE0EA57A07CE}" type="parTrans" cxnId="{A6F28961-3842-4CA1-AC94-EACF8ACF7171}">
      <dgm:prSet/>
      <dgm:spPr/>
      <dgm:t>
        <a:bodyPr/>
        <a:lstStyle/>
        <a:p>
          <a:endParaRPr lang="nl-NL" sz="2800" b="1"/>
        </a:p>
      </dgm:t>
    </dgm:pt>
    <dgm:pt modelId="{C85CD8D4-3188-425E-BFF1-8F8757C5DC74}" type="sibTrans" cxnId="{A6F28961-3842-4CA1-AC94-EACF8ACF7171}">
      <dgm:prSet/>
      <dgm:spPr/>
      <dgm:t>
        <a:bodyPr/>
        <a:lstStyle/>
        <a:p>
          <a:endParaRPr lang="nl-NL" sz="2800" b="1"/>
        </a:p>
      </dgm:t>
    </dgm:pt>
    <dgm:pt modelId="{62EAF04A-0BB8-4AC7-A4C3-2CA879D90454}">
      <dgm:prSet phldrT="[Tekst]" custT="1"/>
      <dgm:spPr>
        <a:solidFill>
          <a:srgbClr val="00B050"/>
        </a:solidFill>
      </dgm:spPr>
      <dgm:t>
        <a:bodyPr lIns="144000" rIns="36000"/>
        <a:lstStyle/>
        <a:p>
          <a:pPr algn="l"/>
          <a:r>
            <a:rPr lang="nl-NL" sz="1050" b="1" dirty="0"/>
            <a:t>C</a:t>
          </a:r>
        </a:p>
      </dgm:t>
    </dgm:pt>
    <dgm:pt modelId="{11BB32E8-A960-4890-91D9-73F488B70BEE}" type="parTrans" cxnId="{C908882D-8A35-4162-859D-4448C33B9B3F}">
      <dgm:prSet/>
      <dgm:spPr/>
      <dgm:t>
        <a:bodyPr/>
        <a:lstStyle/>
        <a:p>
          <a:endParaRPr lang="nl-NL" sz="2800" b="1"/>
        </a:p>
      </dgm:t>
    </dgm:pt>
    <dgm:pt modelId="{49D730EA-EF87-40A7-A06B-E8ECDA3D7C96}" type="sibTrans" cxnId="{C908882D-8A35-4162-859D-4448C33B9B3F}">
      <dgm:prSet/>
      <dgm:spPr/>
      <dgm:t>
        <a:bodyPr/>
        <a:lstStyle/>
        <a:p>
          <a:endParaRPr lang="nl-NL" sz="2800" b="1"/>
        </a:p>
      </dgm:t>
    </dgm:pt>
    <dgm:pt modelId="{3F5F5B5D-5E5E-4723-ADB6-B1E507FF7EB5}">
      <dgm:prSet phldrT="[Tekst]" custT="1"/>
      <dgm:spPr>
        <a:solidFill>
          <a:schemeClr val="accent6"/>
        </a:solidFill>
      </dgm:spPr>
      <dgm:t>
        <a:bodyPr lIns="36000" rIns="108000"/>
        <a:lstStyle/>
        <a:p>
          <a:r>
            <a:rPr lang="nl-NL" sz="1050" b="1" dirty="0">
              <a:solidFill>
                <a:schemeClr val="tx2"/>
              </a:solidFill>
            </a:rPr>
            <a:t>A</a:t>
          </a:r>
          <a:endParaRPr lang="nl-NL" sz="1100" b="1" dirty="0"/>
        </a:p>
      </dgm:t>
    </dgm:pt>
    <dgm:pt modelId="{CA2CAEC0-A653-45E5-95AC-A8A88B90060E}" type="parTrans" cxnId="{0AE37D8C-2589-46D3-8EF0-63E83B5D7661}">
      <dgm:prSet/>
      <dgm:spPr/>
      <dgm:t>
        <a:bodyPr/>
        <a:lstStyle/>
        <a:p>
          <a:endParaRPr lang="nl-NL" sz="2800" b="1"/>
        </a:p>
      </dgm:t>
    </dgm:pt>
    <dgm:pt modelId="{D9F5E6BE-FA8B-49EC-9EFE-0EC14DF06E78}" type="sibTrans" cxnId="{0AE37D8C-2589-46D3-8EF0-63E83B5D7661}">
      <dgm:prSet/>
      <dgm:spPr/>
      <dgm:t>
        <a:bodyPr/>
        <a:lstStyle/>
        <a:p>
          <a:endParaRPr lang="nl-NL" sz="2800" b="1"/>
        </a:p>
      </dgm:t>
    </dgm:pt>
    <dgm:pt modelId="{BE3DCB76-083D-4772-99CD-A3652DD61168}">
      <dgm:prSet phldrT="[Tekst]" custT="1"/>
      <dgm:spPr>
        <a:solidFill>
          <a:schemeClr val="tx1"/>
        </a:solidFill>
      </dgm:spPr>
      <dgm:t>
        <a:bodyPr lIns="144000" rIns="36000"/>
        <a:lstStyle/>
        <a:p>
          <a:pPr algn="l"/>
          <a:r>
            <a:rPr lang="nl-NL" sz="1050" b="1" dirty="0">
              <a:solidFill>
                <a:schemeClr val="bg1"/>
              </a:solidFill>
            </a:rPr>
            <a:t>D</a:t>
          </a:r>
        </a:p>
      </dgm:t>
    </dgm:pt>
    <dgm:pt modelId="{1E272FC9-C5B7-48E4-B406-497B978A3299}" type="sibTrans" cxnId="{A2AEE99D-A4A3-4C31-8A9F-2305CD2B1ED6}">
      <dgm:prSet/>
      <dgm:spPr/>
      <dgm:t>
        <a:bodyPr/>
        <a:lstStyle/>
        <a:p>
          <a:endParaRPr lang="nl-NL" sz="2800" b="1"/>
        </a:p>
      </dgm:t>
    </dgm:pt>
    <dgm:pt modelId="{EDD3BD7C-60AB-4E3A-9934-4BFF96616721}" type="parTrans" cxnId="{A2AEE99D-A4A3-4C31-8A9F-2305CD2B1ED6}">
      <dgm:prSet/>
      <dgm:spPr/>
      <dgm:t>
        <a:bodyPr/>
        <a:lstStyle/>
        <a:p>
          <a:endParaRPr lang="nl-NL" sz="2800" b="1"/>
        </a:p>
      </dgm:t>
    </dgm:pt>
    <dgm:pt modelId="{DE510155-B766-47BE-A436-BE0A66482650}" type="pres">
      <dgm:prSet presAssocID="{84EC33A4-C1DC-4778-81C1-705C04BFE46D}" presName="cycleMatrixDiagram" presStyleCnt="0">
        <dgm:presLayoutVars>
          <dgm:chMax val="1"/>
          <dgm:dir/>
          <dgm:animLvl val="lvl"/>
          <dgm:resizeHandles val="exact"/>
        </dgm:presLayoutVars>
      </dgm:prSet>
      <dgm:spPr/>
    </dgm:pt>
    <dgm:pt modelId="{D0BB1746-CE40-4B53-A083-AB6D8409E762}" type="pres">
      <dgm:prSet presAssocID="{84EC33A4-C1DC-4778-81C1-705C04BFE46D}" presName="children" presStyleCnt="0"/>
      <dgm:spPr/>
    </dgm:pt>
    <dgm:pt modelId="{3427A463-47FA-4B71-A6F8-3228DEC0044D}" type="pres">
      <dgm:prSet presAssocID="{84EC33A4-C1DC-4778-81C1-705C04BFE46D}" presName="childPlaceholder" presStyleCnt="0"/>
      <dgm:spPr/>
    </dgm:pt>
    <dgm:pt modelId="{6F040BF1-EF0B-46D3-A796-1DC9D1300BD7}" type="pres">
      <dgm:prSet presAssocID="{84EC33A4-C1DC-4778-81C1-705C04BFE46D}" presName="circle" presStyleCnt="0"/>
      <dgm:spPr/>
    </dgm:pt>
    <dgm:pt modelId="{987D8F47-1F60-4947-B611-AF114C188DE2}" type="pres">
      <dgm:prSet presAssocID="{84EC33A4-C1DC-4778-81C1-705C04BFE46D}" presName="quadrant1" presStyleLbl="node1" presStyleIdx="0" presStyleCnt="4">
        <dgm:presLayoutVars>
          <dgm:chMax val="1"/>
          <dgm:bulletEnabled val="1"/>
        </dgm:presLayoutVars>
      </dgm:prSet>
      <dgm:spPr/>
    </dgm:pt>
    <dgm:pt modelId="{A9AEC974-57E1-4904-A7EE-F6591C0AEEDC}" type="pres">
      <dgm:prSet presAssocID="{84EC33A4-C1DC-4778-81C1-705C04BFE46D}" presName="quadrant2" presStyleLbl="node1" presStyleIdx="1" presStyleCnt="4">
        <dgm:presLayoutVars>
          <dgm:chMax val="1"/>
          <dgm:bulletEnabled val="1"/>
        </dgm:presLayoutVars>
      </dgm:prSet>
      <dgm:spPr/>
    </dgm:pt>
    <dgm:pt modelId="{7924BA75-2777-4E1D-BA2C-74056B928BA1}" type="pres">
      <dgm:prSet presAssocID="{84EC33A4-C1DC-4778-81C1-705C04BFE46D}" presName="quadrant3" presStyleLbl="node1" presStyleIdx="2" presStyleCnt="4">
        <dgm:presLayoutVars>
          <dgm:chMax val="1"/>
          <dgm:bulletEnabled val="1"/>
        </dgm:presLayoutVars>
      </dgm:prSet>
      <dgm:spPr/>
    </dgm:pt>
    <dgm:pt modelId="{E781D91A-8584-4DBB-8A9C-80656E87D45E}" type="pres">
      <dgm:prSet presAssocID="{84EC33A4-C1DC-4778-81C1-705C04BFE46D}" presName="quadrant4" presStyleLbl="node1" presStyleIdx="3" presStyleCnt="4">
        <dgm:presLayoutVars>
          <dgm:chMax val="1"/>
          <dgm:bulletEnabled val="1"/>
        </dgm:presLayoutVars>
      </dgm:prSet>
      <dgm:spPr/>
    </dgm:pt>
    <dgm:pt modelId="{95719EA9-6DFD-4963-A18D-A62EC08E620B}" type="pres">
      <dgm:prSet presAssocID="{84EC33A4-C1DC-4778-81C1-705C04BFE46D}" presName="quadrantPlaceholder" presStyleCnt="0"/>
      <dgm:spPr/>
    </dgm:pt>
    <dgm:pt modelId="{59553E07-2942-46D8-BDDD-58D9CC17E88C}" type="pres">
      <dgm:prSet presAssocID="{84EC33A4-C1DC-4778-81C1-705C04BFE46D}" presName="center1" presStyleLbl="fgShp" presStyleIdx="0" presStyleCnt="2"/>
      <dgm:spPr>
        <a:solidFill>
          <a:srgbClr val="92D050"/>
        </a:solidFill>
        <a:scene3d>
          <a:camera prst="orthographicFront"/>
          <a:lightRig rig="threePt" dir="t">
            <a:rot lat="0" lon="0" rev="7500000"/>
          </a:lightRig>
        </a:scene3d>
        <a:sp3d z="152400" extrusionH="63500" prstMaterial="matte">
          <a:bevelT w="50800" h="19050"/>
          <a:contourClr>
            <a:schemeClr val="bg1"/>
          </a:contourClr>
        </a:sp3d>
      </dgm:spPr>
    </dgm:pt>
    <dgm:pt modelId="{7919CCBE-DA49-417D-8EC4-6210FA7E0D1A}" type="pres">
      <dgm:prSet presAssocID="{84EC33A4-C1DC-4778-81C1-705C04BFE46D}" presName="center2" presStyleLbl="fgShp" presStyleIdx="1" presStyleCnt="2"/>
      <dgm:spPr>
        <a:solidFill>
          <a:srgbClr val="92D050"/>
        </a:solidFill>
        <a:scene3d>
          <a:camera prst="orthographicFront"/>
          <a:lightRig rig="threePt" dir="t">
            <a:rot lat="0" lon="0" rev="7500000"/>
          </a:lightRig>
        </a:scene3d>
        <a:sp3d z="152400" extrusionH="63500" prstMaterial="matte">
          <a:bevelT w="50800" h="19050"/>
          <a:contourClr>
            <a:schemeClr val="bg1"/>
          </a:contourClr>
        </a:sp3d>
      </dgm:spPr>
    </dgm:pt>
  </dgm:ptLst>
  <dgm:cxnLst>
    <dgm:cxn modelId="{F8BF7612-F25C-4382-AB35-CC3DDCC6F9AE}" type="presOf" srcId="{3F5F5B5D-5E5E-4723-ADB6-B1E507FF7EB5}" destId="{E781D91A-8584-4DBB-8A9C-80656E87D45E}" srcOrd="0" destOrd="0" presId="urn:microsoft.com/office/officeart/2005/8/layout/cycle4"/>
    <dgm:cxn modelId="{EEC49B24-F9B2-4604-84D4-9A7BE5FCAFB5}" type="presOf" srcId="{F27B29D8-68A3-4ECB-B261-60090B1441B0}" destId="{987D8F47-1F60-4947-B611-AF114C188DE2}" srcOrd="0" destOrd="0" presId="urn:microsoft.com/office/officeart/2005/8/layout/cycle4"/>
    <dgm:cxn modelId="{C908882D-8A35-4162-859D-4448C33B9B3F}" srcId="{84EC33A4-C1DC-4778-81C1-705C04BFE46D}" destId="{62EAF04A-0BB8-4AC7-A4C3-2CA879D90454}" srcOrd="2" destOrd="0" parTransId="{11BB32E8-A960-4890-91D9-73F488B70BEE}" sibTransId="{49D730EA-EF87-40A7-A06B-E8ECDA3D7C96}"/>
    <dgm:cxn modelId="{8E13A93F-EC68-423A-850A-13F889CD815C}" type="presOf" srcId="{BE3DCB76-083D-4772-99CD-A3652DD61168}" destId="{A9AEC974-57E1-4904-A7EE-F6591C0AEEDC}" srcOrd="0" destOrd="0" presId="urn:microsoft.com/office/officeart/2005/8/layout/cycle4"/>
    <dgm:cxn modelId="{A6F28961-3842-4CA1-AC94-EACF8ACF7171}" srcId="{84EC33A4-C1DC-4778-81C1-705C04BFE46D}" destId="{F27B29D8-68A3-4ECB-B261-60090B1441B0}" srcOrd="0" destOrd="0" parTransId="{D823928B-56C1-4DC8-B628-FE0EA57A07CE}" sibTransId="{C85CD8D4-3188-425E-BFF1-8F8757C5DC74}"/>
    <dgm:cxn modelId="{0AE37D8C-2589-46D3-8EF0-63E83B5D7661}" srcId="{84EC33A4-C1DC-4778-81C1-705C04BFE46D}" destId="{3F5F5B5D-5E5E-4723-ADB6-B1E507FF7EB5}" srcOrd="3" destOrd="0" parTransId="{CA2CAEC0-A653-45E5-95AC-A8A88B90060E}" sibTransId="{D9F5E6BE-FA8B-49EC-9EFE-0EC14DF06E78}"/>
    <dgm:cxn modelId="{A2AEE99D-A4A3-4C31-8A9F-2305CD2B1ED6}" srcId="{84EC33A4-C1DC-4778-81C1-705C04BFE46D}" destId="{BE3DCB76-083D-4772-99CD-A3652DD61168}" srcOrd="1" destOrd="0" parTransId="{EDD3BD7C-60AB-4E3A-9934-4BFF96616721}" sibTransId="{1E272FC9-C5B7-48E4-B406-497B978A3299}"/>
    <dgm:cxn modelId="{637E4BB8-E8E9-4FEA-BA25-2E79516A9BB2}" type="presOf" srcId="{62EAF04A-0BB8-4AC7-A4C3-2CA879D90454}" destId="{7924BA75-2777-4E1D-BA2C-74056B928BA1}" srcOrd="0" destOrd="0" presId="urn:microsoft.com/office/officeart/2005/8/layout/cycle4"/>
    <dgm:cxn modelId="{CB96D2C7-1707-4D46-9C3B-2FF6CD15C041}" type="presOf" srcId="{84EC33A4-C1DC-4778-81C1-705C04BFE46D}" destId="{DE510155-B766-47BE-A436-BE0A66482650}" srcOrd="0" destOrd="0" presId="urn:microsoft.com/office/officeart/2005/8/layout/cycle4"/>
    <dgm:cxn modelId="{574CF3A9-F45B-483F-9A90-C06F9CFBCD50}" type="presParOf" srcId="{DE510155-B766-47BE-A436-BE0A66482650}" destId="{D0BB1746-CE40-4B53-A083-AB6D8409E762}" srcOrd="0" destOrd="0" presId="urn:microsoft.com/office/officeart/2005/8/layout/cycle4"/>
    <dgm:cxn modelId="{54DD9F25-0418-4563-96C4-9345C5DA4BB6}" type="presParOf" srcId="{D0BB1746-CE40-4B53-A083-AB6D8409E762}" destId="{3427A463-47FA-4B71-A6F8-3228DEC0044D}" srcOrd="0" destOrd="0" presId="urn:microsoft.com/office/officeart/2005/8/layout/cycle4"/>
    <dgm:cxn modelId="{57545E21-0B29-4BD1-8EE8-5643D070F81A}" type="presParOf" srcId="{DE510155-B766-47BE-A436-BE0A66482650}" destId="{6F040BF1-EF0B-46D3-A796-1DC9D1300BD7}" srcOrd="1" destOrd="0" presId="urn:microsoft.com/office/officeart/2005/8/layout/cycle4"/>
    <dgm:cxn modelId="{91A1F34B-DBA9-4BD3-A753-E78B72A3E1BB}" type="presParOf" srcId="{6F040BF1-EF0B-46D3-A796-1DC9D1300BD7}" destId="{987D8F47-1F60-4947-B611-AF114C188DE2}" srcOrd="0" destOrd="0" presId="urn:microsoft.com/office/officeart/2005/8/layout/cycle4"/>
    <dgm:cxn modelId="{2A268F16-1D80-4644-813D-F58E9595B979}" type="presParOf" srcId="{6F040BF1-EF0B-46D3-A796-1DC9D1300BD7}" destId="{A9AEC974-57E1-4904-A7EE-F6591C0AEEDC}" srcOrd="1" destOrd="0" presId="urn:microsoft.com/office/officeart/2005/8/layout/cycle4"/>
    <dgm:cxn modelId="{942417F7-5765-4410-A633-34CCBE6F11F1}" type="presParOf" srcId="{6F040BF1-EF0B-46D3-A796-1DC9D1300BD7}" destId="{7924BA75-2777-4E1D-BA2C-74056B928BA1}" srcOrd="2" destOrd="0" presId="urn:microsoft.com/office/officeart/2005/8/layout/cycle4"/>
    <dgm:cxn modelId="{75DEBEFB-4B22-48AF-A2F1-955C2AE4C1D4}" type="presParOf" srcId="{6F040BF1-EF0B-46D3-A796-1DC9D1300BD7}" destId="{E781D91A-8584-4DBB-8A9C-80656E87D45E}" srcOrd="3" destOrd="0" presId="urn:microsoft.com/office/officeart/2005/8/layout/cycle4"/>
    <dgm:cxn modelId="{9EFAEE9A-5625-4014-83BF-4E2BAFF4CF50}" type="presParOf" srcId="{6F040BF1-EF0B-46D3-A796-1DC9D1300BD7}" destId="{95719EA9-6DFD-4963-A18D-A62EC08E620B}" srcOrd="4" destOrd="0" presId="urn:microsoft.com/office/officeart/2005/8/layout/cycle4"/>
    <dgm:cxn modelId="{71B696A7-3128-41C6-B12D-063B0CFE4C65}" type="presParOf" srcId="{DE510155-B766-47BE-A436-BE0A66482650}" destId="{59553E07-2942-46D8-BDDD-58D9CC17E88C}" srcOrd="2" destOrd="0" presId="urn:microsoft.com/office/officeart/2005/8/layout/cycle4"/>
    <dgm:cxn modelId="{DE692261-110A-4681-93D4-561E547539DE}" type="presParOf" srcId="{DE510155-B766-47BE-A436-BE0A66482650}" destId="{7919CCBE-DA49-417D-8EC4-6210FA7E0D1A}" srcOrd="3" destOrd="0" presId="urn:microsoft.com/office/officeart/2005/8/layout/cycle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EC33A4-C1DC-4778-81C1-705C04BFE46D}" type="doc">
      <dgm:prSet loTypeId="urn:microsoft.com/office/officeart/2005/8/layout/cycle4" loCatId="cycle" qsTypeId="urn:microsoft.com/office/officeart/2005/8/quickstyle/3d2" qsCatId="3D" csTypeId="urn:microsoft.com/office/officeart/2005/8/colors/accent1_2" csCatId="accent1" phldr="1"/>
      <dgm:spPr/>
      <dgm:t>
        <a:bodyPr/>
        <a:lstStyle/>
        <a:p>
          <a:endParaRPr lang="nl-NL"/>
        </a:p>
      </dgm:t>
    </dgm:pt>
    <dgm:pt modelId="{F27B29D8-68A3-4ECB-B261-60090B1441B0}">
      <dgm:prSet phldrT="[Tekst]" custT="1"/>
      <dgm:spPr>
        <a:solidFill>
          <a:schemeClr val="accent2"/>
        </a:solidFill>
      </dgm:spPr>
      <dgm:t>
        <a:bodyPr lIns="36000" rIns="144000"/>
        <a:lstStyle/>
        <a:p>
          <a:endParaRPr lang="nl-NL" sz="1050" b="1" dirty="0"/>
        </a:p>
        <a:p>
          <a:endParaRPr lang="nl-NL" sz="1050" b="1" dirty="0"/>
        </a:p>
        <a:p>
          <a:r>
            <a:rPr lang="nl-NL" sz="1050" b="1" dirty="0"/>
            <a:t>P</a:t>
          </a:r>
        </a:p>
        <a:p>
          <a:endParaRPr lang="nl-NL" sz="1050" b="1" dirty="0"/>
        </a:p>
        <a:p>
          <a:endParaRPr lang="nl-NL" sz="1050" b="1" dirty="0"/>
        </a:p>
      </dgm:t>
    </dgm:pt>
    <dgm:pt modelId="{D823928B-56C1-4DC8-B628-FE0EA57A07CE}" type="parTrans" cxnId="{A6F28961-3842-4CA1-AC94-EACF8ACF7171}">
      <dgm:prSet/>
      <dgm:spPr/>
      <dgm:t>
        <a:bodyPr/>
        <a:lstStyle/>
        <a:p>
          <a:endParaRPr lang="nl-NL" sz="2800" b="1"/>
        </a:p>
      </dgm:t>
    </dgm:pt>
    <dgm:pt modelId="{C85CD8D4-3188-425E-BFF1-8F8757C5DC74}" type="sibTrans" cxnId="{A6F28961-3842-4CA1-AC94-EACF8ACF7171}">
      <dgm:prSet/>
      <dgm:spPr/>
      <dgm:t>
        <a:bodyPr/>
        <a:lstStyle/>
        <a:p>
          <a:endParaRPr lang="nl-NL" sz="2800" b="1"/>
        </a:p>
      </dgm:t>
    </dgm:pt>
    <dgm:pt modelId="{62EAF04A-0BB8-4AC7-A4C3-2CA879D90454}">
      <dgm:prSet phldrT="[Tekst]" custT="1"/>
      <dgm:spPr>
        <a:solidFill>
          <a:srgbClr val="00B050"/>
        </a:solidFill>
      </dgm:spPr>
      <dgm:t>
        <a:bodyPr lIns="144000" rIns="36000"/>
        <a:lstStyle/>
        <a:p>
          <a:pPr algn="l"/>
          <a:r>
            <a:rPr lang="nl-NL" sz="1050" b="1" dirty="0"/>
            <a:t>C</a:t>
          </a:r>
        </a:p>
      </dgm:t>
    </dgm:pt>
    <dgm:pt modelId="{11BB32E8-A960-4890-91D9-73F488B70BEE}" type="parTrans" cxnId="{C908882D-8A35-4162-859D-4448C33B9B3F}">
      <dgm:prSet/>
      <dgm:spPr/>
      <dgm:t>
        <a:bodyPr/>
        <a:lstStyle/>
        <a:p>
          <a:endParaRPr lang="nl-NL" sz="2800" b="1"/>
        </a:p>
      </dgm:t>
    </dgm:pt>
    <dgm:pt modelId="{49D730EA-EF87-40A7-A06B-E8ECDA3D7C96}" type="sibTrans" cxnId="{C908882D-8A35-4162-859D-4448C33B9B3F}">
      <dgm:prSet/>
      <dgm:spPr/>
      <dgm:t>
        <a:bodyPr/>
        <a:lstStyle/>
        <a:p>
          <a:endParaRPr lang="nl-NL" sz="2800" b="1"/>
        </a:p>
      </dgm:t>
    </dgm:pt>
    <dgm:pt modelId="{3F5F5B5D-5E5E-4723-ADB6-B1E507FF7EB5}">
      <dgm:prSet phldrT="[Tekst]" custT="1"/>
      <dgm:spPr>
        <a:solidFill>
          <a:schemeClr val="accent6"/>
        </a:solidFill>
      </dgm:spPr>
      <dgm:t>
        <a:bodyPr lIns="36000" rIns="108000"/>
        <a:lstStyle/>
        <a:p>
          <a:r>
            <a:rPr lang="nl-NL" sz="1050" b="1" dirty="0">
              <a:solidFill>
                <a:schemeClr val="tx2"/>
              </a:solidFill>
            </a:rPr>
            <a:t>A</a:t>
          </a:r>
          <a:endParaRPr lang="nl-NL" sz="1100" b="1" dirty="0"/>
        </a:p>
      </dgm:t>
    </dgm:pt>
    <dgm:pt modelId="{CA2CAEC0-A653-45E5-95AC-A8A88B90060E}" type="parTrans" cxnId="{0AE37D8C-2589-46D3-8EF0-63E83B5D7661}">
      <dgm:prSet/>
      <dgm:spPr/>
      <dgm:t>
        <a:bodyPr/>
        <a:lstStyle/>
        <a:p>
          <a:endParaRPr lang="nl-NL" sz="2800" b="1"/>
        </a:p>
      </dgm:t>
    </dgm:pt>
    <dgm:pt modelId="{D9F5E6BE-FA8B-49EC-9EFE-0EC14DF06E78}" type="sibTrans" cxnId="{0AE37D8C-2589-46D3-8EF0-63E83B5D7661}">
      <dgm:prSet/>
      <dgm:spPr/>
      <dgm:t>
        <a:bodyPr/>
        <a:lstStyle/>
        <a:p>
          <a:endParaRPr lang="nl-NL" sz="2800" b="1"/>
        </a:p>
      </dgm:t>
    </dgm:pt>
    <dgm:pt modelId="{BE3DCB76-083D-4772-99CD-A3652DD61168}">
      <dgm:prSet phldrT="[Tekst]" custT="1"/>
      <dgm:spPr>
        <a:solidFill>
          <a:schemeClr val="tx1"/>
        </a:solidFill>
      </dgm:spPr>
      <dgm:t>
        <a:bodyPr lIns="144000" rIns="36000"/>
        <a:lstStyle/>
        <a:p>
          <a:pPr algn="l"/>
          <a:r>
            <a:rPr lang="nl-NL" sz="1050" b="1" dirty="0">
              <a:solidFill>
                <a:schemeClr val="bg1"/>
              </a:solidFill>
            </a:rPr>
            <a:t>D</a:t>
          </a:r>
        </a:p>
      </dgm:t>
    </dgm:pt>
    <dgm:pt modelId="{1E272FC9-C5B7-48E4-B406-497B978A3299}" type="sibTrans" cxnId="{A2AEE99D-A4A3-4C31-8A9F-2305CD2B1ED6}">
      <dgm:prSet/>
      <dgm:spPr/>
      <dgm:t>
        <a:bodyPr/>
        <a:lstStyle/>
        <a:p>
          <a:endParaRPr lang="nl-NL" sz="2800" b="1"/>
        </a:p>
      </dgm:t>
    </dgm:pt>
    <dgm:pt modelId="{EDD3BD7C-60AB-4E3A-9934-4BFF96616721}" type="parTrans" cxnId="{A2AEE99D-A4A3-4C31-8A9F-2305CD2B1ED6}">
      <dgm:prSet/>
      <dgm:spPr/>
      <dgm:t>
        <a:bodyPr/>
        <a:lstStyle/>
        <a:p>
          <a:endParaRPr lang="nl-NL" sz="2800" b="1"/>
        </a:p>
      </dgm:t>
    </dgm:pt>
    <dgm:pt modelId="{DE510155-B766-47BE-A436-BE0A66482650}" type="pres">
      <dgm:prSet presAssocID="{84EC33A4-C1DC-4778-81C1-705C04BFE46D}" presName="cycleMatrixDiagram" presStyleCnt="0">
        <dgm:presLayoutVars>
          <dgm:chMax val="1"/>
          <dgm:dir/>
          <dgm:animLvl val="lvl"/>
          <dgm:resizeHandles val="exact"/>
        </dgm:presLayoutVars>
      </dgm:prSet>
      <dgm:spPr/>
    </dgm:pt>
    <dgm:pt modelId="{D0BB1746-CE40-4B53-A083-AB6D8409E762}" type="pres">
      <dgm:prSet presAssocID="{84EC33A4-C1DC-4778-81C1-705C04BFE46D}" presName="children" presStyleCnt="0"/>
      <dgm:spPr/>
    </dgm:pt>
    <dgm:pt modelId="{3427A463-47FA-4B71-A6F8-3228DEC0044D}" type="pres">
      <dgm:prSet presAssocID="{84EC33A4-C1DC-4778-81C1-705C04BFE46D}" presName="childPlaceholder" presStyleCnt="0"/>
      <dgm:spPr/>
    </dgm:pt>
    <dgm:pt modelId="{6F040BF1-EF0B-46D3-A796-1DC9D1300BD7}" type="pres">
      <dgm:prSet presAssocID="{84EC33A4-C1DC-4778-81C1-705C04BFE46D}" presName="circle" presStyleCnt="0"/>
      <dgm:spPr/>
    </dgm:pt>
    <dgm:pt modelId="{987D8F47-1F60-4947-B611-AF114C188DE2}" type="pres">
      <dgm:prSet presAssocID="{84EC33A4-C1DC-4778-81C1-705C04BFE46D}" presName="quadrant1" presStyleLbl="node1" presStyleIdx="0" presStyleCnt="4">
        <dgm:presLayoutVars>
          <dgm:chMax val="1"/>
          <dgm:bulletEnabled val="1"/>
        </dgm:presLayoutVars>
      </dgm:prSet>
      <dgm:spPr/>
    </dgm:pt>
    <dgm:pt modelId="{A9AEC974-57E1-4904-A7EE-F6591C0AEEDC}" type="pres">
      <dgm:prSet presAssocID="{84EC33A4-C1DC-4778-81C1-705C04BFE46D}" presName="quadrant2" presStyleLbl="node1" presStyleIdx="1" presStyleCnt="4">
        <dgm:presLayoutVars>
          <dgm:chMax val="1"/>
          <dgm:bulletEnabled val="1"/>
        </dgm:presLayoutVars>
      </dgm:prSet>
      <dgm:spPr/>
    </dgm:pt>
    <dgm:pt modelId="{7924BA75-2777-4E1D-BA2C-74056B928BA1}" type="pres">
      <dgm:prSet presAssocID="{84EC33A4-C1DC-4778-81C1-705C04BFE46D}" presName="quadrant3" presStyleLbl="node1" presStyleIdx="2" presStyleCnt="4">
        <dgm:presLayoutVars>
          <dgm:chMax val="1"/>
          <dgm:bulletEnabled val="1"/>
        </dgm:presLayoutVars>
      </dgm:prSet>
      <dgm:spPr/>
    </dgm:pt>
    <dgm:pt modelId="{E781D91A-8584-4DBB-8A9C-80656E87D45E}" type="pres">
      <dgm:prSet presAssocID="{84EC33A4-C1DC-4778-81C1-705C04BFE46D}" presName="quadrant4" presStyleLbl="node1" presStyleIdx="3" presStyleCnt="4">
        <dgm:presLayoutVars>
          <dgm:chMax val="1"/>
          <dgm:bulletEnabled val="1"/>
        </dgm:presLayoutVars>
      </dgm:prSet>
      <dgm:spPr/>
    </dgm:pt>
    <dgm:pt modelId="{95719EA9-6DFD-4963-A18D-A62EC08E620B}" type="pres">
      <dgm:prSet presAssocID="{84EC33A4-C1DC-4778-81C1-705C04BFE46D}" presName="quadrantPlaceholder" presStyleCnt="0"/>
      <dgm:spPr/>
    </dgm:pt>
    <dgm:pt modelId="{59553E07-2942-46D8-BDDD-58D9CC17E88C}" type="pres">
      <dgm:prSet presAssocID="{84EC33A4-C1DC-4778-81C1-705C04BFE46D}" presName="center1" presStyleLbl="fgShp" presStyleIdx="0" presStyleCnt="2"/>
      <dgm:spPr>
        <a:solidFill>
          <a:srgbClr val="92D050"/>
        </a:solidFill>
        <a:scene3d>
          <a:camera prst="orthographicFront"/>
          <a:lightRig rig="threePt" dir="t">
            <a:rot lat="0" lon="0" rev="7500000"/>
          </a:lightRig>
        </a:scene3d>
        <a:sp3d z="152400" extrusionH="63500" prstMaterial="matte">
          <a:bevelT w="50800" h="19050"/>
          <a:contourClr>
            <a:schemeClr val="bg1"/>
          </a:contourClr>
        </a:sp3d>
      </dgm:spPr>
    </dgm:pt>
    <dgm:pt modelId="{7919CCBE-DA49-417D-8EC4-6210FA7E0D1A}" type="pres">
      <dgm:prSet presAssocID="{84EC33A4-C1DC-4778-81C1-705C04BFE46D}" presName="center2" presStyleLbl="fgShp" presStyleIdx="1" presStyleCnt="2"/>
      <dgm:spPr>
        <a:solidFill>
          <a:srgbClr val="92D050"/>
        </a:solidFill>
        <a:scene3d>
          <a:camera prst="orthographicFront"/>
          <a:lightRig rig="threePt" dir="t">
            <a:rot lat="0" lon="0" rev="7500000"/>
          </a:lightRig>
        </a:scene3d>
        <a:sp3d z="152400" extrusionH="63500" prstMaterial="matte">
          <a:bevelT w="50800" h="19050"/>
          <a:contourClr>
            <a:schemeClr val="bg1"/>
          </a:contourClr>
        </a:sp3d>
      </dgm:spPr>
    </dgm:pt>
  </dgm:ptLst>
  <dgm:cxnLst>
    <dgm:cxn modelId="{F8BF7612-F25C-4382-AB35-CC3DDCC6F9AE}" type="presOf" srcId="{3F5F5B5D-5E5E-4723-ADB6-B1E507FF7EB5}" destId="{E781D91A-8584-4DBB-8A9C-80656E87D45E}" srcOrd="0" destOrd="0" presId="urn:microsoft.com/office/officeart/2005/8/layout/cycle4"/>
    <dgm:cxn modelId="{EEC49B24-F9B2-4604-84D4-9A7BE5FCAFB5}" type="presOf" srcId="{F27B29D8-68A3-4ECB-B261-60090B1441B0}" destId="{987D8F47-1F60-4947-B611-AF114C188DE2}" srcOrd="0" destOrd="0" presId="urn:microsoft.com/office/officeart/2005/8/layout/cycle4"/>
    <dgm:cxn modelId="{C908882D-8A35-4162-859D-4448C33B9B3F}" srcId="{84EC33A4-C1DC-4778-81C1-705C04BFE46D}" destId="{62EAF04A-0BB8-4AC7-A4C3-2CA879D90454}" srcOrd="2" destOrd="0" parTransId="{11BB32E8-A960-4890-91D9-73F488B70BEE}" sibTransId="{49D730EA-EF87-40A7-A06B-E8ECDA3D7C96}"/>
    <dgm:cxn modelId="{8E13A93F-EC68-423A-850A-13F889CD815C}" type="presOf" srcId="{BE3DCB76-083D-4772-99CD-A3652DD61168}" destId="{A9AEC974-57E1-4904-A7EE-F6591C0AEEDC}" srcOrd="0" destOrd="0" presId="urn:microsoft.com/office/officeart/2005/8/layout/cycle4"/>
    <dgm:cxn modelId="{A6F28961-3842-4CA1-AC94-EACF8ACF7171}" srcId="{84EC33A4-C1DC-4778-81C1-705C04BFE46D}" destId="{F27B29D8-68A3-4ECB-B261-60090B1441B0}" srcOrd="0" destOrd="0" parTransId="{D823928B-56C1-4DC8-B628-FE0EA57A07CE}" sibTransId="{C85CD8D4-3188-425E-BFF1-8F8757C5DC74}"/>
    <dgm:cxn modelId="{0AE37D8C-2589-46D3-8EF0-63E83B5D7661}" srcId="{84EC33A4-C1DC-4778-81C1-705C04BFE46D}" destId="{3F5F5B5D-5E5E-4723-ADB6-B1E507FF7EB5}" srcOrd="3" destOrd="0" parTransId="{CA2CAEC0-A653-45E5-95AC-A8A88B90060E}" sibTransId="{D9F5E6BE-FA8B-49EC-9EFE-0EC14DF06E78}"/>
    <dgm:cxn modelId="{A2AEE99D-A4A3-4C31-8A9F-2305CD2B1ED6}" srcId="{84EC33A4-C1DC-4778-81C1-705C04BFE46D}" destId="{BE3DCB76-083D-4772-99CD-A3652DD61168}" srcOrd="1" destOrd="0" parTransId="{EDD3BD7C-60AB-4E3A-9934-4BFF96616721}" sibTransId="{1E272FC9-C5B7-48E4-B406-497B978A3299}"/>
    <dgm:cxn modelId="{637E4BB8-E8E9-4FEA-BA25-2E79516A9BB2}" type="presOf" srcId="{62EAF04A-0BB8-4AC7-A4C3-2CA879D90454}" destId="{7924BA75-2777-4E1D-BA2C-74056B928BA1}" srcOrd="0" destOrd="0" presId="urn:microsoft.com/office/officeart/2005/8/layout/cycle4"/>
    <dgm:cxn modelId="{CB96D2C7-1707-4D46-9C3B-2FF6CD15C041}" type="presOf" srcId="{84EC33A4-C1DC-4778-81C1-705C04BFE46D}" destId="{DE510155-B766-47BE-A436-BE0A66482650}" srcOrd="0" destOrd="0" presId="urn:microsoft.com/office/officeart/2005/8/layout/cycle4"/>
    <dgm:cxn modelId="{574CF3A9-F45B-483F-9A90-C06F9CFBCD50}" type="presParOf" srcId="{DE510155-B766-47BE-A436-BE0A66482650}" destId="{D0BB1746-CE40-4B53-A083-AB6D8409E762}" srcOrd="0" destOrd="0" presId="urn:microsoft.com/office/officeart/2005/8/layout/cycle4"/>
    <dgm:cxn modelId="{54DD9F25-0418-4563-96C4-9345C5DA4BB6}" type="presParOf" srcId="{D0BB1746-CE40-4B53-A083-AB6D8409E762}" destId="{3427A463-47FA-4B71-A6F8-3228DEC0044D}" srcOrd="0" destOrd="0" presId="urn:microsoft.com/office/officeart/2005/8/layout/cycle4"/>
    <dgm:cxn modelId="{57545E21-0B29-4BD1-8EE8-5643D070F81A}" type="presParOf" srcId="{DE510155-B766-47BE-A436-BE0A66482650}" destId="{6F040BF1-EF0B-46D3-A796-1DC9D1300BD7}" srcOrd="1" destOrd="0" presId="urn:microsoft.com/office/officeart/2005/8/layout/cycle4"/>
    <dgm:cxn modelId="{91A1F34B-DBA9-4BD3-A753-E78B72A3E1BB}" type="presParOf" srcId="{6F040BF1-EF0B-46D3-A796-1DC9D1300BD7}" destId="{987D8F47-1F60-4947-B611-AF114C188DE2}" srcOrd="0" destOrd="0" presId="urn:microsoft.com/office/officeart/2005/8/layout/cycle4"/>
    <dgm:cxn modelId="{2A268F16-1D80-4644-813D-F58E9595B979}" type="presParOf" srcId="{6F040BF1-EF0B-46D3-A796-1DC9D1300BD7}" destId="{A9AEC974-57E1-4904-A7EE-F6591C0AEEDC}" srcOrd="1" destOrd="0" presId="urn:microsoft.com/office/officeart/2005/8/layout/cycle4"/>
    <dgm:cxn modelId="{942417F7-5765-4410-A633-34CCBE6F11F1}" type="presParOf" srcId="{6F040BF1-EF0B-46D3-A796-1DC9D1300BD7}" destId="{7924BA75-2777-4E1D-BA2C-74056B928BA1}" srcOrd="2" destOrd="0" presId="urn:microsoft.com/office/officeart/2005/8/layout/cycle4"/>
    <dgm:cxn modelId="{75DEBEFB-4B22-48AF-A2F1-955C2AE4C1D4}" type="presParOf" srcId="{6F040BF1-EF0B-46D3-A796-1DC9D1300BD7}" destId="{E781D91A-8584-4DBB-8A9C-80656E87D45E}" srcOrd="3" destOrd="0" presId="urn:microsoft.com/office/officeart/2005/8/layout/cycle4"/>
    <dgm:cxn modelId="{9EFAEE9A-5625-4014-83BF-4E2BAFF4CF50}" type="presParOf" srcId="{6F040BF1-EF0B-46D3-A796-1DC9D1300BD7}" destId="{95719EA9-6DFD-4963-A18D-A62EC08E620B}" srcOrd="4" destOrd="0" presId="urn:microsoft.com/office/officeart/2005/8/layout/cycle4"/>
    <dgm:cxn modelId="{71B696A7-3128-41C6-B12D-063B0CFE4C65}" type="presParOf" srcId="{DE510155-B766-47BE-A436-BE0A66482650}" destId="{59553E07-2942-46D8-BDDD-58D9CC17E88C}" srcOrd="2" destOrd="0" presId="urn:microsoft.com/office/officeart/2005/8/layout/cycle4"/>
    <dgm:cxn modelId="{DE692261-110A-4681-93D4-561E547539DE}" type="presParOf" srcId="{DE510155-B766-47BE-A436-BE0A66482650}" destId="{7919CCBE-DA49-417D-8EC4-6210FA7E0D1A}" srcOrd="3" destOrd="0" presId="urn:microsoft.com/office/officeart/2005/8/layout/cycle4"/>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7DDD62-5CCB-4D8C-A457-DBEF0A30E9D3}" type="doc">
      <dgm:prSet loTypeId="urn:microsoft.com/office/officeart/2005/8/layout/chevron1" loCatId="process" qsTypeId="urn:microsoft.com/office/officeart/2005/8/quickstyle/simple1" qsCatId="simple" csTypeId="urn:microsoft.com/office/officeart/2005/8/colors/accent1_2" csCatId="accent1" phldr="1"/>
      <dgm:spPr/>
    </dgm:pt>
    <dgm:pt modelId="{84F6EA49-22D0-4272-AE7F-3E8900487EF0}">
      <dgm:prSet phldrT="[Tekst]" custT="1"/>
      <dgm:spPr>
        <a:solidFill>
          <a:schemeClr val="bg2">
            <a:lumMod val="95000"/>
          </a:schemeClr>
        </a:solidFill>
        <a:scene3d>
          <a:camera prst="orthographicFront"/>
          <a:lightRig rig="threePt" dir="t"/>
        </a:scene3d>
        <a:sp3d>
          <a:bevelT/>
        </a:sp3d>
      </dgm:spPr>
      <dgm:t>
        <a:bodyPr/>
        <a:lstStyle/>
        <a:p>
          <a:r>
            <a:rPr lang="nl-NL" sz="1100" dirty="0" err="1">
              <a:solidFill>
                <a:schemeClr val="tx2"/>
              </a:solidFill>
            </a:rPr>
            <a:t>meerjaren</a:t>
          </a:r>
          <a:r>
            <a:rPr lang="nl-NL" sz="1100" dirty="0">
              <a:solidFill>
                <a:schemeClr val="tx2"/>
              </a:solidFill>
            </a:rPr>
            <a:t> </a:t>
          </a:r>
        </a:p>
        <a:p>
          <a:r>
            <a:rPr lang="nl-NL" sz="1100" dirty="0">
              <a:solidFill>
                <a:schemeClr val="tx2"/>
              </a:solidFill>
            </a:rPr>
            <a:t>OLVG Strategie</a:t>
          </a:r>
        </a:p>
      </dgm:t>
    </dgm:pt>
    <dgm:pt modelId="{050B4AB9-DBE9-4F6C-9224-3E6AF222D9EE}" type="parTrans" cxnId="{F488E4B3-EB4D-4477-8E5C-65501918ECC6}">
      <dgm:prSet/>
      <dgm:spPr/>
      <dgm:t>
        <a:bodyPr/>
        <a:lstStyle/>
        <a:p>
          <a:endParaRPr lang="nl-NL" sz="1100"/>
        </a:p>
      </dgm:t>
    </dgm:pt>
    <dgm:pt modelId="{43BF9384-8654-4AAB-83A7-FA520556BC04}" type="sibTrans" cxnId="{F488E4B3-EB4D-4477-8E5C-65501918ECC6}">
      <dgm:prSet/>
      <dgm:spPr/>
      <dgm:t>
        <a:bodyPr/>
        <a:lstStyle/>
        <a:p>
          <a:endParaRPr lang="nl-NL" sz="1100"/>
        </a:p>
      </dgm:t>
    </dgm:pt>
    <dgm:pt modelId="{AD996577-0804-45B6-B3F3-1D507049C36C}">
      <dgm:prSet phldrT="[Tekst]" custT="1"/>
      <dgm:spPr>
        <a:solidFill>
          <a:schemeClr val="bg2">
            <a:lumMod val="95000"/>
          </a:schemeClr>
        </a:solidFill>
        <a:scene3d>
          <a:camera prst="orthographicFront"/>
          <a:lightRig rig="threePt" dir="t"/>
        </a:scene3d>
        <a:sp3d>
          <a:bevelT/>
        </a:sp3d>
      </dgm:spPr>
      <dgm:t>
        <a:bodyPr/>
        <a:lstStyle/>
        <a:p>
          <a:r>
            <a:rPr lang="nl-NL" sz="1100" dirty="0">
              <a:solidFill>
                <a:schemeClr val="tx2"/>
              </a:solidFill>
            </a:rPr>
            <a:t>Focus </a:t>
          </a:r>
          <a:r>
            <a:rPr lang="nl-NL" sz="1100" dirty="0" err="1">
              <a:solidFill>
                <a:schemeClr val="tx2"/>
              </a:solidFill>
            </a:rPr>
            <a:t>Qualicor</a:t>
          </a:r>
          <a:r>
            <a:rPr lang="nl-NL" sz="1100" dirty="0">
              <a:solidFill>
                <a:schemeClr val="tx2"/>
              </a:solidFill>
            </a:rPr>
            <a:t>  </a:t>
          </a:r>
          <a:r>
            <a:rPr lang="nl-NL" sz="1100" dirty="0" err="1">
              <a:solidFill>
                <a:schemeClr val="tx2"/>
              </a:solidFill>
            </a:rPr>
            <a:t>sequentials</a:t>
          </a:r>
          <a:endParaRPr lang="nl-NL" sz="1100" dirty="0">
            <a:solidFill>
              <a:schemeClr val="tx2"/>
            </a:solidFill>
          </a:endParaRPr>
        </a:p>
      </dgm:t>
    </dgm:pt>
    <dgm:pt modelId="{47568AF2-8F16-4529-BC60-6B26F22E5C91}" type="parTrans" cxnId="{BAE7CB90-3E83-4475-8713-BE69D177D069}">
      <dgm:prSet/>
      <dgm:spPr/>
      <dgm:t>
        <a:bodyPr/>
        <a:lstStyle/>
        <a:p>
          <a:endParaRPr lang="nl-NL" sz="1100"/>
        </a:p>
      </dgm:t>
    </dgm:pt>
    <dgm:pt modelId="{8C34D254-542F-4C5C-B723-A80B0DE4260C}" type="sibTrans" cxnId="{BAE7CB90-3E83-4475-8713-BE69D177D069}">
      <dgm:prSet/>
      <dgm:spPr/>
      <dgm:t>
        <a:bodyPr/>
        <a:lstStyle/>
        <a:p>
          <a:endParaRPr lang="nl-NL" sz="1100"/>
        </a:p>
      </dgm:t>
    </dgm:pt>
    <dgm:pt modelId="{CB778D66-E338-48B0-8925-3EFB21ACFAE2}">
      <dgm:prSet phldrT="[Tekst]" custT="1"/>
      <dgm:spPr>
        <a:solidFill>
          <a:schemeClr val="bg2">
            <a:lumMod val="95000"/>
          </a:schemeClr>
        </a:solidFill>
        <a:scene3d>
          <a:camera prst="orthographicFront"/>
          <a:lightRig rig="threePt" dir="t"/>
        </a:scene3d>
        <a:sp3d>
          <a:bevelT/>
        </a:sp3d>
      </dgm:spPr>
      <dgm:t>
        <a:bodyPr/>
        <a:lstStyle/>
        <a:p>
          <a:r>
            <a:rPr lang="nl-NL" sz="1100" dirty="0">
              <a:solidFill>
                <a:schemeClr val="tx2"/>
              </a:solidFill>
            </a:rPr>
            <a:t>Landelijke wetten en ontwikkelingen</a:t>
          </a:r>
        </a:p>
      </dgm:t>
    </dgm:pt>
    <dgm:pt modelId="{4C3382DB-C7F5-4CFE-A899-53BB2077B8F2}" type="parTrans" cxnId="{77852BE3-F707-4A9C-8E08-E681EC2F3D8D}">
      <dgm:prSet/>
      <dgm:spPr/>
      <dgm:t>
        <a:bodyPr/>
        <a:lstStyle/>
        <a:p>
          <a:endParaRPr lang="nl-NL" sz="1100"/>
        </a:p>
      </dgm:t>
    </dgm:pt>
    <dgm:pt modelId="{3280A94F-20D5-484A-96B6-890031183F48}" type="sibTrans" cxnId="{77852BE3-F707-4A9C-8E08-E681EC2F3D8D}">
      <dgm:prSet/>
      <dgm:spPr/>
      <dgm:t>
        <a:bodyPr/>
        <a:lstStyle/>
        <a:p>
          <a:endParaRPr lang="nl-NL" sz="1100"/>
        </a:p>
      </dgm:t>
    </dgm:pt>
    <dgm:pt modelId="{66DC050F-C8E0-4EF2-9198-CBC3861854D4}">
      <dgm:prSet phldrT="[Tekst]" custT="1"/>
      <dgm:spPr>
        <a:solidFill>
          <a:schemeClr val="bg2">
            <a:lumMod val="95000"/>
          </a:schemeClr>
        </a:solidFill>
        <a:scene3d>
          <a:camera prst="orthographicFront"/>
          <a:lightRig rig="threePt" dir="t"/>
        </a:scene3d>
        <a:sp3d>
          <a:bevelT/>
        </a:sp3d>
      </dgm:spPr>
      <dgm:t>
        <a:bodyPr/>
        <a:lstStyle/>
        <a:p>
          <a:r>
            <a:rPr lang="nl-NL" sz="1100" dirty="0">
              <a:solidFill>
                <a:schemeClr val="tx2"/>
              </a:solidFill>
            </a:rPr>
            <a:t>Risico-inventarisatie</a:t>
          </a:r>
        </a:p>
      </dgm:t>
    </dgm:pt>
    <dgm:pt modelId="{00FD3BCA-6872-46F8-8845-EB8611CCAB73}" type="parTrans" cxnId="{39F708D3-D280-43E9-852E-59BB759CDDF0}">
      <dgm:prSet/>
      <dgm:spPr/>
      <dgm:t>
        <a:bodyPr/>
        <a:lstStyle/>
        <a:p>
          <a:endParaRPr lang="nl-NL" sz="1100"/>
        </a:p>
      </dgm:t>
    </dgm:pt>
    <dgm:pt modelId="{1CECE54F-DA18-440E-B224-D404D94497BC}" type="sibTrans" cxnId="{39F708D3-D280-43E9-852E-59BB759CDDF0}">
      <dgm:prSet/>
      <dgm:spPr/>
      <dgm:t>
        <a:bodyPr/>
        <a:lstStyle/>
        <a:p>
          <a:endParaRPr lang="nl-NL" sz="1100"/>
        </a:p>
      </dgm:t>
    </dgm:pt>
    <dgm:pt modelId="{8F815CD8-FEFF-4AF2-AD6F-33407A1F6E2E}">
      <dgm:prSet phldrT="[Tekst]" custT="1"/>
      <dgm:spPr>
        <a:solidFill>
          <a:schemeClr val="bg2">
            <a:lumMod val="95000"/>
          </a:schemeClr>
        </a:solidFill>
        <a:scene3d>
          <a:camera prst="orthographicFront"/>
          <a:lightRig rig="threePt" dir="t"/>
        </a:scene3d>
        <a:sp3d>
          <a:bevelT/>
        </a:sp3d>
      </dgm:spPr>
      <dgm:t>
        <a:bodyPr/>
        <a:lstStyle/>
        <a:p>
          <a:r>
            <a:rPr lang="nl-NL" sz="1100" b="0" dirty="0">
              <a:solidFill>
                <a:schemeClr val="tx2"/>
              </a:solidFill>
            </a:rPr>
            <a:t>Kwaliteit focuspunten OLVG breed </a:t>
          </a:r>
        </a:p>
      </dgm:t>
    </dgm:pt>
    <dgm:pt modelId="{B53DFD44-538C-403F-A7BF-4D22BD4FF740}" type="parTrans" cxnId="{E80EA3D7-D275-49FB-AC32-D415EFD677A1}">
      <dgm:prSet/>
      <dgm:spPr/>
      <dgm:t>
        <a:bodyPr/>
        <a:lstStyle/>
        <a:p>
          <a:endParaRPr lang="nl-NL" sz="1100"/>
        </a:p>
      </dgm:t>
    </dgm:pt>
    <dgm:pt modelId="{F82B48D8-2041-44D3-9AEA-FD2D631B8620}" type="sibTrans" cxnId="{E80EA3D7-D275-49FB-AC32-D415EFD677A1}">
      <dgm:prSet/>
      <dgm:spPr/>
      <dgm:t>
        <a:bodyPr/>
        <a:lstStyle/>
        <a:p>
          <a:endParaRPr lang="nl-NL" sz="1100"/>
        </a:p>
      </dgm:t>
    </dgm:pt>
    <dgm:pt modelId="{CB2EF596-1A04-4485-B6C0-0852330B3823}">
      <dgm:prSet phldrT="[Tekst]" custT="1"/>
      <dgm:spPr>
        <a:solidFill>
          <a:schemeClr val="bg2">
            <a:lumMod val="95000"/>
          </a:schemeClr>
        </a:solidFill>
        <a:scene3d>
          <a:camera prst="orthographicFront"/>
          <a:lightRig rig="threePt" dir="t"/>
        </a:scene3d>
        <a:sp3d>
          <a:bevelT/>
        </a:sp3d>
      </dgm:spPr>
      <dgm:t>
        <a:bodyPr/>
        <a:lstStyle/>
        <a:p>
          <a:r>
            <a:rPr lang="nl-NL" sz="1100" dirty="0">
              <a:solidFill>
                <a:schemeClr val="tx2"/>
              </a:solidFill>
            </a:rPr>
            <a:t>Kaderbrief met OLVG-brede kwaliteitsfocus</a:t>
          </a:r>
        </a:p>
      </dgm:t>
    </dgm:pt>
    <dgm:pt modelId="{C5E2C5B7-536B-46BB-9A00-AAF32FA29C85}" type="parTrans" cxnId="{0D30048B-DEED-4F7E-8BB0-66715556D692}">
      <dgm:prSet/>
      <dgm:spPr/>
      <dgm:t>
        <a:bodyPr/>
        <a:lstStyle/>
        <a:p>
          <a:endParaRPr lang="nl-NL" sz="1100"/>
        </a:p>
      </dgm:t>
    </dgm:pt>
    <dgm:pt modelId="{9F454AC0-494C-4B5F-B350-C2BB63A6B938}" type="sibTrans" cxnId="{0D30048B-DEED-4F7E-8BB0-66715556D692}">
      <dgm:prSet/>
      <dgm:spPr/>
      <dgm:t>
        <a:bodyPr/>
        <a:lstStyle/>
        <a:p>
          <a:endParaRPr lang="nl-NL" sz="1100"/>
        </a:p>
      </dgm:t>
    </dgm:pt>
    <dgm:pt modelId="{B8C05A49-F9E1-4929-BCD6-3C86A4C20642}">
      <dgm:prSet phldrT="[Tekst]" custT="1"/>
      <dgm:spPr>
        <a:solidFill>
          <a:schemeClr val="bg2">
            <a:lumMod val="95000"/>
          </a:schemeClr>
        </a:solidFill>
        <a:scene3d>
          <a:camera prst="orthographicFront"/>
          <a:lightRig rig="threePt" dir="t"/>
        </a:scene3d>
        <a:sp3d>
          <a:bevelT/>
        </a:sp3d>
      </dgm:spPr>
      <dgm:t>
        <a:bodyPr/>
        <a:lstStyle/>
        <a:p>
          <a:r>
            <a:rPr lang="nl-NL" sz="1100" dirty="0">
              <a:solidFill>
                <a:schemeClr val="tx2"/>
              </a:solidFill>
            </a:rPr>
            <a:t>RVE-specifieke verbeterdoelen</a:t>
          </a:r>
        </a:p>
      </dgm:t>
    </dgm:pt>
    <dgm:pt modelId="{555221A8-7A16-43A0-B1CF-E13131607837}" type="parTrans" cxnId="{22FD4C36-6F95-4AF4-9684-EBEEFBC8DE29}">
      <dgm:prSet/>
      <dgm:spPr/>
      <dgm:t>
        <a:bodyPr/>
        <a:lstStyle/>
        <a:p>
          <a:endParaRPr lang="nl-NL" sz="1100"/>
        </a:p>
      </dgm:t>
    </dgm:pt>
    <dgm:pt modelId="{4028A389-2103-4F21-88AA-8AF5108E8E52}" type="sibTrans" cxnId="{22FD4C36-6F95-4AF4-9684-EBEEFBC8DE29}">
      <dgm:prSet/>
      <dgm:spPr/>
      <dgm:t>
        <a:bodyPr/>
        <a:lstStyle/>
        <a:p>
          <a:endParaRPr lang="nl-NL" sz="1100"/>
        </a:p>
      </dgm:t>
    </dgm:pt>
    <dgm:pt modelId="{17325555-8CBB-4D52-8FF6-01BC91F80762}" type="pres">
      <dgm:prSet presAssocID="{EC7DDD62-5CCB-4D8C-A457-DBEF0A30E9D3}" presName="Name0" presStyleCnt="0">
        <dgm:presLayoutVars>
          <dgm:dir/>
          <dgm:animLvl val="lvl"/>
          <dgm:resizeHandles val="exact"/>
        </dgm:presLayoutVars>
      </dgm:prSet>
      <dgm:spPr/>
    </dgm:pt>
    <dgm:pt modelId="{3D15F276-F1BA-468F-B499-EA0E72E71CB4}" type="pres">
      <dgm:prSet presAssocID="{84F6EA49-22D0-4272-AE7F-3E8900487EF0}" presName="parTxOnly" presStyleLbl="node1" presStyleIdx="0" presStyleCnt="7" custScaleY="62165" custLinFactX="89806" custLinFactNeighborX="100000" custLinFactNeighborY="-35166">
        <dgm:presLayoutVars>
          <dgm:chMax val="0"/>
          <dgm:chPref val="0"/>
          <dgm:bulletEnabled val="1"/>
        </dgm:presLayoutVars>
      </dgm:prSet>
      <dgm:spPr/>
    </dgm:pt>
    <dgm:pt modelId="{00250BDC-B8B7-4D65-B7F5-4BCC90E2E4AB}" type="pres">
      <dgm:prSet presAssocID="{43BF9384-8654-4AAB-83A7-FA520556BC04}" presName="parTxOnlySpace" presStyleCnt="0"/>
      <dgm:spPr/>
    </dgm:pt>
    <dgm:pt modelId="{7655224A-B746-4787-94D7-2DEEB2883A34}" type="pres">
      <dgm:prSet presAssocID="{66DC050F-C8E0-4EF2-9198-CBC3861854D4}" presName="parTxOnly" presStyleLbl="node1" presStyleIdx="1" presStyleCnt="7" custScaleY="62165" custLinFactX="1573" custLinFactNeighborX="100000" custLinFactNeighborY="33799">
        <dgm:presLayoutVars>
          <dgm:chMax val="0"/>
          <dgm:chPref val="0"/>
          <dgm:bulletEnabled val="1"/>
        </dgm:presLayoutVars>
      </dgm:prSet>
      <dgm:spPr/>
    </dgm:pt>
    <dgm:pt modelId="{E34336C4-6F46-49D9-991F-A117234EEBE4}" type="pres">
      <dgm:prSet presAssocID="{1CECE54F-DA18-440E-B224-D404D94497BC}" presName="parTxOnlySpace" presStyleCnt="0"/>
      <dgm:spPr/>
    </dgm:pt>
    <dgm:pt modelId="{34A408CA-4C94-44C9-B704-783C72D85B45}" type="pres">
      <dgm:prSet presAssocID="{AD996577-0804-45B6-B3F3-1D507049C36C}" presName="parTxOnly" presStyleLbl="node1" presStyleIdx="2" presStyleCnt="7" custScaleY="62165" custLinFactX="-68906" custLinFactY="2042" custLinFactNeighborX="-100000" custLinFactNeighborY="100000">
        <dgm:presLayoutVars>
          <dgm:chMax val="0"/>
          <dgm:chPref val="0"/>
          <dgm:bulletEnabled val="1"/>
        </dgm:presLayoutVars>
      </dgm:prSet>
      <dgm:spPr/>
    </dgm:pt>
    <dgm:pt modelId="{3F01B6A5-CF33-4647-9038-6F9CDE34B1D3}" type="pres">
      <dgm:prSet presAssocID="{8C34D254-542F-4C5C-B723-A80B0DE4260C}" presName="parTxOnlySpace" presStyleCnt="0"/>
      <dgm:spPr/>
    </dgm:pt>
    <dgm:pt modelId="{D2053D6B-FFAC-4246-95BD-81905462CFBF}" type="pres">
      <dgm:prSet presAssocID="{CB778D66-E338-48B0-8925-3EFB21ACFAE2}" presName="parTxOnly" presStyleLbl="node1" presStyleIdx="3" presStyleCnt="7" custScaleY="62165" custLinFactX="-146811" custLinFactY="73545" custLinFactNeighborX="-200000" custLinFactNeighborY="100000">
        <dgm:presLayoutVars>
          <dgm:chMax val="0"/>
          <dgm:chPref val="0"/>
          <dgm:bulletEnabled val="1"/>
        </dgm:presLayoutVars>
      </dgm:prSet>
      <dgm:spPr/>
    </dgm:pt>
    <dgm:pt modelId="{323F2F0C-87AD-4BF9-B01E-EE23DECBEE4F}" type="pres">
      <dgm:prSet presAssocID="{3280A94F-20D5-484A-96B6-890031183F48}" presName="parTxOnlySpace" presStyleCnt="0"/>
      <dgm:spPr/>
    </dgm:pt>
    <dgm:pt modelId="{822E16ED-8D42-4F5C-8EEB-CC69272F4447}" type="pres">
      <dgm:prSet presAssocID="{8F815CD8-FEFF-4AF2-AD6F-33407A1F6E2E}" presName="parTxOnly" presStyleLbl="node1" presStyleIdx="4" presStyleCnt="7" custScaleY="76920" custLinFactX="-125371" custLinFactNeighborX="-200000" custLinFactNeighborY="71926">
        <dgm:presLayoutVars>
          <dgm:chMax val="0"/>
          <dgm:chPref val="0"/>
          <dgm:bulletEnabled val="1"/>
        </dgm:presLayoutVars>
      </dgm:prSet>
      <dgm:spPr/>
    </dgm:pt>
    <dgm:pt modelId="{60AA18AF-ED94-4536-931A-AA9F2A4C2CFD}" type="pres">
      <dgm:prSet presAssocID="{F82B48D8-2041-44D3-9AEA-FD2D631B8620}" presName="parTxOnlySpace" presStyleCnt="0"/>
      <dgm:spPr/>
    </dgm:pt>
    <dgm:pt modelId="{BA1C1D45-8188-4285-9840-DAC1A71FB056}" type="pres">
      <dgm:prSet presAssocID="{CB2EF596-1A04-4485-B6C0-0852330B3823}" presName="parTxOnly" presStyleLbl="node1" presStyleIdx="5" presStyleCnt="7" custScaleY="76920" custLinFactX="-127883" custLinFactNeighborX="-200000" custLinFactNeighborY="71628">
        <dgm:presLayoutVars>
          <dgm:chMax val="0"/>
          <dgm:chPref val="0"/>
          <dgm:bulletEnabled val="1"/>
        </dgm:presLayoutVars>
      </dgm:prSet>
      <dgm:spPr/>
    </dgm:pt>
    <dgm:pt modelId="{5F0675AE-070D-42FA-AECB-D72BD063AFA1}" type="pres">
      <dgm:prSet presAssocID="{9F454AC0-494C-4B5F-B350-C2BB63A6B938}" presName="parTxOnlySpace" presStyleCnt="0"/>
      <dgm:spPr/>
    </dgm:pt>
    <dgm:pt modelId="{0FBF1E7E-7F92-4879-AA11-E8D17353369D}" type="pres">
      <dgm:prSet presAssocID="{B8C05A49-F9E1-4929-BCD6-3C86A4C20642}" presName="parTxOnly" presStyleLbl="node1" presStyleIdx="6" presStyleCnt="7" custScaleY="76920" custLinFactX="-207633" custLinFactY="53923" custLinFactNeighborX="-300000" custLinFactNeighborY="100000">
        <dgm:presLayoutVars>
          <dgm:chMax val="0"/>
          <dgm:chPref val="0"/>
          <dgm:bulletEnabled val="1"/>
        </dgm:presLayoutVars>
      </dgm:prSet>
      <dgm:spPr/>
    </dgm:pt>
  </dgm:ptLst>
  <dgm:cxnLst>
    <dgm:cxn modelId="{6E9F000A-0153-43DE-BC85-A9AD4B420516}" type="presOf" srcId="{CB778D66-E338-48B0-8925-3EFB21ACFAE2}" destId="{D2053D6B-FFAC-4246-95BD-81905462CFBF}" srcOrd="0" destOrd="0" presId="urn:microsoft.com/office/officeart/2005/8/layout/chevron1"/>
    <dgm:cxn modelId="{22FD4C36-6F95-4AF4-9684-EBEEFBC8DE29}" srcId="{EC7DDD62-5CCB-4D8C-A457-DBEF0A30E9D3}" destId="{B8C05A49-F9E1-4929-BCD6-3C86A4C20642}" srcOrd="6" destOrd="0" parTransId="{555221A8-7A16-43A0-B1CF-E13131607837}" sibTransId="{4028A389-2103-4F21-88AA-8AF5108E8E52}"/>
    <dgm:cxn modelId="{8BED5F60-8678-4C90-A40D-E6BC110DFBDB}" type="presOf" srcId="{AD996577-0804-45B6-B3F3-1D507049C36C}" destId="{34A408CA-4C94-44C9-B704-783C72D85B45}" srcOrd="0" destOrd="0" presId="urn:microsoft.com/office/officeart/2005/8/layout/chevron1"/>
    <dgm:cxn modelId="{F167AB6D-82F6-4C63-9B62-40A37C6EB998}" type="presOf" srcId="{CB2EF596-1A04-4485-B6C0-0852330B3823}" destId="{BA1C1D45-8188-4285-9840-DAC1A71FB056}" srcOrd="0" destOrd="0" presId="urn:microsoft.com/office/officeart/2005/8/layout/chevron1"/>
    <dgm:cxn modelId="{1E51F658-6562-4359-80A6-8F6D48D82E62}" type="presOf" srcId="{EC7DDD62-5CCB-4D8C-A457-DBEF0A30E9D3}" destId="{17325555-8CBB-4D52-8FF6-01BC91F80762}" srcOrd="0" destOrd="0" presId="urn:microsoft.com/office/officeart/2005/8/layout/chevron1"/>
    <dgm:cxn modelId="{0D30048B-DEED-4F7E-8BB0-66715556D692}" srcId="{EC7DDD62-5CCB-4D8C-A457-DBEF0A30E9D3}" destId="{CB2EF596-1A04-4485-B6C0-0852330B3823}" srcOrd="5" destOrd="0" parTransId="{C5E2C5B7-536B-46BB-9A00-AAF32FA29C85}" sibTransId="{9F454AC0-494C-4B5F-B350-C2BB63A6B938}"/>
    <dgm:cxn modelId="{BAE7CB90-3E83-4475-8713-BE69D177D069}" srcId="{EC7DDD62-5CCB-4D8C-A457-DBEF0A30E9D3}" destId="{AD996577-0804-45B6-B3F3-1D507049C36C}" srcOrd="2" destOrd="0" parTransId="{47568AF2-8F16-4529-BC60-6B26F22E5C91}" sibTransId="{8C34D254-542F-4C5C-B723-A80B0DE4260C}"/>
    <dgm:cxn modelId="{0A1B2B93-2926-4C09-BF01-711F3BABC902}" type="presOf" srcId="{8F815CD8-FEFF-4AF2-AD6F-33407A1F6E2E}" destId="{822E16ED-8D42-4F5C-8EEB-CC69272F4447}" srcOrd="0" destOrd="0" presId="urn:microsoft.com/office/officeart/2005/8/layout/chevron1"/>
    <dgm:cxn modelId="{F488E4B3-EB4D-4477-8E5C-65501918ECC6}" srcId="{EC7DDD62-5CCB-4D8C-A457-DBEF0A30E9D3}" destId="{84F6EA49-22D0-4272-AE7F-3E8900487EF0}" srcOrd="0" destOrd="0" parTransId="{050B4AB9-DBE9-4F6C-9224-3E6AF222D9EE}" sibTransId="{43BF9384-8654-4AAB-83A7-FA520556BC04}"/>
    <dgm:cxn modelId="{2ADBABC7-41CE-4653-847D-31A9BDAC6A83}" type="presOf" srcId="{B8C05A49-F9E1-4929-BCD6-3C86A4C20642}" destId="{0FBF1E7E-7F92-4879-AA11-E8D17353369D}" srcOrd="0" destOrd="0" presId="urn:microsoft.com/office/officeart/2005/8/layout/chevron1"/>
    <dgm:cxn modelId="{39F708D3-D280-43E9-852E-59BB759CDDF0}" srcId="{EC7DDD62-5CCB-4D8C-A457-DBEF0A30E9D3}" destId="{66DC050F-C8E0-4EF2-9198-CBC3861854D4}" srcOrd="1" destOrd="0" parTransId="{00FD3BCA-6872-46F8-8845-EB8611CCAB73}" sibTransId="{1CECE54F-DA18-440E-B224-D404D94497BC}"/>
    <dgm:cxn modelId="{712CC3D3-63C9-4D6D-AD49-095796C4615A}" type="presOf" srcId="{84F6EA49-22D0-4272-AE7F-3E8900487EF0}" destId="{3D15F276-F1BA-468F-B499-EA0E72E71CB4}" srcOrd="0" destOrd="0" presId="urn:microsoft.com/office/officeart/2005/8/layout/chevron1"/>
    <dgm:cxn modelId="{E80EA3D7-D275-49FB-AC32-D415EFD677A1}" srcId="{EC7DDD62-5CCB-4D8C-A457-DBEF0A30E9D3}" destId="{8F815CD8-FEFF-4AF2-AD6F-33407A1F6E2E}" srcOrd="4" destOrd="0" parTransId="{B53DFD44-538C-403F-A7BF-4D22BD4FF740}" sibTransId="{F82B48D8-2041-44D3-9AEA-FD2D631B8620}"/>
    <dgm:cxn modelId="{77852BE3-F707-4A9C-8E08-E681EC2F3D8D}" srcId="{EC7DDD62-5CCB-4D8C-A457-DBEF0A30E9D3}" destId="{CB778D66-E338-48B0-8925-3EFB21ACFAE2}" srcOrd="3" destOrd="0" parTransId="{4C3382DB-C7F5-4CFE-A899-53BB2077B8F2}" sibTransId="{3280A94F-20D5-484A-96B6-890031183F48}"/>
    <dgm:cxn modelId="{D37249EE-DA41-4499-8C78-EA062630B111}" type="presOf" srcId="{66DC050F-C8E0-4EF2-9198-CBC3861854D4}" destId="{7655224A-B746-4787-94D7-2DEEB2883A34}" srcOrd="0" destOrd="0" presId="urn:microsoft.com/office/officeart/2005/8/layout/chevron1"/>
    <dgm:cxn modelId="{C2AED504-A503-4A16-8CE4-43B8FF9722C3}" type="presParOf" srcId="{17325555-8CBB-4D52-8FF6-01BC91F80762}" destId="{3D15F276-F1BA-468F-B499-EA0E72E71CB4}" srcOrd="0" destOrd="0" presId="urn:microsoft.com/office/officeart/2005/8/layout/chevron1"/>
    <dgm:cxn modelId="{6AD1E198-E65B-450D-94CA-BF30BB0F05AF}" type="presParOf" srcId="{17325555-8CBB-4D52-8FF6-01BC91F80762}" destId="{00250BDC-B8B7-4D65-B7F5-4BCC90E2E4AB}" srcOrd="1" destOrd="0" presId="urn:microsoft.com/office/officeart/2005/8/layout/chevron1"/>
    <dgm:cxn modelId="{8E9CB242-68BA-4101-A6C5-3BEA8DBC359E}" type="presParOf" srcId="{17325555-8CBB-4D52-8FF6-01BC91F80762}" destId="{7655224A-B746-4787-94D7-2DEEB2883A34}" srcOrd="2" destOrd="0" presId="urn:microsoft.com/office/officeart/2005/8/layout/chevron1"/>
    <dgm:cxn modelId="{D536F2F4-1F21-4CB8-8672-1C4894EA267E}" type="presParOf" srcId="{17325555-8CBB-4D52-8FF6-01BC91F80762}" destId="{E34336C4-6F46-49D9-991F-A117234EEBE4}" srcOrd="3" destOrd="0" presId="urn:microsoft.com/office/officeart/2005/8/layout/chevron1"/>
    <dgm:cxn modelId="{5503EF79-21BA-4E97-81F9-1FCED1767EC3}" type="presParOf" srcId="{17325555-8CBB-4D52-8FF6-01BC91F80762}" destId="{34A408CA-4C94-44C9-B704-783C72D85B45}" srcOrd="4" destOrd="0" presId="urn:microsoft.com/office/officeart/2005/8/layout/chevron1"/>
    <dgm:cxn modelId="{3155DEC3-476D-48CA-B937-D3A51E07E518}" type="presParOf" srcId="{17325555-8CBB-4D52-8FF6-01BC91F80762}" destId="{3F01B6A5-CF33-4647-9038-6F9CDE34B1D3}" srcOrd="5" destOrd="0" presId="urn:microsoft.com/office/officeart/2005/8/layout/chevron1"/>
    <dgm:cxn modelId="{9E931A41-412C-4DD2-ABFB-37F7CA42B88C}" type="presParOf" srcId="{17325555-8CBB-4D52-8FF6-01BC91F80762}" destId="{D2053D6B-FFAC-4246-95BD-81905462CFBF}" srcOrd="6" destOrd="0" presId="urn:microsoft.com/office/officeart/2005/8/layout/chevron1"/>
    <dgm:cxn modelId="{EEF8FC2D-4246-4B15-9712-D21C7E618472}" type="presParOf" srcId="{17325555-8CBB-4D52-8FF6-01BC91F80762}" destId="{323F2F0C-87AD-4BF9-B01E-EE23DECBEE4F}" srcOrd="7" destOrd="0" presId="urn:microsoft.com/office/officeart/2005/8/layout/chevron1"/>
    <dgm:cxn modelId="{E9EBB2A9-D916-4F3A-96EE-5FDF1910E78E}" type="presParOf" srcId="{17325555-8CBB-4D52-8FF6-01BC91F80762}" destId="{822E16ED-8D42-4F5C-8EEB-CC69272F4447}" srcOrd="8" destOrd="0" presId="urn:microsoft.com/office/officeart/2005/8/layout/chevron1"/>
    <dgm:cxn modelId="{65EA48F6-0EF8-40CB-A5F4-795FA5D777B2}" type="presParOf" srcId="{17325555-8CBB-4D52-8FF6-01BC91F80762}" destId="{60AA18AF-ED94-4536-931A-AA9F2A4C2CFD}" srcOrd="9" destOrd="0" presId="urn:microsoft.com/office/officeart/2005/8/layout/chevron1"/>
    <dgm:cxn modelId="{8C5FE522-0899-48B2-9E14-90152593F496}" type="presParOf" srcId="{17325555-8CBB-4D52-8FF6-01BC91F80762}" destId="{BA1C1D45-8188-4285-9840-DAC1A71FB056}" srcOrd="10" destOrd="0" presId="urn:microsoft.com/office/officeart/2005/8/layout/chevron1"/>
    <dgm:cxn modelId="{738C85B1-18BA-4DFA-99F6-0FF6576EB48A}" type="presParOf" srcId="{17325555-8CBB-4D52-8FF6-01BC91F80762}" destId="{5F0675AE-070D-42FA-AECB-D72BD063AFA1}" srcOrd="11" destOrd="0" presId="urn:microsoft.com/office/officeart/2005/8/layout/chevron1"/>
    <dgm:cxn modelId="{1F7B7B7A-88D3-4B58-B310-52A288AF57D2}" type="presParOf" srcId="{17325555-8CBB-4D52-8FF6-01BC91F80762}" destId="{0FBF1E7E-7F92-4879-AA11-E8D17353369D}" srcOrd="12" destOrd="0" presId="urn:microsoft.com/office/officeart/2005/8/layout/chevron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D8F47-1F60-4947-B611-AF114C188DE2}">
      <dsp:nvSpPr>
        <dsp:cNvPr id="0" name=""/>
        <dsp:cNvSpPr/>
      </dsp:nvSpPr>
      <dsp:spPr>
        <a:xfrm>
          <a:off x="865785" y="21587"/>
          <a:ext cx="163992" cy="163992"/>
        </a:xfrm>
        <a:prstGeom prst="pieWedge">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 tIns="35560" rIns="144000" bIns="35560" numCol="1" spcCol="1270" anchor="ctr" anchorCtr="0">
          <a:noAutofit/>
        </a:bodyPr>
        <a:lstStyle/>
        <a:p>
          <a:pPr marL="0" lvl="0" indent="0" algn="ctr" defTabSz="222250">
            <a:lnSpc>
              <a:spcPct val="90000"/>
            </a:lnSpc>
            <a:spcBef>
              <a:spcPct val="0"/>
            </a:spcBef>
            <a:spcAft>
              <a:spcPct val="35000"/>
            </a:spcAft>
            <a:buNone/>
          </a:pPr>
          <a:endParaRPr lang="nl-NL" sz="500" b="1" kern="1200" dirty="0"/>
        </a:p>
        <a:p>
          <a:pPr marL="0" lvl="0" indent="0" algn="ctr" defTabSz="222250">
            <a:lnSpc>
              <a:spcPct val="90000"/>
            </a:lnSpc>
            <a:spcBef>
              <a:spcPct val="0"/>
            </a:spcBef>
            <a:spcAft>
              <a:spcPct val="35000"/>
            </a:spcAft>
            <a:buNone/>
          </a:pPr>
          <a:endParaRPr lang="nl-NL" sz="500" b="1" kern="1200" dirty="0"/>
        </a:p>
        <a:p>
          <a:pPr marL="0" lvl="0" indent="0" algn="ctr" defTabSz="222250">
            <a:lnSpc>
              <a:spcPct val="90000"/>
            </a:lnSpc>
            <a:spcBef>
              <a:spcPct val="0"/>
            </a:spcBef>
            <a:spcAft>
              <a:spcPct val="35000"/>
            </a:spcAft>
            <a:buNone/>
          </a:pPr>
          <a:endParaRPr lang="nl-NL" sz="500" b="1" kern="1200" dirty="0"/>
        </a:p>
        <a:p>
          <a:pPr marL="0" lvl="0" indent="0" algn="ctr" defTabSz="222250">
            <a:lnSpc>
              <a:spcPct val="90000"/>
            </a:lnSpc>
            <a:spcBef>
              <a:spcPct val="0"/>
            </a:spcBef>
            <a:spcAft>
              <a:spcPct val="35000"/>
            </a:spcAft>
            <a:buNone/>
          </a:pPr>
          <a:r>
            <a:rPr lang="nl-NL" sz="500" b="1" kern="1200" dirty="0"/>
            <a:t>P</a:t>
          </a:r>
        </a:p>
        <a:p>
          <a:pPr marL="0" lvl="0" indent="0" algn="ctr" defTabSz="222250">
            <a:lnSpc>
              <a:spcPct val="90000"/>
            </a:lnSpc>
            <a:spcBef>
              <a:spcPct val="0"/>
            </a:spcBef>
            <a:spcAft>
              <a:spcPct val="35000"/>
            </a:spcAft>
            <a:buNone/>
          </a:pPr>
          <a:endParaRPr lang="nl-NL" sz="500" b="1" kern="1200" dirty="0"/>
        </a:p>
        <a:p>
          <a:pPr marL="0" lvl="0" indent="0" algn="ctr" defTabSz="222250">
            <a:lnSpc>
              <a:spcPct val="90000"/>
            </a:lnSpc>
            <a:spcBef>
              <a:spcPct val="0"/>
            </a:spcBef>
            <a:spcAft>
              <a:spcPct val="35000"/>
            </a:spcAft>
            <a:buNone/>
          </a:pPr>
          <a:endParaRPr lang="nl-NL" sz="500" b="1" kern="1200" dirty="0"/>
        </a:p>
        <a:p>
          <a:pPr marL="0" lvl="0" indent="0" algn="ctr" defTabSz="222250">
            <a:lnSpc>
              <a:spcPct val="90000"/>
            </a:lnSpc>
            <a:spcBef>
              <a:spcPct val="0"/>
            </a:spcBef>
            <a:spcAft>
              <a:spcPct val="35000"/>
            </a:spcAft>
            <a:buNone/>
          </a:pPr>
          <a:endParaRPr lang="nl-NL" sz="500" b="1" kern="1200" dirty="0"/>
        </a:p>
      </dsp:txBody>
      <dsp:txXfrm>
        <a:off x="913817" y="69619"/>
        <a:ext cx="115960" cy="115960"/>
      </dsp:txXfrm>
    </dsp:sp>
    <dsp:sp modelId="{A9AEC974-57E1-4904-A7EE-F6591C0AEEDC}">
      <dsp:nvSpPr>
        <dsp:cNvPr id="0" name=""/>
        <dsp:cNvSpPr/>
      </dsp:nvSpPr>
      <dsp:spPr>
        <a:xfrm rot="5400000">
          <a:off x="1037352" y="21587"/>
          <a:ext cx="163992" cy="163992"/>
        </a:xfrm>
        <a:prstGeom prst="pieWedge">
          <a:avLst/>
        </a:prstGeom>
        <a:solidFill>
          <a:schemeClr val="tx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00" tIns="35560" rIns="36000" bIns="35560" numCol="1" spcCol="1270" anchor="ctr" anchorCtr="0">
          <a:noAutofit/>
        </a:bodyPr>
        <a:lstStyle/>
        <a:p>
          <a:pPr marL="0" lvl="0" indent="0" algn="l" defTabSz="222250">
            <a:lnSpc>
              <a:spcPct val="90000"/>
            </a:lnSpc>
            <a:spcBef>
              <a:spcPct val="0"/>
            </a:spcBef>
            <a:spcAft>
              <a:spcPct val="35000"/>
            </a:spcAft>
            <a:buNone/>
          </a:pPr>
          <a:r>
            <a:rPr lang="nl-NL" sz="500" b="1" kern="1200" dirty="0">
              <a:solidFill>
                <a:schemeClr val="bg1"/>
              </a:solidFill>
            </a:rPr>
            <a:t>D</a:t>
          </a:r>
          <a:endParaRPr lang="nl-NL" sz="500" b="1" kern="1200" dirty="0"/>
        </a:p>
      </dsp:txBody>
      <dsp:txXfrm rot="-5400000">
        <a:off x="1037352" y="69619"/>
        <a:ext cx="115960" cy="115960"/>
      </dsp:txXfrm>
    </dsp:sp>
    <dsp:sp modelId="{7924BA75-2777-4E1D-BA2C-74056B928BA1}">
      <dsp:nvSpPr>
        <dsp:cNvPr id="0" name=""/>
        <dsp:cNvSpPr/>
      </dsp:nvSpPr>
      <dsp:spPr>
        <a:xfrm rot="10800000">
          <a:off x="1037352" y="193155"/>
          <a:ext cx="163992" cy="163992"/>
        </a:xfrm>
        <a:prstGeom prst="pieWedge">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00" tIns="35560" rIns="36000" bIns="35560" numCol="1" spcCol="1270" anchor="ctr" anchorCtr="0">
          <a:noAutofit/>
        </a:bodyPr>
        <a:lstStyle/>
        <a:p>
          <a:pPr marL="0" lvl="0" indent="0" algn="l" defTabSz="222250">
            <a:lnSpc>
              <a:spcPct val="90000"/>
            </a:lnSpc>
            <a:spcBef>
              <a:spcPct val="0"/>
            </a:spcBef>
            <a:spcAft>
              <a:spcPct val="35000"/>
            </a:spcAft>
            <a:buNone/>
          </a:pPr>
          <a:endParaRPr lang="nl-NL" sz="500" b="1" kern="1200" dirty="0"/>
        </a:p>
        <a:p>
          <a:pPr marL="0" lvl="0" indent="0" algn="l" defTabSz="222250">
            <a:lnSpc>
              <a:spcPct val="90000"/>
            </a:lnSpc>
            <a:spcBef>
              <a:spcPct val="0"/>
            </a:spcBef>
            <a:spcAft>
              <a:spcPct val="35000"/>
            </a:spcAft>
            <a:buNone/>
          </a:pPr>
          <a:r>
            <a:rPr lang="nl-NL" sz="500" b="1" kern="1200" dirty="0"/>
            <a:t>C</a:t>
          </a:r>
        </a:p>
      </dsp:txBody>
      <dsp:txXfrm rot="10800000">
        <a:off x="1037352" y="193155"/>
        <a:ext cx="115960" cy="115960"/>
      </dsp:txXfrm>
    </dsp:sp>
    <dsp:sp modelId="{E781D91A-8584-4DBB-8A9C-80656E87D45E}">
      <dsp:nvSpPr>
        <dsp:cNvPr id="0" name=""/>
        <dsp:cNvSpPr/>
      </dsp:nvSpPr>
      <dsp:spPr>
        <a:xfrm rot="16200000">
          <a:off x="865785" y="193155"/>
          <a:ext cx="163992" cy="163992"/>
        </a:xfrm>
        <a:prstGeom prst="pieWedge">
          <a:avLst/>
        </a:prstGeom>
        <a:solidFill>
          <a:schemeClr val="accent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 tIns="35560" rIns="108000" bIns="35560" numCol="1" spcCol="1270" anchor="ctr" anchorCtr="0">
          <a:noAutofit/>
        </a:bodyPr>
        <a:lstStyle/>
        <a:p>
          <a:pPr marL="0" lvl="0" indent="0" algn="ctr" defTabSz="222250">
            <a:lnSpc>
              <a:spcPct val="90000"/>
            </a:lnSpc>
            <a:spcBef>
              <a:spcPct val="0"/>
            </a:spcBef>
            <a:spcAft>
              <a:spcPct val="35000"/>
            </a:spcAft>
            <a:buNone/>
          </a:pPr>
          <a:endParaRPr lang="nl-NL" sz="500" b="1" kern="1200" dirty="0"/>
        </a:p>
        <a:p>
          <a:pPr marL="0" lvl="0" indent="0" algn="ctr" defTabSz="222250">
            <a:lnSpc>
              <a:spcPct val="90000"/>
            </a:lnSpc>
            <a:spcBef>
              <a:spcPct val="0"/>
            </a:spcBef>
            <a:spcAft>
              <a:spcPct val="35000"/>
            </a:spcAft>
            <a:buNone/>
          </a:pPr>
          <a:r>
            <a:rPr lang="nl-NL" sz="500" b="1" kern="1200" dirty="0">
              <a:solidFill>
                <a:schemeClr val="tx2"/>
              </a:solidFill>
            </a:rPr>
            <a:t>A</a:t>
          </a:r>
          <a:endParaRPr lang="nl-NL" sz="600" b="1" kern="1200" dirty="0"/>
        </a:p>
      </dsp:txBody>
      <dsp:txXfrm rot="5400000">
        <a:off x="913817" y="193155"/>
        <a:ext cx="115960" cy="115960"/>
      </dsp:txXfrm>
    </dsp:sp>
    <dsp:sp modelId="{59553E07-2942-46D8-BDDD-58D9CC17E88C}">
      <dsp:nvSpPr>
        <dsp:cNvPr id="0" name=""/>
        <dsp:cNvSpPr/>
      </dsp:nvSpPr>
      <dsp:spPr>
        <a:xfrm>
          <a:off x="1005254" y="155281"/>
          <a:ext cx="56621" cy="49235"/>
        </a:xfrm>
        <a:prstGeom prst="circularArrow">
          <a:avLst/>
        </a:prstGeom>
        <a:solidFill>
          <a:srgbClr val="92D050"/>
        </a:solidFill>
        <a:ln>
          <a:noFill/>
        </a:ln>
        <a:effectLst/>
        <a:scene3d>
          <a:camera prst="orthographicFront"/>
          <a:lightRig rig="threePt" dir="t">
            <a:rot lat="0" lon="0" rev="7500000"/>
          </a:lightRig>
        </a:scene3d>
        <a:sp3d z="152400" extrusionH="63500" prstMaterial="matte">
          <a:bevelT w="50800" h="19050"/>
          <a:contourClr>
            <a:schemeClr val="bg1"/>
          </a:contourClr>
        </a:sp3d>
      </dsp:spPr>
      <dsp:style>
        <a:lnRef idx="0">
          <a:scrgbClr r="0" g="0" b="0"/>
        </a:lnRef>
        <a:fillRef idx="1">
          <a:scrgbClr r="0" g="0" b="0"/>
        </a:fillRef>
        <a:effectRef idx="2">
          <a:scrgbClr r="0" g="0" b="0"/>
        </a:effectRef>
        <a:fontRef idx="minor">
          <a:schemeClr val="lt1"/>
        </a:fontRef>
      </dsp:style>
    </dsp:sp>
    <dsp:sp modelId="{7919CCBE-DA49-417D-8EC4-6210FA7E0D1A}">
      <dsp:nvSpPr>
        <dsp:cNvPr id="0" name=""/>
        <dsp:cNvSpPr/>
      </dsp:nvSpPr>
      <dsp:spPr>
        <a:xfrm rot="10800000">
          <a:off x="1005254" y="174218"/>
          <a:ext cx="56621" cy="49235"/>
        </a:xfrm>
        <a:prstGeom prst="circularArrow">
          <a:avLst/>
        </a:prstGeom>
        <a:solidFill>
          <a:srgbClr val="92D050"/>
        </a:solidFill>
        <a:ln>
          <a:noFill/>
        </a:ln>
        <a:effectLst/>
        <a:scene3d>
          <a:camera prst="orthographicFront"/>
          <a:lightRig rig="threePt" dir="t">
            <a:rot lat="0" lon="0" rev="7500000"/>
          </a:lightRig>
        </a:scene3d>
        <a:sp3d z="152400" extrusionH="63500" prstMaterial="matte">
          <a:bevelT w="50800" h="19050"/>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D8F47-1F60-4947-B611-AF114C188DE2}">
      <dsp:nvSpPr>
        <dsp:cNvPr id="0" name=""/>
        <dsp:cNvSpPr/>
      </dsp:nvSpPr>
      <dsp:spPr>
        <a:xfrm>
          <a:off x="911322" y="54091"/>
          <a:ext cx="410902" cy="410902"/>
        </a:xfrm>
        <a:prstGeom prst="pieWedge">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 tIns="113792" rIns="144000" bIns="113792" numCol="1" spcCol="1270" anchor="ctr" anchorCtr="0">
          <a:noAutofit/>
        </a:bodyPr>
        <a:lstStyle/>
        <a:p>
          <a:pPr marL="0" lvl="0" indent="0" algn="ctr" defTabSz="711200">
            <a:lnSpc>
              <a:spcPct val="90000"/>
            </a:lnSpc>
            <a:spcBef>
              <a:spcPct val="0"/>
            </a:spcBef>
            <a:spcAft>
              <a:spcPct val="35000"/>
            </a:spcAft>
            <a:buNone/>
          </a:pPr>
          <a:endParaRPr lang="nl-NL" sz="1600" b="1" kern="1200" dirty="0"/>
        </a:p>
        <a:p>
          <a:pPr marL="0" lvl="0" indent="0" algn="ctr" defTabSz="711200">
            <a:lnSpc>
              <a:spcPct val="90000"/>
            </a:lnSpc>
            <a:spcBef>
              <a:spcPct val="0"/>
            </a:spcBef>
            <a:spcAft>
              <a:spcPct val="35000"/>
            </a:spcAft>
            <a:buNone/>
          </a:pPr>
          <a:endParaRPr lang="nl-NL" sz="1600" b="1" kern="1200" dirty="0"/>
        </a:p>
        <a:p>
          <a:pPr marL="0" lvl="0" indent="0" algn="ctr" defTabSz="711200">
            <a:lnSpc>
              <a:spcPct val="90000"/>
            </a:lnSpc>
            <a:spcBef>
              <a:spcPct val="0"/>
            </a:spcBef>
            <a:spcAft>
              <a:spcPct val="35000"/>
            </a:spcAft>
            <a:buNone/>
          </a:pPr>
          <a:r>
            <a:rPr lang="nl-NL" sz="1600" b="1" kern="1200" dirty="0"/>
            <a:t>P</a:t>
          </a:r>
        </a:p>
        <a:p>
          <a:pPr marL="0" lvl="0" indent="0" algn="ctr" defTabSz="711200">
            <a:lnSpc>
              <a:spcPct val="90000"/>
            </a:lnSpc>
            <a:spcBef>
              <a:spcPct val="0"/>
            </a:spcBef>
            <a:spcAft>
              <a:spcPct val="35000"/>
            </a:spcAft>
            <a:buNone/>
          </a:pPr>
          <a:endParaRPr lang="nl-NL" sz="1600" b="1" kern="1200" dirty="0"/>
        </a:p>
        <a:p>
          <a:pPr marL="0" lvl="0" indent="0" algn="ctr" defTabSz="711200">
            <a:lnSpc>
              <a:spcPct val="90000"/>
            </a:lnSpc>
            <a:spcBef>
              <a:spcPct val="0"/>
            </a:spcBef>
            <a:spcAft>
              <a:spcPct val="35000"/>
            </a:spcAft>
            <a:buNone/>
          </a:pPr>
          <a:endParaRPr lang="nl-NL" sz="1600" b="1" kern="1200" dirty="0"/>
        </a:p>
      </dsp:txBody>
      <dsp:txXfrm>
        <a:off x="1031672" y="174441"/>
        <a:ext cx="290552" cy="290552"/>
      </dsp:txXfrm>
    </dsp:sp>
    <dsp:sp modelId="{A9AEC974-57E1-4904-A7EE-F6591C0AEEDC}">
      <dsp:nvSpPr>
        <dsp:cNvPr id="0" name=""/>
        <dsp:cNvSpPr/>
      </dsp:nvSpPr>
      <dsp:spPr>
        <a:xfrm rot="5400000">
          <a:off x="1341203" y="63517"/>
          <a:ext cx="410902" cy="410902"/>
        </a:xfrm>
        <a:prstGeom prst="pieWedge">
          <a:avLst/>
        </a:prstGeom>
        <a:solidFill>
          <a:schemeClr val="tx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00" tIns="113792" rIns="36000" bIns="113792" numCol="1" spcCol="1270" anchor="ctr" anchorCtr="0">
          <a:noAutofit/>
        </a:bodyPr>
        <a:lstStyle/>
        <a:p>
          <a:pPr marL="0" lvl="0" indent="0" algn="l" defTabSz="711200">
            <a:lnSpc>
              <a:spcPct val="90000"/>
            </a:lnSpc>
            <a:spcBef>
              <a:spcPct val="0"/>
            </a:spcBef>
            <a:spcAft>
              <a:spcPct val="35000"/>
            </a:spcAft>
            <a:buNone/>
          </a:pPr>
          <a:r>
            <a:rPr lang="nl-NL" sz="1600" b="1" kern="1200" dirty="0">
              <a:solidFill>
                <a:schemeClr val="bg1"/>
              </a:solidFill>
            </a:rPr>
            <a:t>D</a:t>
          </a:r>
        </a:p>
      </dsp:txBody>
      <dsp:txXfrm rot="-5400000">
        <a:off x="1341203" y="183867"/>
        <a:ext cx="290552" cy="290552"/>
      </dsp:txXfrm>
    </dsp:sp>
    <dsp:sp modelId="{7924BA75-2777-4E1D-BA2C-74056B928BA1}">
      <dsp:nvSpPr>
        <dsp:cNvPr id="0" name=""/>
        <dsp:cNvSpPr/>
      </dsp:nvSpPr>
      <dsp:spPr>
        <a:xfrm rot="10800000">
          <a:off x="1341203" y="483972"/>
          <a:ext cx="410902" cy="410902"/>
        </a:xfrm>
        <a:prstGeom prst="pieWedge">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00" tIns="113792" rIns="36000" bIns="113792" numCol="1" spcCol="1270" anchor="ctr" anchorCtr="0">
          <a:noAutofit/>
        </a:bodyPr>
        <a:lstStyle/>
        <a:p>
          <a:pPr marL="0" lvl="0" indent="0" algn="l" defTabSz="711200">
            <a:lnSpc>
              <a:spcPct val="90000"/>
            </a:lnSpc>
            <a:spcBef>
              <a:spcPct val="0"/>
            </a:spcBef>
            <a:spcAft>
              <a:spcPct val="35000"/>
            </a:spcAft>
            <a:buNone/>
          </a:pPr>
          <a:r>
            <a:rPr lang="nl-NL" sz="1600" b="1" kern="1200" dirty="0"/>
            <a:t>C</a:t>
          </a:r>
        </a:p>
      </dsp:txBody>
      <dsp:txXfrm rot="10800000">
        <a:off x="1341203" y="483972"/>
        <a:ext cx="290552" cy="290552"/>
      </dsp:txXfrm>
    </dsp:sp>
    <dsp:sp modelId="{E781D91A-8584-4DBB-8A9C-80656E87D45E}">
      <dsp:nvSpPr>
        <dsp:cNvPr id="0" name=""/>
        <dsp:cNvSpPr/>
      </dsp:nvSpPr>
      <dsp:spPr>
        <a:xfrm rot="16200000">
          <a:off x="911322" y="483972"/>
          <a:ext cx="410902" cy="410902"/>
        </a:xfrm>
        <a:prstGeom prst="pieWedge">
          <a:avLst/>
        </a:prstGeom>
        <a:solidFill>
          <a:schemeClr val="accent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 tIns="113792" rIns="108000" bIns="113792" numCol="1" spcCol="1270" anchor="ctr" anchorCtr="0">
          <a:noAutofit/>
        </a:bodyPr>
        <a:lstStyle/>
        <a:p>
          <a:pPr marL="0" lvl="0" indent="0" algn="ctr" defTabSz="711200">
            <a:lnSpc>
              <a:spcPct val="90000"/>
            </a:lnSpc>
            <a:spcBef>
              <a:spcPct val="0"/>
            </a:spcBef>
            <a:spcAft>
              <a:spcPct val="35000"/>
            </a:spcAft>
            <a:buNone/>
          </a:pPr>
          <a:r>
            <a:rPr lang="nl-NL" sz="1600" b="1" kern="1200" dirty="0">
              <a:solidFill>
                <a:schemeClr val="tx2"/>
              </a:solidFill>
            </a:rPr>
            <a:t>A</a:t>
          </a:r>
          <a:endParaRPr lang="nl-NL" sz="1800" b="1" kern="1200" dirty="0"/>
        </a:p>
      </dsp:txBody>
      <dsp:txXfrm rot="5400000">
        <a:off x="1031672" y="483972"/>
        <a:ext cx="290552" cy="290552"/>
      </dsp:txXfrm>
    </dsp:sp>
    <dsp:sp modelId="{59553E07-2942-46D8-BDDD-58D9CC17E88C}">
      <dsp:nvSpPr>
        <dsp:cNvPr id="0" name=""/>
        <dsp:cNvSpPr/>
      </dsp:nvSpPr>
      <dsp:spPr>
        <a:xfrm>
          <a:off x="1260778" y="389076"/>
          <a:ext cx="141870" cy="123365"/>
        </a:xfrm>
        <a:prstGeom prst="circularArrow">
          <a:avLst/>
        </a:prstGeom>
        <a:solidFill>
          <a:srgbClr val="92D050"/>
        </a:solidFill>
        <a:ln>
          <a:noFill/>
        </a:ln>
        <a:effectLst/>
        <a:scene3d>
          <a:camera prst="orthographicFront"/>
          <a:lightRig rig="threePt" dir="t">
            <a:rot lat="0" lon="0" rev="7500000"/>
          </a:lightRig>
        </a:scene3d>
        <a:sp3d z="152400" extrusionH="63500" prstMaterial="matte">
          <a:bevelT w="50800" h="19050"/>
          <a:contourClr>
            <a:schemeClr val="bg1"/>
          </a:contourClr>
        </a:sp3d>
      </dsp:spPr>
      <dsp:style>
        <a:lnRef idx="0">
          <a:scrgbClr r="0" g="0" b="0"/>
        </a:lnRef>
        <a:fillRef idx="1">
          <a:scrgbClr r="0" g="0" b="0"/>
        </a:fillRef>
        <a:effectRef idx="2">
          <a:scrgbClr r="0" g="0" b="0"/>
        </a:effectRef>
        <a:fontRef idx="minor">
          <a:schemeClr val="lt1"/>
        </a:fontRef>
      </dsp:style>
    </dsp:sp>
    <dsp:sp modelId="{7919CCBE-DA49-417D-8EC4-6210FA7E0D1A}">
      <dsp:nvSpPr>
        <dsp:cNvPr id="0" name=""/>
        <dsp:cNvSpPr/>
      </dsp:nvSpPr>
      <dsp:spPr>
        <a:xfrm rot="10800000">
          <a:off x="1260778" y="436524"/>
          <a:ext cx="141870" cy="123365"/>
        </a:xfrm>
        <a:prstGeom prst="circularArrow">
          <a:avLst/>
        </a:prstGeom>
        <a:solidFill>
          <a:srgbClr val="92D050"/>
        </a:solidFill>
        <a:ln>
          <a:noFill/>
        </a:ln>
        <a:effectLst/>
        <a:scene3d>
          <a:camera prst="orthographicFront"/>
          <a:lightRig rig="threePt" dir="t">
            <a:rot lat="0" lon="0" rev="7500000"/>
          </a:lightRig>
        </a:scene3d>
        <a:sp3d z="152400" extrusionH="63500" prstMaterial="matte">
          <a:bevelT w="50800" h="19050"/>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D8F47-1F60-4947-B611-AF114C188DE2}">
      <dsp:nvSpPr>
        <dsp:cNvPr id="0" name=""/>
        <dsp:cNvSpPr/>
      </dsp:nvSpPr>
      <dsp:spPr>
        <a:xfrm>
          <a:off x="1750154" y="162164"/>
          <a:ext cx="1231881" cy="1231881"/>
        </a:xfrm>
        <a:prstGeom prst="pieWedge">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 tIns="78232" rIns="144000" bIns="78232" numCol="1" spcCol="1270" anchor="ctr" anchorCtr="0">
          <a:noAutofit/>
        </a:bodyPr>
        <a:lstStyle/>
        <a:p>
          <a:pPr marL="0" lvl="0" indent="0" algn="ctr" defTabSz="488950">
            <a:lnSpc>
              <a:spcPct val="90000"/>
            </a:lnSpc>
            <a:spcBef>
              <a:spcPct val="0"/>
            </a:spcBef>
            <a:spcAft>
              <a:spcPct val="35000"/>
            </a:spcAft>
            <a:buNone/>
          </a:pPr>
          <a:endParaRPr lang="nl-NL" sz="1100" b="1" kern="1200" dirty="0"/>
        </a:p>
        <a:p>
          <a:pPr marL="0" lvl="0" indent="0" algn="ctr" defTabSz="488950">
            <a:lnSpc>
              <a:spcPct val="90000"/>
            </a:lnSpc>
            <a:spcBef>
              <a:spcPct val="0"/>
            </a:spcBef>
            <a:spcAft>
              <a:spcPct val="35000"/>
            </a:spcAft>
            <a:buNone/>
          </a:pPr>
          <a:endParaRPr lang="nl-NL" sz="1100" b="0" i="0" u="sng" kern="1200" dirty="0"/>
        </a:p>
        <a:p>
          <a:pPr marL="0" lvl="0" indent="0" algn="ctr" defTabSz="488950">
            <a:lnSpc>
              <a:spcPct val="90000"/>
            </a:lnSpc>
            <a:spcBef>
              <a:spcPct val="0"/>
            </a:spcBef>
            <a:spcAft>
              <a:spcPct val="35000"/>
            </a:spcAft>
            <a:buNone/>
          </a:pPr>
          <a:r>
            <a:rPr lang="nl-NL" sz="1100" b="0" i="0" u="sng" kern="1200" dirty="0"/>
            <a:t>Plan</a:t>
          </a:r>
        </a:p>
        <a:p>
          <a:pPr marL="0" lvl="0" indent="0" algn="ctr" defTabSz="488950">
            <a:lnSpc>
              <a:spcPct val="90000"/>
            </a:lnSpc>
            <a:spcBef>
              <a:spcPct val="0"/>
            </a:spcBef>
            <a:spcAft>
              <a:spcPct val="35000"/>
            </a:spcAft>
            <a:buNone/>
          </a:pPr>
          <a:r>
            <a:rPr lang="nl-NL" sz="1100" b="1" kern="1200" dirty="0"/>
            <a:t>RVE jaarplan</a:t>
          </a:r>
        </a:p>
        <a:p>
          <a:pPr marL="0" lvl="0" indent="0" algn="ctr" defTabSz="488950">
            <a:lnSpc>
              <a:spcPct val="90000"/>
            </a:lnSpc>
            <a:spcBef>
              <a:spcPct val="0"/>
            </a:spcBef>
            <a:spcAft>
              <a:spcPct val="35000"/>
            </a:spcAft>
            <a:buNone/>
          </a:pPr>
          <a:r>
            <a:rPr lang="nl-NL" sz="1100" b="0" kern="1200" dirty="0"/>
            <a:t>incl. basis op orde</a:t>
          </a:r>
        </a:p>
        <a:p>
          <a:pPr marL="0" lvl="0" indent="0" algn="ctr" defTabSz="488950">
            <a:lnSpc>
              <a:spcPct val="90000"/>
            </a:lnSpc>
            <a:spcBef>
              <a:spcPct val="0"/>
            </a:spcBef>
            <a:spcAft>
              <a:spcPct val="35000"/>
            </a:spcAft>
            <a:buNone/>
          </a:pPr>
          <a:endParaRPr lang="nl-NL" sz="1100" b="1" kern="1200" dirty="0"/>
        </a:p>
        <a:p>
          <a:pPr marL="0" lvl="0" indent="0" algn="ctr" defTabSz="488950">
            <a:lnSpc>
              <a:spcPct val="90000"/>
            </a:lnSpc>
            <a:spcBef>
              <a:spcPct val="0"/>
            </a:spcBef>
            <a:spcAft>
              <a:spcPct val="35000"/>
            </a:spcAft>
            <a:buNone/>
          </a:pPr>
          <a:endParaRPr lang="nl-NL" sz="1100" b="1" kern="1200" dirty="0"/>
        </a:p>
        <a:p>
          <a:pPr marL="0" lvl="0" indent="0" algn="ctr" defTabSz="488950">
            <a:lnSpc>
              <a:spcPct val="90000"/>
            </a:lnSpc>
            <a:spcBef>
              <a:spcPct val="0"/>
            </a:spcBef>
            <a:spcAft>
              <a:spcPct val="35000"/>
            </a:spcAft>
            <a:buNone/>
          </a:pPr>
          <a:endParaRPr lang="nl-NL" sz="1100" b="1" kern="1200" dirty="0"/>
        </a:p>
      </dsp:txBody>
      <dsp:txXfrm>
        <a:off x="2110964" y="522974"/>
        <a:ext cx="871071" cy="871071"/>
      </dsp:txXfrm>
    </dsp:sp>
    <dsp:sp modelId="{A9AEC974-57E1-4904-A7EE-F6591C0AEEDC}">
      <dsp:nvSpPr>
        <dsp:cNvPr id="0" name=""/>
        <dsp:cNvSpPr/>
      </dsp:nvSpPr>
      <dsp:spPr>
        <a:xfrm rot="5400000">
          <a:off x="3038935" y="162164"/>
          <a:ext cx="1231881" cy="1231881"/>
        </a:xfrm>
        <a:prstGeom prst="pieWedge">
          <a:avLst/>
        </a:prstGeom>
        <a:solidFill>
          <a:schemeClr val="tx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00" tIns="78232" rIns="36000" bIns="78232" numCol="1" spcCol="1270" anchor="ctr" anchorCtr="0">
          <a:noAutofit/>
        </a:bodyPr>
        <a:lstStyle/>
        <a:p>
          <a:pPr marL="0" lvl="0" indent="0" algn="l" defTabSz="488950">
            <a:lnSpc>
              <a:spcPct val="90000"/>
            </a:lnSpc>
            <a:spcBef>
              <a:spcPct val="0"/>
            </a:spcBef>
            <a:spcAft>
              <a:spcPct val="35000"/>
            </a:spcAft>
            <a:buNone/>
          </a:pPr>
          <a:r>
            <a:rPr lang="nl-NL" sz="1100" b="0" i="0" u="sng" kern="1200" dirty="0"/>
            <a:t>Do</a:t>
          </a:r>
        </a:p>
        <a:p>
          <a:pPr marL="0" lvl="0" indent="0" algn="l" defTabSz="488950">
            <a:lnSpc>
              <a:spcPct val="90000"/>
            </a:lnSpc>
            <a:spcBef>
              <a:spcPct val="0"/>
            </a:spcBef>
            <a:spcAft>
              <a:spcPct val="35000"/>
            </a:spcAft>
            <a:buNone/>
          </a:pPr>
          <a:r>
            <a:rPr lang="nl-NL" sz="1100" b="1" kern="1200" dirty="0">
              <a:solidFill>
                <a:schemeClr val="bg1"/>
              </a:solidFill>
            </a:rPr>
            <a:t>Uitvoering volgens jaarplan</a:t>
          </a:r>
        </a:p>
        <a:p>
          <a:pPr marL="0" lvl="0" indent="0" algn="l" defTabSz="488950">
            <a:lnSpc>
              <a:spcPct val="90000"/>
            </a:lnSpc>
            <a:spcBef>
              <a:spcPct val="0"/>
            </a:spcBef>
            <a:spcAft>
              <a:spcPct val="35000"/>
            </a:spcAft>
            <a:buNone/>
          </a:pPr>
          <a:endParaRPr lang="nl-NL" sz="1100" b="1" kern="1200" dirty="0">
            <a:solidFill>
              <a:schemeClr val="bg1"/>
            </a:solidFill>
          </a:endParaRPr>
        </a:p>
        <a:p>
          <a:pPr marL="0" lvl="0" indent="0" algn="l" defTabSz="488950">
            <a:lnSpc>
              <a:spcPct val="90000"/>
            </a:lnSpc>
            <a:spcBef>
              <a:spcPct val="0"/>
            </a:spcBef>
            <a:spcAft>
              <a:spcPct val="35000"/>
            </a:spcAft>
            <a:buNone/>
          </a:pPr>
          <a:endParaRPr lang="nl-NL" sz="1100" b="1" kern="1200" dirty="0"/>
        </a:p>
      </dsp:txBody>
      <dsp:txXfrm rot="-5400000">
        <a:off x="3038935" y="522974"/>
        <a:ext cx="871071" cy="871071"/>
      </dsp:txXfrm>
    </dsp:sp>
    <dsp:sp modelId="{7924BA75-2777-4E1D-BA2C-74056B928BA1}">
      <dsp:nvSpPr>
        <dsp:cNvPr id="0" name=""/>
        <dsp:cNvSpPr/>
      </dsp:nvSpPr>
      <dsp:spPr>
        <a:xfrm rot="10800000">
          <a:off x="3038935" y="1450946"/>
          <a:ext cx="1231881" cy="1231881"/>
        </a:xfrm>
        <a:prstGeom prst="pieWedge">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00" tIns="78232" rIns="36000" bIns="78232" numCol="1" spcCol="1270" anchor="ctr" anchorCtr="0">
          <a:noAutofit/>
        </a:bodyPr>
        <a:lstStyle/>
        <a:p>
          <a:pPr marL="0" lvl="0" indent="0" algn="l" defTabSz="488950">
            <a:lnSpc>
              <a:spcPct val="90000"/>
            </a:lnSpc>
            <a:spcBef>
              <a:spcPct val="0"/>
            </a:spcBef>
            <a:spcAft>
              <a:spcPct val="35000"/>
            </a:spcAft>
            <a:buNone/>
          </a:pPr>
          <a:endParaRPr lang="nl-NL" sz="1100" b="1" kern="1200" dirty="0"/>
        </a:p>
        <a:p>
          <a:pPr marL="0" lvl="0" indent="0" algn="l" defTabSz="488950">
            <a:lnSpc>
              <a:spcPct val="90000"/>
            </a:lnSpc>
            <a:spcBef>
              <a:spcPct val="0"/>
            </a:spcBef>
            <a:spcAft>
              <a:spcPct val="35000"/>
            </a:spcAft>
            <a:buNone/>
          </a:pPr>
          <a:r>
            <a:rPr lang="nl-NL" sz="1100" b="0" i="0" u="sng" kern="1200" dirty="0"/>
            <a:t>Check</a:t>
          </a:r>
        </a:p>
        <a:p>
          <a:pPr marL="0" lvl="0" indent="0" algn="l" defTabSz="488950">
            <a:lnSpc>
              <a:spcPct val="90000"/>
            </a:lnSpc>
            <a:spcBef>
              <a:spcPct val="0"/>
            </a:spcBef>
            <a:spcAft>
              <a:spcPct val="35000"/>
            </a:spcAft>
            <a:buNone/>
          </a:pPr>
          <a:r>
            <a:rPr lang="nl-NL" sz="1100" b="1" kern="1200" dirty="0"/>
            <a:t>Monitoren resultaten</a:t>
          </a:r>
        </a:p>
        <a:p>
          <a:pPr marL="0" lvl="0" indent="0" algn="l" defTabSz="488950">
            <a:lnSpc>
              <a:spcPct val="90000"/>
            </a:lnSpc>
            <a:spcBef>
              <a:spcPct val="0"/>
            </a:spcBef>
            <a:spcAft>
              <a:spcPct val="35000"/>
            </a:spcAft>
            <a:buNone/>
          </a:pPr>
          <a:r>
            <a:rPr lang="nl-NL" sz="1100" b="1" kern="1200" dirty="0"/>
            <a:t>incl. </a:t>
          </a:r>
          <a:r>
            <a:rPr lang="nl-NL" sz="1100" b="1" kern="1200" dirty="0" err="1"/>
            <a:t>KPIs</a:t>
          </a:r>
          <a:endParaRPr lang="nl-NL" sz="1100" b="1" kern="1200" dirty="0"/>
        </a:p>
      </dsp:txBody>
      <dsp:txXfrm rot="10800000">
        <a:off x="3038935" y="1450946"/>
        <a:ext cx="871071" cy="871071"/>
      </dsp:txXfrm>
    </dsp:sp>
    <dsp:sp modelId="{E781D91A-8584-4DBB-8A9C-80656E87D45E}">
      <dsp:nvSpPr>
        <dsp:cNvPr id="0" name=""/>
        <dsp:cNvSpPr/>
      </dsp:nvSpPr>
      <dsp:spPr>
        <a:xfrm rot="16200000">
          <a:off x="1750154" y="1450946"/>
          <a:ext cx="1231881" cy="1231881"/>
        </a:xfrm>
        <a:prstGeom prst="pieWedge">
          <a:avLst/>
        </a:prstGeom>
        <a:solidFill>
          <a:schemeClr val="accent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 tIns="78232" rIns="108000" bIns="78232" numCol="1" spcCol="1270" anchor="ctr" anchorCtr="0">
          <a:noAutofit/>
        </a:bodyPr>
        <a:lstStyle/>
        <a:p>
          <a:pPr marL="0" lvl="0" indent="0" algn="ctr" defTabSz="488950">
            <a:lnSpc>
              <a:spcPct val="90000"/>
            </a:lnSpc>
            <a:spcBef>
              <a:spcPct val="0"/>
            </a:spcBef>
            <a:spcAft>
              <a:spcPct val="35000"/>
            </a:spcAft>
            <a:buNone/>
          </a:pPr>
          <a:endParaRPr lang="nl-NL" sz="1100" b="1" kern="1200" dirty="0"/>
        </a:p>
        <a:p>
          <a:pPr marL="0" lvl="0" indent="0" algn="ctr" defTabSz="488950">
            <a:lnSpc>
              <a:spcPct val="90000"/>
            </a:lnSpc>
            <a:spcBef>
              <a:spcPct val="0"/>
            </a:spcBef>
            <a:spcAft>
              <a:spcPct val="35000"/>
            </a:spcAft>
            <a:buNone/>
          </a:pPr>
          <a:endParaRPr lang="nl-NL" sz="1100" b="0" i="0" u="sng" kern="1200" dirty="0">
            <a:solidFill>
              <a:schemeClr val="tx2"/>
            </a:solidFill>
          </a:endParaRPr>
        </a:p>
        <a:p>
          <a:pPr marL="0" lvl="0" indent="0" algn="ctr" defTabSz="488950">
            <a:lnSpc>
              <a:spcPct val="90000"/>
            </a:lnSpc>
            <a:spcBef>
              <a:spcPct val="0"/>
            </a:spcBef>
            <a:spcAft>
              <a:spcPct val="35000"/>
            </a:spcAft>
            <a:buNone/>
          </a:pPr>
          <a:endParaRPr lang="nl-NL" sz="1100" b="0" i="0" u="sng" kern="1200" dirty="0">
            <a:solidFill>
              <a:schemeClr val="tx2"/>
            </a:solidFill>
          </a:endParaRPr>
        </a:p>
        <a:p>
          <a:pPr marL="0" lvl="0" indent="0" algn="ctr" defTabSz="488950">
            <a:lnSpc>
              <a:spcPct val="90000"/>
            </a:lnSpc>
            <a:spcBef>
              <a:spcPct val="0"/>
            </a:spcBef>
            <a:spcAft>
              <a:spcPct val="35000"/>
            </a:spcAft>
            <a:buNone/>
          </a:pPr>
          <a:r>
            <a:rPr lang="nl-NL" sz="1100" b="0" i="0" u="sng" kern="1200" dirty="0">
              <a:solidFill>
                <a:schemeClr val="tx2"/>
              </a:solidFill>
            </a:rPr>
            <a:t>Act</a:t>
          </a:r>
        </a:p>
        <a:p>
          <a:pPr marL="0" lvl="0" indent="0" algn="ctr" defTabSz="488950">
            <a:lnSpc>
              <a:spcPct val="90000"/>
            </a:lnSpc>
            <a:spcBef>
              <a:spcPct val="0"/>
            </a:spcBef>
            <a:spcAft>
              <a:spcPct val="35000"/>
            </a:spcAft>
            <a:buNone/>
          </a:pPr>
          <a:r>
            <a:rPr lang="nl-NL" sz="1100" b="1" kern="1200" dirty="0">
              <a:solidFill>
                <a:schemeClr val="tx2"/>
              </a:solidFill>
            </a:rPr>
            <a:t>Bijsturen en verbeteren </a:t>
          </a:r>
        </a:p>
        <a:p>
          <a:pPr marL="0" lvl="0" indent="0" algn="ctr" defTabSz="488950">
            <a:lnSpc>
              <a:spcPct val="90000"/>
            </a:lnSpc>
            <a:spcBef>
              <a:spcPct val="0"/>
            </a:spcBef>
            <a:spcAft>
              <a:spcPct val="35000"/>
            </a:spcAft>
            <a:buNone/>
          </a:pPr>
          <a:endParaRPr lang="nl-NL" sz="1100" b="1" kern="1200" dirty="0">
            <a:solidFill>
              <a:schemeClr val="tx2"/>
            </a:solidFill>
          </a:endParaRPr>
        </a:p>
        <a:p>
          <a:pPr marL="0" lvl="0" indent="0" algn="ctr" defTabSz="488950">
            <a:lnSpc>
              <a:spcPct val="90000"/>
            </a:lnSpc>
            <a:spcBef>
              <a:spcPct val="0"/>
            </a:spcBef>
            <a:spcAft>
              <a:spcPct val="35000"/>
            </a:spcAft>
            <a:buNone/>
          </a:pPr>
          <a:endParaRPr lang="nl-NL" sz="1100" b="1" kern="1200" dirty="0"/>
        </a:p>
      </dsp:txBody>
      <dsp:txXfrm rot="5400000">
        <a:off x="2110964" y="1450946"/>
        <a:ext cx="871071" cy="871071"/>
      </dsp:txXfrm>
    </dsp:sp>
    <dsp:sp modelId="{59553E07-2942-46D8-BDDD-58D9CC17E88C}">
      <dsp:nvSpPr>
        <dsp:cNvPr id="0" name=""/>
        <dsp:cNvSpPr/>
      </dsp:nvSpPr>
      <dsp:spPr>
        <a:xfrm>
          <a:off x="2797822" y="1166447"/>
          <a:ext cx="425326" cy="369849"/>
        </a:xfrm>
        <a:prstGeom prst="circularArrow">
          <a:avLst/>
        </a:prstGeom>
        <a:solidFill>
          <a:srgbClr val="92D050"/>
        </a:solidFill>
        <a:ln>
          <a:noFill/>
        </a:ln>
        <a:effectLst/>
        <a:scene3d>
          <a:camera prst="orthographicFront"/>
          <a:lightRig rig="threePt" dir="t">
            <a:rot lat="0" lon="0" rev="7500000"/>
          </a:lightRig>
        </a:scene3d>
        <a:sp3d z="152400" extrusionH="63500" prstMaterial="matte">
          <a:bevelT w="50800" h="19050"/>
          <a:contourClr>
            <a:schemeClr val="bg1"/>
          </a:contourClr>
        </a:sp3d>
      </dsp:spPr>
      <dsp:style>
        <a:lnRef idx="0">
          <a:scrgbClr r="0" g="0" b="0"/>
        </a:lnRef>
        <a:fillRef idx="1">
          <a:scrgbClr r="0" g="0" b="0"/>
        </a:fillRef>
        <a:effectRef idx="2">
          <a:scrgbClr r="0" g="0" b="0"/>
        </a:effectRef>
        <a:fontRef idx="minor">
          <a:schemeClr val="lt1"/>
        </a:fontRef>
      </dsp:style>
    </dsp:sp>
    <dsp:sp modelId="{7919CCBE-DA49-417D-8EC4-6210FA7E0D1A}">
      <dsp:nvSpPr>
        <dsp:cNvPr id="0" name=""/>
        <dsp:cNvSpPr/>
      </dsp:nvSpPr>
      <dsp:spPr>
        <a:xfrm rot="10800000">
          <a:off x="2797822" y="1308696"/>
          <a:ext cx="425326" cy="369849"/>
        </a:xfrm>
        <a:prstGeom prst="circularArrow">
          <a:avLst/>
        </a:prstGeom>
        <a:solidFill>
          <a:srgbClr val="92D050"/>
        </a:solidFill>
        <a:ln>
          <a:noFill/>
        </a:ln>
        <a:effectLst/>
        <a:scene3d>
          <a:camera prst="orthographicFront"/>
          <a:lightRig rig="threePt" dir="t">
            <a:rot lat="0" lon="0" rev="7500000"/>
          </a:lightRig>
        </a:scene3d>
        <a:sp3d z="152400" extrusionH="63500" prstMaterial="matte">
          <a:bevelT w="50800" h="19050"/>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D8F47-1F60-4947-B611-AF114C188DE2}">
      <dsp:nvSpPr>
        <dsp:cNvPr id="0" name=""/>
        <dsp:cNvSpPr/>
      </dsp:nvSpPr>
      <dsp:spPr>
        <a:xfrm>
          <a:off x="891226" y="34765"/>
          <a:ext cx="264093" cy="264093"/>
        </a:xfrm>
        <a:prstGeom prst="pieWedge">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 tIns="78232" rIns="144000" bIns="78232" numCol="1" spcCol="1270" anchor="ctr" anchorCtr="0">
          <a:noAutofit/>
        </a:bodyPr>
        <a:lstStyle/>
        <a:p>
          <a:pPr marL="0" lvl="0" indent="0" algn="ctr" defTabSz="466725">
            <a:lnSpc>
              <a:spcPct val="90000"/>
            </a:lnSpc>
            <a:spcBef>
              <a:spcPct val="0"/>
            </a:spcBef>
            <a:spcAft>
              <a:spcPct val="35000"/>
            </a:spcAft>
            <a:buNone/>
          </a:pPr>
          <a:endParaRPr lang="nl-NL" sz="1050" b="1" kern="1200" dirty="0"/>
        </a:p>
        <a:p>
          <a:pPr marL="0" lvl="0" indent="0" algn="ctr" defTabSz="466725">
            <a:lnSpc>
              <a:spcPct val="90000"/>
            </a:lnSpc>
            <a:spcBef>
              <a:spcPct val="0"/>
            </a:spcBef>
            <a:spcAft>
              <a:spcPct val="35000"/>
            </a:spcAft>
            <a:buNone/>
          </a:pPr>
          <a:endParaRPr lang="nl-NL" sz="1050" b="1" kern="1200" dirty="0"/>
        </a:p>
        <a:p>
          <a:pPr marL="0" lvl="0" indent="0" algn="ctr" defTabSz="466725">
            <a:lnSpc>
              <a:spcPct val="90000"/>
            </a:lnSpc>
            <a:spcBef>
              <a:spcPct val="0"/>
            </a:spcBef>
            <a:spcAft>
              <a:spcPct val="35000"/>
            </a:spcAft>
            <a:buNone/>
          </a:pPr>
          <a:r>
            <a:rPr lang="nl-NL" sz="1050" b="1" kern="1200" dirty="0"/>
            <a:t>P</a:t>
          </a:r>
        </a:p>
        <a:p>
          <a:pPr marL="0" lvl="0" indent="0" algn="ctr" defTabSz="466725">
            <a:lnSpc>
              <a:spcPct val="90000"/>
            </a:lnSpc>
            <a:spcBef>
              <a:spcPct val="0"/>
            </a:spcBef>
            <a:spcAft>
              <a:spcPct val="35000"/>
            </a:spcAft>
            <a:buNone/>
          </a:pPr>
          <a:endParaRPr lang="nl-NL" sz="1050" b="1" kern="1200" dirty="0"/>
        </a:p>
        <a:p>
          <a:pPr marL="0" lvl="0" indent="0" algn="ctr" defTabSz="466725">
            <a:lnSpc>
              <a:spcPct val="90000"/>
            </a:lnSpc>
            <a:spcBef>
              <a:spcPct val="0"/>
            </a:spcBef>
            <a:spcAft>
              <a:spcPct val="35000"/>
            </a:spcAft>
            <a:buNone/>
          </a:pPr>
          <a:endParaRPr lang="nl-NL" sz="1050" b="1" kern="1200" dirty="0"/>
        </a:p>
      </dsp:txBody>
      <dsp:txXfrm>
        <a:off x="968577" y="112116"/>
        <a:ext cx="186742" cy="186742"/>
      </dsp:txXfrm>
    </dsp:sp>
    <dsp:sp modelId="{A9AEC974-57E1-4904-A7EE-F6591C0AEEDC}">
      <dsp:nvSpPr>
        <dsp:cNvPr id="0" name=""/>
        <dsp:cNvSpPr/>
      </dsp:nvSpPr>
      <dsp:spPr>
        <a:xfrm rot="5400000">
          <a:off x="1167518" y="34765"/>
          <a:ext cx="264093" cy="264093"/>
        </a:xfrm>
        <a:prstGeom prst="pieWedge">
          <a:avLst/>
        </a:prstGeom>
        <a:solidFill>
          <a:schemeClr val="tx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00" tIns="78232" rIns="36000" bIns="78232" numCol="1" spcCol="1270" anchor="ctr" anchorCtr="0">
          <a:noAutofit/>
        </a:bodyPr>
        <a:lstStyle/>
        <a:p>
          <a:pPr marL="0" lvl="0" indent="0" algn="l" defTabSz="466725">
            <a:lnSpc>
              <a:spcPct val="90000"/>
            </a:lnSpc>
            <a:spcBef>
              <a:spcPct val="0"/>
            </a:spcBef>
            <a:spcAft>
              <a:spcPct val="35000"/>
            </a:spcAft>
            <a:buNone/>
          </a:pPr>
          <a:r>
            <a:rPr lang="nl-NL" sz="1050" b="1" kern="1200" dirty="0">
              <a:solidFill>
                <a:schemeClr val="bg1"/>
              </a:solidFill>
            </a:rPr>
            <a:t>D</a:t>
          </a:r>
        </a:p>
      </dsp:txBody>
      <dsp:txXfrm rot="-5400000">
        <a:off x="1167518" y="112116"/>
        <a:ext cx="186742" cy="186742"/>
      </dsp:txXfrm>
    </dsp:sp>
    <dsp:sp modelId="{7924BA75-2777-4E1D-BA2C-74056B928BA1}">
      <dsp:nvSpPr>
        <dsp:cNvPr id="0" name=""/>
        <dsp:cNvSpPr/>
      </dsp:nvSpPr>
      <dsp:spPr>
        <a:xfrm rot="10800000">
          <a:off x="1167518" y="311057"/>
          <a:ext cx="264093" cy="264093"/>
        </a:xfrm>
        <a:prstGeom prst="pieWedge">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00" tIns="78232" rIns="36000" bIns="78232" numCol="1" spcCol="1270" anchor="ctr" anchorCtr="0">
          <a:noAutofit/>
        </a:bodyPr>
        <a:lstStyle/>
        <a:p>
          <a:pPr marL="0" lvl="0" indent="0" algn="l" defTabSz="466725">
            <a:lnSpc>
              <a:spcPct val="90000"/>
            </a:lnSpc>
            <a:spcBef>
              <a:spcPct val="0"/>
            </a:spcBef>
            <a:spcAft>
              <a:spcPct val="35000"/>
            </a:spcAft>
            <a:buNone/>
          </a:pPr>
          <a:r>
            <a:rPr lang="nl-NL" sz="1050" b="1" kern="1200" dirty="0"/>
            <a:t>C</a:t>
          </a:r>
        </a:p>
      </dsp:txBody>
      <dsp:txXfrm rot="10800000">
        <a:off x="1167518" y="311057"/>
        <a:ext cx="186742" cy="186742"/>
      </dsp:txXfrm>
    </dsp:sp>
    <dsp:sp modelId="{E781D91A-8584-4DBB-8A9C-80656E87D45E}">
      <dsp:nvSpPr>
        <dsp:cNvPr id="0" name=""/>
        <dsp:cNvSpPr/>
      </dsp:nvSpPr>
      <dsp:spPr>
        <a:xfrm rot="16200000">
          <a:off x="891226" y="311057"/>
          <a:ext cx="264093" cy="264093"/>
        </a:xfrm>
        <a:prstGeom prst="pieWedge">
          <a:avLst/>
        </a:prstGeom>
        <a:solidFill>
          <a:schemeClr val="accent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 tIns="78232" rIns="108000" bIns="78232" numCol="1" spcCol="1270" anchor="ctr" anchorCtr="0">
          <a:noAutofit/>
        </a:bodyPr>
        <a:lstStyle/>
        <a:p>
          <a:pPr marL="0" lvl="0" indent="0" algn="ctr" defTabSz="466725">
            <a:lnSpc>
              <a:spcPct val="90000"/>
            </a:lnSpc>
            <a:spcBef>
              <a:spcPct val="0"/>
            </a:spcBef>
            <a:spcAft>
              <a:spcPct val="35000"/>
            </a:spcAft>
            <a:buNone/>
          </a:pPr>
          <a:r>
            <a:rPr lang="nl-NL" sz="1050" b="1" kern="1200" dirty="0">
              <a:solidFill>
                <a:schemeClr val="tx2"/>
              </a:solidFill>
            </a:rPr>
            <a:t>A</a:t>
          </a:r>
          <a:endParaRPr lang="nl-NL" sz="1100" b="1" kern="1200" dirty="0"/>
        </a:p>
      </dsp:txBody>
      <dsp:txXfrm rot="5400000">
        <a:off x="968577" y="311057"/>
        <a:ext cx="186742" cy="186742"/>
      </dsp:txXfrm>
    </dsp:sp>
    <dsp:sp modelId="{59553E07-2942-46D8-BDDD-58D9CC17E88C}">
      <dsp:nvSpPr>
        <dsp:cNvPr id="0" name=""/>
        <dsp:cNvSpPr/>
      </dsp:nvSpPr>
      <dsp:spPr>
        <a:xfrm>
          <a:off x="1115828" y="250065"/>
          <a:ext cx="91182" cy="79289"/>
        </a:xfrm>
        <a:prstGeom prst="circularArrow">
          <a:avLst/>
        </a:prstGeom>
        <a:solidFill>
          <a:srgbClr val="92D050"/>
        </a:solidFill>
        <a:ln>
          <a:noFill/>
        </a:ln>
        <a:effectLst/>
        <a:scene3d>
          <a:camera prst="orthographicFront"/>
          <a:lightRig rig="threePt" dir="t">
            <a:rot lat="0" lon="0" rev="7500000"/>
          </a:lightRig>
        </a:scene3d>
        <a:sp3d z="152400" extrusionH="63500" prstMaterial="matte">
          <a:bevelT w="50800" h="19050"/>
          <a:contourClr>
            <a:schemeClr val="bg1"/>
          </a:contourClr>
        </a:sp3d>
      </dsp:spPr>
      <dsp:style>
        <a:lnRef idx="0">
          <a:scrgbClr r="0" g="0" b="0"/>
        </a:lnRef>
        <a:fillRef idx="1">
          <a:scrgbClr r="0" g="0" b="0"/>
        </a:fillRef>
        <a:effectRef idx="2">
          <a:scrgbClr r="0" g="0" b="0"/>
        </a:effectRef>
        <a:fontRef idx="minor">
          <a:schemeClr val="lt1"/>
        </a:fontRef>
      </dsp:style>
    </dsp:sp>
    <dsp:sp modelId="{7919CCBE-DA49-417D-8EC4-6210FA7E0D1A}">
      <dsp:nvSpPr>
        <dsp:cNvPr id="0" name=""/>
        <dsp:cNvSpPr/>
      </dsp:nvSpPr>
      <dsp:spPr>
        <a:xfrm rot="10800000">
          <a:off x="1115828" y="280561"/>
          <a:ext cx="91182" cy="79289"/>
        </a:xfrm>
        <a:prstGeom prst="circularArrow">
          <a:avLst/>
        </a:prstGeom>
        <a:solidFill>
          <a:srgbClr val="92D050"/>
        </a:solidFill>
        <a:ln>
          <a:noFill/>
        </a:ln>
        <a:effectLst/>
        <a:scene3d>
          <a:camera prst="orthographicFront"/>
          <a:lightRig rig="threePt" dir="t">
            <a:rot lat="0" lon="0" rev="7500000"/>
          </a:lightRig>
        </a:scene3d>
        <a:sp3d z="152400" extrusionH="63500" prstMaterial="matte">
          <a:bevelT w="50800" h="19050"/>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D8F47-1F60-4947-B611-AF114C188DE2}">
      <dsp:nvSpPr>
        <dsp:cNvPr id="0" name=""/>
        <dsp:cNvSpPr/>
      </dsp:nvSpPr>
      <dsp:spPr>
        <a:xfrm>
          <a:off x="891226" y="34765"/>
          <a:ext cx="264093" cy="264093"/>
        </a:xfrm>
        <a:prstGeom prst="pieWedge">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 tIns="78232" rIns="144000" bIns="78232" numCol="1" spcCol="1270" anchor="ctr" anchorCtr="0">
          <a:noAutofit/>
        </a:bodyPr>
        <a:lstStyle/>
        <a:p>
          <a:pPr marL="0" lvl="0" indent="0" algn="ctr" defTabSz="466725">
            <a:lnSpc>
              <a:spcPct val="90000"/>
            </a:lnSpc>
            <a:spcBef>
              <a:spcPct val="0"/>
            </a:spcBef>
            <a:spcAft>
              <a:spcPct val="35000"/>
            </a:spcAft>
            <a:buNone/>
          </a:pPr>
          <a:endParaRPr lang="nl-NL" sz="1050" b="1" kern="1200" dirty="0"/>
        </a:p>
        <a:p>
          <a:pPr marL="0" lvl="0" indent="0" algn="ctr" defTabSz="466725">
            <a:lnSpc>
              <a:spcPct val="90000"/>
            </a:lnSpc>
            <a:spcBef>
              <a:spcPct val="0"/>
            </a:spcBef>
            <a:spcAft>
              <a:spcPct val="35000"/>
            </a:spcAft>
            <a:buNone/>
          </a:pPr>
          <a:endParaRPr lang="nl-NL" sz="1050" b="1" kern="1200" dirty="0"/>
        </a:p>
        <a:p>
          <a:pPr marL="0" lvl="0" indent="0" algn="ctr" defTabSz="466725">
            <a:lnSpc>
              <a:spcPct val="90000"/>
            </a:lnSpc>
            <a:spcBef>
              <a:spcPct val="0"/>
            </a:spcBef>
            <a:spcAft>
              <a:spcPct val="35000"/>
            </a:spcAft>
            <a:buNone/>
          </a:pPr>
          <a:r>
            <a:rPr lang="nl-NL" sz="1050" b="1" kern="1200" dirty="0"/>
            <a:t>P</a:t>
          </a:r>
        </a:p>
        <a:p>
          <a:pPr marL="0" lvl="0" indent="0" algn="ctr" defTabSz="466725">
            <a:lnSpc>
              <a:spcPct val="90000"/>
            </a:lnSpc>
            <a:spcBef>
              <a:spcPct val="0"/>
            </a:spcBef>
            <a:spcAft>
              <a:spcPct val="35000"/>
            </a:spcAft>
            <a:buNone/>
          </a:pPr>
          <a:endParaRPr lang="nl-NL" sz="1050" b="1" kern="1200" dirty="0"/>
        </a:p>
        <a:p>
          <a:pPr marL="0" lvl="0" indent="0" algn="ctr" defTabSz="466725">
            <a:lnSpc>
              <a:spcPct val="90000"/>
            </a:lnSpc>
            <a:spcBef>
              <a:spcPct val="0"/>
            </a:spcBef>
            <a:spcAft>
              <a:spcPct val="35000"/>
            </a:spcAft>
            <a:buNone/>
          </a:pPr>
          <a:endParaRPr lang="nl-NL" sz="1050" b="1" kern="1200" dirty="0"/>
        </a:p>
      </dsp:txBody>
      <dsp:txXfrm>
        <a:off x="968577" y="112116"/>
        <a:ext cx="186742" cy="186742"/>
      </dsp:txXfrm>
    </dsp:sp>
    <dsp:sp modelId="{A9AEC974-57E1-4904-A7EE-F6591C0AEEDC}">
      <dsp:nvSpPr>
        <dsp:cNvPr id="0" name=""/>
        <dsp:cNvSpPr/>
      </dsp:nvSpPr>
      <dsp:spPr>
        <a:xfrm rot="5400000">
          <a:off x="1167518" y="34765"/>
          <a:ext cx="264093" cy="264093"/>
        </a:xfrm>
        <a:prstGeom prst="pieWedge">
          <a:avLst/>
        </a:prstGeom>
        <a:solidFill>
          <a:schemeClr val="tx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00" tIns="78232" rIns="36000" bIns="78232" numCol="1" spcCol="1270" anchor="ctr" anchorCtr="0">
          <a:noAutofit/>
        </a:bodyPr>
        <a:lstStyle/>
        <a:p>
          <a:pPr marL="0" lvl="0" indent="0" algn="l" defTabSz="466725">
            <a:lnSpc>
              <a:spcPct val="90000"/>
            </a:lnSpc>
            <a:spcBef>
              <a:spcPct val="0"/>
            </a:spcBef>
            <a:spcAft>
              <a:spcPct val="35000"/>
            </a:spcAft>
            <a:buNone/>
          </a:pPr>
          <a:r>
            <a:rPr lang="nl-NL" sz="1050" b="1" kern="1200" dirty="0">
              <a:solidFill>
                <a:schemeClr val="bg1"/>
              </a:solidFill>
            </a:rPr>
            <a:t>D</a:t>
          </a:r>
        </a:p>
      </dsp:txBody>
      <dsp:txXfrm rot="-5400000">
        <a:off x="1167518" y="112116"/>
        <a:ext cx="186742" cy="186742"/>
      </dsp:txXfrm>
    </dsp:sp>
    <dsp:sp modelId="{7924BA75-2777-4E1D-BA2C-74056B928BA1}">
      <dsp:nvSpPr>
        <dsp:cNvPr id="0" name=""/>
        <dsp:cNvSpPr/>
      </dsp:nvSpPr>
      <dsp:spPr>
        <a:xfrm rot="10800000">
          <a:off x="1167518" y="311057"/>
          <a:ext cx="264093" cy="264093"/>
        </a:xfrm>
        <a:prstGeom prst="pieWedge">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00" tIns="78232" rIns="36000" bIns="78232" numCol="1" spcCol="1270" anchor="ctr" anchorCtr="0">
          <a:noAutofit/>
        </a:bodyPr>
        <a:lstStyle/>
        <a:p>
          <a:pPr marL="0" lvl="0" indent="0" algn="l" defTabSz="466725">
            <a:lnSpc>
              <a:spcPct val="90000"/>
            </a:lnSpc>
            <a:spcBef>
              <a:spcPct val="0"/>
            </a:spcBef>
            <a:spcAft>
              <a:spcPct val="35000"/>
            </a:spcAft>
            <a:buNone/>
          </a:pPr>
          <a:r>
            <a:rPr lang="nl-NL" sz="1050" b="1" kern="1200" dirty="0"/>
            <a:t>C</a:t>
          </a:r>
        </a:p>
      </dsp:txBody>
      <dsp:txXfrm rot="10800000">
        <a:off x="1167518" y="311057"/>
        <a:ext cx="186742" cy="186742"/>
      </dsp:txXfrm>
    </dsp:sp>
    <dsp:sp modelId="{E781D91A-8584-4DBB-8A9C-80656E87D45E}">
      <dsp:nvSpPr>
        <dsp:cNvPr id="0" name=""/>
        <dsp:cNvSpPr/>
      </dsp:nvSpPr>
      <dsp:spPr>
        <a:xfrm rot="16200000">
          <a:off x="891226" y="311057"/>
          <a:ext cx="264093" cy="264093"/>
        </a:xfrm>
        <a:prstGeom prst="pieWedge">
          <a:avLst/>
        </a:prstGeom>
        <a:solidFill>
          <a:schemeClr val="accent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 tIns="78232" rIns="108000" bIns="78232" numCol="1" spcCol="1270" anchor="ctr" anchorCtr="0">
          <a:noAutofit/>
        </a:bodyPr>
        <a:lstStyle/>
        <a:p>
          <a:pPr marL="0" lvl="0" indent="0" algn="ctr" defTabSz="466725">
            <a:lnSpc>
              <a:spcPct val="90000"/>
            </a:lnSpc>
            <a:spcBef>
              <a:spcPct val="0"/>
            </a:spcBef>
            <a:spcAft>
              <a:spcPct val="35000"/>
            </a:spcAft>
            <a:buNone/>
          </a:pPr>
          <a:r>
            <a:rPr lang="nl-NL" sz="1050" b="1" kern="1200" dirty="0">
              <a:solidFill>
                <a:schemeClr val="tx2"/>
              </a:solidFill>
            </a:rPr>
            <a:t>A</a:t>
          </a:r>
          <a:endParaRPr lang="nl-NL" sz="1100" b="1" kern="1200" dirty="0"/>
        </a:p>
      </dsp:txBody>
      <dsp:txXfrm rot="5400000">
        <a:off x="968577" y="311057"/>
        <a:ext cx="186742" cy="186742"/>
      </dsp:txXfrm>
    </dsp:sp>
    <dsp:sp modelId="{59553E07-2942-46D8-BDDD-58D9CC17E88C}">
      <dsp:nvSpPr>
        <dsp:cNvPr id="0" name=""/>
        <dsp:cNvSpPr/>
      </dsp:nvSpPr>
      <dsp:spPr>
        <a:xfrm>
          <a:off x="1115828" y="250065"/>
          <a:ext cx="91182" cy="79289"/>
        </a:xfrm>
        <a:prstGeom prst="circularArrow">
          <a:avLst/>
        </a:prstGeom>
        <a:solidFill>
          <a:srgbClr val="92D050"/>
        </a:solidFill>
        <a:ln>
          <a:noFill/>
        </a:ln>
        <a:effectLst/>
        <a:scene3d>
          <a:camera prst="orthographicFront"/>
          <a:lightRig rig="threePt" dir="t">
            <a:rot lat="0" lon="0" rev="7500000"/>
          </a:lightRig>
        </a:scene3d>
        <a:sp3d z="152400" extrusionH="63500" prstMaterial="matte">
          <a:bevelT w="50800" h="19050"/>
          <a:contourClr>
            <a:schemeClr val="bg1"/>
          </a:contourClr>
        </a:sp3d>
      </dsp:spPr>
      <dsp:style>
        <a:lnRef idx="0">
          <a:scrgbClr r="0" g="0" b="0"/>
        </a:lnRef>
        <a:fillRef idx="1">
          <a:scrgbClr r="0" g="0" b="0"/>
        </a:fillRef>
        <a:effectRef idx="2">
          <a:scrgbClr r="0" g="0" b="0"/>
        </a:effectRef>
        <a:fontRef idx="minor">
          <a:schemeClr val="lt1"/>
        </a:fontRef>
      </dsp:style>
    </dsp:sp>
    <dsp:sp modelId="{7919CCBE-DA49-417D-8EC4-6210FA7E0D1A}">
      <dsp:nvSpPr>
        <dsp:cNvPr id="0" name=""/>
        <dsp:cNvSpPr/>
      </dsp:nvSpPr>
      <dsp:spPr>
        <a:xfrm rot="10800000">
          <a:off x="1115828" y="280561"/>
          <a:ext cx="91182" cy="79289"/>
        </a:xfrm>
        <a:prstGeom prst="circularArrow">
          <a:avLst/>
        </a:prstGeom>
        <a:solidFill>
          <a:srgbClr val="92D050"/>
        </a:solidFill>
        <a:ln>
          <a:noFill/>
        </a:ln>
        <a:effectLst/>
        <a:scene3d>
          <a:camera prst="orthographicFront"/>
          <a:lightRig rig="threePt" dir="t">
            <a:rot lat="0" lon="0" rev="7500000"/>
          </a:lightRig>
        </a:scene3d>
        <a:sp3d z="152400" extrusionH="63500" prstMaterial="matte">
          <a:bevelT w="50800" h="19050"/>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D8F47-1F60-4947-B611-AF114C188DE2}">
      <dsp:nvSpPr>
        <dsp:cNvPr id="0" name=""/>
        <dsp:cNvSpPr/>
      </dsp:nvSpPr>
      <dsp:spPr>
        <a:xfrm>
          <a:off x="891226" y="34765"/>
          <a:ext cx="264093" cy="264093"/>
        </a:xfrm>
        <a:prstGeom prst="pieWedge">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 tIns="78232" rIns="144000" bIns="78232" numCol="1" spcCol="1270" anchor="ctr" anchorCtr="0">
          <a:noAutofit/>
        </a:bodyPr>
        <a:lstStyle/>
        <a:p>
          <a:pPr marL="0" lvl="0" indent="0" algn="ctr" defTabSz="466725">
            <a:lnSpc>
              <a:spcPct val="90000"/>
            </a:lnSpc>
            <a:spcBef>
              <a:spcPct val="0"/>
            </a:spcBef>
            <a:spcAft>
              <a:spcPct val="35000"/>
            </a:spcAft>
            <a:buNone/>
          </a:pPr>
          <a:endParaRPr lang="nl-NL" sz="1050" b="1" kern="1200" dirty="0"/>
        </a:p>
        <a:p>
          <a:pPr marL="0" lvl="0" indent="0" algn="ctr" defTabSz="466725">
            <a:lnSpc>
              <a:spcPct val="90000"/>
            </a:lnSpc>
            <a:spcBef>
              <a:spcPct val="0"/>
            </a:spcBef>
            <a:spcAft>
              <a:spcPct val="35000"/>
            </a:spcAft>
            <a:buNone/>
          </a:pPr>
          <a:endParaRPr lang="nl-NL" sz="1050" b="1" kern="1200" dirty="0"/>
        </a:p>
        <a:p>
          <a:pPr marL="0" lvl="0" indent="0" algn="ctr" defTabSz="466725">
            <a:lnSpc>
              <a:spcPct val="90000"/>
            </a:lnSpc>
            <a:spcBef>
              <a:spcPct val="0"/>
            </a:spcBef>
            <a:spcAft>
              <a:spcPct val="35000"/>
            </a:spcAft>
            <a:buNone/>
          </a:pPr>
          <a:r>
            <a:rPr lang="nl-NL" sz="1050" b="1" kern="1200" dirty="0"/>
            <a:t>P</a:t>
          </a:r>
        </a:p>
        <a:p>
          <a:pPr marL="0" lvl="0" indent="0" algn="ctr" defTabSz="466725">
            <a:lnSpc>
              <a:spcPct val="90000"/>
            </a:lnSpc>
            <a:spcBef>
              <a:spcPct val="0"/>
            </a:spcBef>
            <a:spcAft>
              <a:spcPct val="35000"/>
            </a:spcAft>
            <a:buNone/>
          </a:pPr>
          <a:endParaRPr lang="nl-NL" sz="1050" b="1" kern="1200" dirty="0"/>
        </a:p>
        <a:p>
          <a:pPr marL="0" lvl="0" indent="0" algn="ctr" defTabSz="466725">
            <a:lnSpc>
              <a:spcPct val="90000"/>
            </a:lnSpc>
            <a:spcBef>
              <a:spcPct val="0"/>
            </a:spcBef>
            <a:spcAft>
              <a:spcPct val="35000"/>
            </a:spcAft>
            <a:buNone/>
          </a:pPr>
          <a:endParaRPr lang="nl-NL" sz="1050" b="1" kern="1200" dirty="0"/>
        </a:p>
      </dsp:txBody>
      <dsp:txXfrm>
        <a:off x="968577" y="112116"/>
        <a:ext cx="186742" cy="186742"/>
      </dsp:txXfrm>
    </dsp:sp>
    <dsp:sp modelId="{A9AEC974-57E1-4904-A7EE-F6591C0AEEDC}">
      <dsp:nvSpPr>
        <dsp:cNvPr id="0" name=""/>
        <dsp:cNvSpPr/>
      </dsp:nvSpPr>
      <dsp:spPr>
        <a:xfrm rot="5400000">
          <a:off x="1167518" y="34765"/>
          <a:ext cx="264093" cy="264093"/>
        </a:xfrm>
        <a:prstGeom prst="pieWedge">
          <a:avLst/>
        </a:prstGeom>
        <a:solidFill>
          <a:schemeClr val="tx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00" tIns="78232" rIns="36000" bIns="78232" numCol="1" spcCol="1270" anchor="ctr" anchorCtr="0">
          <a:noAutofit/>
        </a:bodyPr>
        <a:lstStyle/>
        <a:p>
          <a:pPr marL="0" lvl="0" indent="0" algn="l" defTabSz="466725">
            <a:lnSpc>
              <a:spcPct val="90000"/>
            </a:lnSpc>
            <a:spcBef>
              <a:spcPct val="0"/>
            </a:spcBef>
            <a:spcAft>
              <a:spcPct val="35000"/>
            </a:spcAft>
            <a:buNone/>
          </a:pPr>
          <a:r>
            <a:rPr lang="nl-NL" sz="1050" b="1" kern="1200" dirty="0">
              <a:solidFill>
                <a:schemeClr val="bg1"/>
              </a:solidFill>
            </a:rPr>
            <a:t>D</a:t>
          </a:r>
        </a:p>
      </dsp:txBody>
      <dsp:txXfrm rot="-5400000">
        <a:off x="1167518" y="112116"/>
        <a:ext cx="186742" cy="186742"/>
      </dsp:txXfrm>
    </dsp:sp>
    <dsp:sp modelId="{7924BA75-2777-4E1D-BA2C-74056B928BA1}">
      <dsp:nvSpPr>
        <dsp:cNvPr id="0" name=""/>
        <dsp:cNvSpPr/>
      </dsp:nvSpPr>
      <dsp:spPr>
        <a:xfrm rot="10800000">
          <a:off x="1167518" y="311057"/>
          <a:ext cx="264093" cy="264093"/>
        </a:xfrm>
        <a:prstGeom prst="pieWedge">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000" tIns="78232" rIns="36000" bIns="78232" numCol="1" spcCol="1270" anchor="ctr" anchorCtr="0">
          <a:noAutofit/>
        </a:bodyPr>
        <a:lstStyle/>
        <a:p>
          <a:pPr marL="0" lvl="0" indent="0" algn="l" defTabSz="466725">
            <a:lnSpc>
              <a:spcPct val="90000"/>
            </a:lnSpc>
            <a:spcBef>
              <a:spcPct val="0"/>
            </a:spcBef>
            <a:spcAft>
              <a:spcPct val="35000"/>
            </a:spcAft>
            <a:buNone/>
          </a:pPr>
          <a:r>
            <a:rPr lang="nl-NL" sz="1050" b="1" kern="1200" dirty="0"/>
            <a:t>C</a:t>
          </a:r>
        </a:p>
      </dsp:txBody>
      <dsp:txXfrm rot="10800000">
        <a:off x="1167518" y="311057"/>
        <a:ext cx="186742" cy="186742"/>
      </dsp:txXfrm>
    </dsp:sp>
    <dsp:sp modelId="{E781D91A-8584-4DBB-8A9C-80656E87D45E}">
      <dsp:nvSpPr>
        <dsp:cNvPr id="0" name=""/>
        <dsp:cNvSpPr/>
      </dsp:nvSpPr>
      <dsp:spPr>
        <a:xfrm rot="16200000">
          <a:off x="891226" y="311057"/>
          <a:ext cx="264093" cy="264093"/>
        </a:xfrm>
        <a:prstGeom prst="pieWedge">
          <a:avLst/>
        </a:prstGeom>
        <a:solidFill>
          <a:schemeClr val="accent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000" tIns="78232" rIns="108000" bIns="78232" numCol="1" spcCol="1270" anchor="ctr" anchorCtr="0">
          <a:noAutofit/>
        </a:bodyPr>
        <a:lstStyle/>
        <a:p>
          <a:pPr marL="0" lvl="0" indent="0" algn="ctr" defTabSz="466725">
            <a:lnSpc>
              <a:spcPct val="90000"/>
            </a:lnSpc>
            <a:spcBef>
              <a:spcPct val="0"/>
            </a:spcBef>
            <a:spcAft>
              <a:spcPct val="35000"/>
            </a:spcAft>
            <a:buNone/>
          </a:pPr>
          <a:r>
            <a:rPr lang="nl-NL" sz="1050" b="1" kern="1200" dirty="0">
              <a:solidFill>
                <a:schemeClr val="tx2"/>
              </a:solidFill>
            </a:rPr>
            <a:t>A</a:t>
          </a:r>
          <a:endParaRPr lang="nl-NL" sz="1100" b="1" kern="1200" dirty="0"/>
        </a:p>
      </dsp:txBody>
      <dsp:txXfrm rot="5400000">
        <a:off x="968577" y="311057"/>
        <a:ext cx="186742" cy="186742"/>
      </dsp:txXfrm>
    </dsp:sp>
    <dsp:sp modelId="{59553E07-2942-46D8-BDDD-58D9CC17E88C}">
      <dsp:nvSpPr>
        <dsp:cNvPr id="0" name=""/>
        <dsp:cNvSpPr/>
      </dsp:nvSpPr>
      <dsp:spPr>
        <a:xfrm>
          <a:off x="1115828" y="250065"/>
          <a:ext cx="91182" cy="79289"/>
        </a:xfrm>
        <a:prstGeom prst="circularArrow">
          <a:avLst/>
        </a:prstGeom>
        <a:solidFill>
          <a:srgbClr val="92D050"/>
        </a:solidFill>
        <a:ln>
          <a:noFill/>
        </a:ln>
        <a:effectLst/>
        <a:scene3d>
          <a:camera prst="orthographicFront"/>
          <a:lightRig rig="threePt" dir="t">
            <a:rot lat="0" lon="0" rev="7500000"/>
          </a:lightRig>
        </a:scene3d>
        <a:sp3d z="152400" extrusionH="63500" prstMaterial="matte">
          <a:bevelT w="50800" h="19050"/>
          <a:contourClr>
            <a:schemeClr val="bg1"/>
          </a:contourClr>
        </a:sp3d>
      </dsp:spPr>
      <dsp:style>
        <a:lnRef idx="0">
          <a:scrgbClr r="0" g="0" b="0"/>
        </a:lnRef>
        <a:fillRef idx="1">
          <a:scrgbClr r="0" g="0" b="0"/>
        </a:fillRef>
        <a:effectRef idx="2">
          <a:scrgbClr r="0" g="0" b="0"/>
        </a:effectRef>
        <a:fontRef idx="minor">
          <a:schemeClr val="lt1"/>
        </a:fontRef>
      </dsp:style>
    </dsp:sp>
    <dsp:sp modelId="{7919CCBE-DA49-417D-8EC4-6210FA7E0D1A}">
      <dsp:nvSpPr>
        <dsp:cNvPr id="0" name=""/>
        <dsp:cNvSpPr/>
      </dsp:nvSpPr>
      <dsp:spPr>
        <a:xfrm rot="10800000">
          <a:off x="1115828" y="280561"/>
          <a:ext cx="91182" cy="79289"/>
        </a:xfrm>
        <a:prstGeom prst="circularArrow">
          <a:avLst/>
        </a:prstGeom>
        <a:solidFill>
          <a:srgbClr val="92D050"/>
        </a:solidFill>
        <a:ln>
          <a:noFill/>
        </a:ln>
        <a:effectLst/>
        <a:scene3d>
          <a:camera prst="orthographicFront"/>
          <a:lightRig rig="threePt" dir="t">
            <a:rot lat="0" lon="0" rev="7500000"/>
          </a:lightRig>
        </a:scene3d>
        <a:sp3d z="152400" extrusionH="63500" prstMaterial="matte">
          <a:bevelT w="50800" h="19050"/>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5F276-F1BA-468F-B499-EA0E72E71CB4}">
      <dsp:nvSpPr>
        <dsp:cNvPr id="0" name=""/>
        <dsp:cNvSpPr/>
      </dsp:nvSpPr>
      <dsp:spPr>
        <a:xfrm>
          <a:off x="1581993" y="2112527"/>
          <a:ext cx="1585068" cy="394143"/>
        </a:xfrm>
        <a:prstGeom prst="chevron">
          <a:avLst/>
        </a:prstGeom>
        <a:solidFill>
          <a:schemeClr val="bg2">
            <a:lumMod val="9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nl-NL" sz="1100" kern="1200" dirty="0" err="1">
              <a:solidFill>
                <a:schemeClr val="tx2"/>
              </a:solidFill>
            </a:rPr>
            <a:t>meerjaren</a:t>
          </a:r>
          <a:r>
            <a:rPr lang="nl-NL" sz="1100" kern="1200" dirty="0">
              <a:solidFill>
                <a:schemeClr val="tx2"/>
              </a:solidFill>
            </a:rPr>
            <a:t> </a:t>
          </a:r>
        </a:p>
        <a:p>
          <a:pPr marL="0" lvl="0" indent="0" algn="ctr" defTabSz="488950">
            <a:lnSpc>
              <a:spcPct val="90000"/>
            </a:lnSpc>
            <a:spcBef>
              <a:spcPct val="0"/>
            </a:spcBef>
            <a:spcAft>
              <a:spcPct val="35000"/>
            </a:spcAft>
            <a:buNone/>
          </a:pPr>
          <a:r>
            <a:rPr lang="nl-NL" sz="1100" kern="1200" dirty="0">
              <a:solidFill>
                <a:schemeClr val="tx2"/>
              </a:solidFill>
            </a:rPr>
            <a:t>OLVG Strategie</a:t>
          </a:r>
        </a:p>
      </dsp:txBody>
      <dsp:txXfrm>
        <a:off x="1779065" y="2112527"/>
        <a:ext cx="1190925" cy="394143"/>
      </dsp:txXfrm>
    </dsp:sp>
    <dsp:sp modelId="{7655224A-B746-4787-94D7-2DEEB2883A34}">
      <dsp:nvSpPr>
        <dsp:cNvPr id="0" name=""/>
        <dsp:cNvSpPr/>
      </dsp:nvSpPr>
      <dsp:spPr>
        <a:xfrm>
          <a:off x="1610001" y="2549784"/>
          <a:ext cx="1585068" cy="394143"/>
        </a:xfrm>
        <a:prstGeom prst="chevron">
          <a:avLst/>
        </a:prstGeom>
        <a:solidFill>
          <a:schemeClr val="bg2">
            <a:lumMod val="9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tx2"/>
              </a:solidFill>
            </a:rPr>
            <a:t>Risico-inventarisatie</a:t>
          </a:r>
        </a:p>
      </dsp:txBody>
      <dsp:txXfrm>
        <a:off x="1807073" y="2549784"/>
        <a:ext cx="1190925" cy="394143"/>
      </dsp:txXfrm>
    </dsp:sp>
    <dsp:sp modelId="{34A408CA-4C94-44C9-B704-783C72D85B45}">
      <dsp:nvSpPr>
        <dsp:cNvPr id="0" name=""/>
        <dsp:cNvSpPr/>
      </dsp:nvSpPr>
      <dsp:spPr>
        <a:xfrm>
          <a:off x="1602409" y="2982464"/>
          <a:ext cx="1585068" cy="394143"/>
        </a:xfrm>
        <a:prstGeom prst="chevron">
          <a:avLst/>
        </a:prstGeom>
        <a:solidFill>
          <a:schemeClr val="bg2">
            <a:lumMod val="9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tx2"/>
              </a:solidFill>
            </a:rPr>
            <a:t>Focus </a:t>
          </a:r>
          <a:r>
            <a:rPr lang="nl-NL" sz="1100" kern="1200" dirty="0" err="1">
              <a:solidFill>
                <a:schemeClr val="tx2"/>
              </a:solidFill>
            </a:rPr>
            <a:t>Qualicor</a:t>
          </a:r>
          <a:r>
            <a:rPr lang="nl-NL" sz="1100" kern="1200" dirty="0">
              <a:solidFill>
                <a:schemeClr val="tx2"/>
              </a:solidFill>
            </a:rPr>
            <a:t>  </a:t>
          </a:r>
          <a:r>
            <a:rPr lang="nl-NL" sz="1100" kern="1200" dirty="0" err="1">
              <a:solidFill>
                <a:schemeClr val="tx2"/>
              </a:solidFill>
            </a:rPr>
            <a:t>sequentials</a:t>
          </a:r>
          <a:endParaRPr lang="nl-NL" sz="1100" kern="1200" dirty="0">
            <a:solidFill>
              <a:schemeClr val="tx2"/>
            </a:solidFill>
          </a:endParaRPr>
        </a:p>
      </dsp:txBody>
      <dsp:txXfrm>
        <a:off x="1799481" y="2982464"/>
        <a:ext cx="1190925" cy="394143"/>
      </dsp:txXfrm>
    </dsp:sp>
    <dsp:sp modelId="{D2053D6B-FFAC-4246-95BD-81905462CFBF}">
      <dsp:nvSpPr>
        <dsp:cNvPr id="0" name=""/>
        <dsp:cNvSpPr/>
      </dsp:nvSpPr>
      <dsp:spPr>
        <a:xfrm>
          <a:off x="1635616" y="3435812"/>
          <a:ext cx="1585068" cy="394143"/>
        </a:xfrm>
        <a:prstGeom prst="chevron">
          <a:avLst/>
        </a:prstGeom>
        <a:solidFill>
          <a:schemeClr val="bg2">
            <a:lumMod val="9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tx2"/>
              </a:solidFill>
            </a:rPr>
            <a:t>Landelijke wetten en ontwikkelingen</a:t>
          </a:r>
        </a:p>
      </dsp:txBody>
      <dsp:txXfrm>
        <a:off x="1832688" y="3435812"/>
        <a:ext cx="1190925" cy="394143"/>
      </dsp:txXfrm>
    </dsp:sp>
    <dsp:sp modelId="{822E16ED-8D42-4F5C-8EEB-CC69272F4447}">
      <dsp:nvSpPr>
        <dsp:cNvPr id="0" name=""/>
        <dsp:cNvSpPr/>
      </dsp:nvSpPr>
      <dsp:spPr>
        <a:xfrm>
          <a:off x="3402016" y="2744745"/>
          <a:ext cx="1585068" cy="487693"/>
        </a:xfrm>
        <a:prstGeom prst="chevron">
          <a:avLst/>
        </a:prstGeom>
        <a:solidFill>
          <a:schemeClr val="bg2">
            <a:lumMod val="9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nl-NL" sz="1100" b="0" kern="1200" dirty="0">
              <a:solidFill>
                <a:schemeClr val="tx2"/>
              </a:solidFill>
            </a:rPr>
            <a:t>Kwaliteit focuspunten OLVG breed </a:t>
          </a:r>
        </a:p>
      </dsp:txBody>
      <dsp:txXfrm>
        <a:off x="3645863" y="2744745"/>
        <a:ext cx="1097375" cy="487693"/>
      </dsp:txXfrm>
    </dsp:sp>
    <dsp:sp modelId="{BA1C1D45-8188-4285-9840-DAC1A71FB056}">
      <dsp:nvSpPr>
        <dsp:cNvPr id="0" name=""/>
        <dsp:cNvSpPr/>
      </dsp:nvSpPr>
      <dsp:spPr>
        <a:xfrm>
          <a:off x="4788761" y="2742855"/>
          <a:ext cx="1585068" cy="487693"/>
        </a:xfrm>
        <a:prstGeom prst="chevron">
          <a:avLst/>
        </a:prstGeom>
        <a:solidFill>
          <a:schemeClr val="bg2">
            <a:lumMod val="9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tx2"/>
              </a:solidFill>
            </a:rPr>
            <a:t>Kaderbrief met OLVG-brede kwaliteitsfocus</a:t>
          </a:r>
        </a:p>
      </dsp:txBody>
      <dsp:txXfrm>
        <a:off x="5032608" y="2742855"/>
        <a:ext cx="1097375" cy="487693"/>
      </dsp:txXfrm>
    </dsp:sp>
    <dsp:sp modelId="{0FBF1E7E-7F92-4879-AA11-E8D17353369D}">
      <dsp:nvSpPr>
        <dsp:cNvPr id="0" name=""/>
        <dsp:cNvSpPr/>
      </dsp:nvSpPr>
      <dsp:spPr>
        <a:xfrm>
          <a:off x="4792724" y="3264628"/>
          <a:ext cx="1585068" cy="487693"/>
        </a:xfrm>
        <a:prstGeom prst="chevron">
          <a:avLst/>
        </a:prstGeom>
        <a:solidFill>
          <a:schemeClr val="bg2">
            <a:lumMod val="9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nl-NL" sz="1100" kern="1200" dirty="0">
              <a:solidFill>
                <a:schemeClr val="tx2"/>
              </a:solidFill>
            </a:rPr>
            <a:t>RVE-specifieke verbeterdoelen</a:t>
          </a:r>
        </a:p>
      </dsp:txBody>
      <dsp:txXfrm>
        <a:off x="5036571" y="3264628"/>
        <a:ext cx="1097375" cy="487693"/>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8E79435-887B-46C2-885D-82C7A1873935}" type="datetimeFigureOut">
              <a:rPr lang="nl-NL" smtClean="0"/>
              <a:t>12-6-2024</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AA90CD0-E93B-45A3-AA20-96E16545C6BD}" type="slidenum">
              <a:rPr lang="nl-NL" smtClean="0"/>
              <a:t>‹nr.›</a:t>
            </a:fld>
            <a:endParaRPr lang="nl-NL"/>
          </a:p>
        </p:txBody>
      </p:sp>
    </p:spTree>
    <p:extLst>
      <p:ext uri="{BB962C8B-B14F-4D97-AF65-F5344CB8AC3E}">
        <p14:creationId xmlns:p14="http://schemas.microsoft.com/office/powerpoint/2010/main" val="1040667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CE7E4CC-506D-4BD0-A842-D616239EEBD5}" type="datetimeFigureOut">
              <a:rPr lang="nl-NL" smtClean="0"/>
              <a:t>12-6-2024</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8286168-A8A7-4EED-80DE-153907AAF0AB}" type="slidenum">
              <a:rPr lang="nl-NL" smtClean="0"/>
              <a:t>‹nr.›</a:t>
            </a:fld>
            <a:endParaRPr lang="nl-NL"/>
          </a:p>
        </p:txBody>
      </p:sp>
    </p:spTree>
    <p:extLst>
      <p:ext uri="{BB962C8B-B14F-4D97-AF65-F5344CB8AC3E}">
        <p14:creationId xmlns:p14="http://schemas.microsoft.com/office/powerpoint/2010/main" val="199116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olvg.nl/over_het_olvg/profiel_olvg/organisatie/sante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2275" y="1241425"/>
            <a:ext cx="5953125" cy="334962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389677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Toelichting:</a:t>
            </a:r>
          </a:p>
          <a:p>
            <a:r>
              <a:rPr lang="nl-NL" dirty="0"/>
              <a:t>1) </a:t>
            </a:r>
            <a:r>
              <a:rPr lang="nl-NL" b="1" dirty="0"/>
              <a:t>PDCA:</a:t>
            </a:r>
            <a:r>
              <a:rPr lang="nl-NL" baseline="0" dirty="0"/>
              <a:t> We hadden in 2022 een Kwaliteitscyclus opgesteld. → Het auditteam constateerde dat lijn functionarissen hier onvoldoende van op de hoogte waren en/of er opvolging aan gaven, Inclusief de RVB. Hier is vanuit de RVB en hoger management op gestuurd. Ook is er tot primair proces niveau duidelijk gebracht in verantwoordelijkheden en taken door directe aansturing door LG aan de hand van het VIR-handboek met hierin de RACI verwerkt. Maandelijks kwaliteitsoverleg in de RVE met de 4 verschillende echelons, DKM en accounthouder</a:t>
            </a:r>
          </a:p>
          <a:p>
            <a:endParaRPr lang="nl-NL" baseline="0" dirty="0"/>
          </a:p>
          <a:p>
            <a:r>
              <a:rPr lang="nl-NL" dirty="0"/>
              <a:t>2) </a:t>
            </a:r>
            <a:r>
              <a:rPr lang="nl-NL" b="1" dirty="0"/>
              <a:t>Nieuw Beleid en werkwijzen</a:t>
            </a:r>
            <a:r>
              <a:rPr lang="nl-NL" b="0" baseline="0" dirty="0"/>
              <a:t>; Aanpassingen in diverse protocollen en systemen, communicatie hierover en checks door audits: COPO, Patiëntidentificatie en Verificatie, doorpakken intern auditbeleid voor 2024, Borging integrale risico inventarisatie in de jaarcyclus en jaarplannen, ‘verplichte’ kwaliteitsbesprekingen in de RVE’s, T-gesprekken gezamenlijke kwaliteitsbesprekingen in OPEN MO en open communicatie resultaten performance in weekstart</a:t>
            </a:r>
          </a:p>
          <a:p>
            <a:endParaRPr lang="nl-NL" b="0" baseline="0" dirty="0"/>
          </a:p>
          <a:p>
            <a:r>
              <a:rPr lang="nl-NL" dirty="0"/>
              <a:t>3) </a:t>
            </a:r>
            <a:r>
              <a:rPr lang="nl-NL" b="1" dirty="0"/>
              <a:t>DKM’s: </a:t>
            </a:r>
            <a:r>
              <a:rPr lang="nl-NL" b="0" dirty="0"/>
              <a:t>voor</a:t>
            </a:r>
            <a:r>
              <a:rPr lang="nl-NL" b="0" baseline="0" dirty="0"/>
              <a:t> het borgen van de PDCA-cyclus, kwaliteit en patiëntveiligheid; Verantwoordelijkheden en taken van DKM’s aangepast en verplichting dat elke RVE DKM-uren inzet ter borging van de PDCA-</a:t>
            </a:r>
            <a:r>
              <a:rPr lang="nl-NL" b="0" baseline="0" dirty="0" err="1"/>
              <a:t>cylcus</a:t>
            </a:r>
            <a:r>
              <a:rPr lang="nl-NL" b="0" baseline="0" dirty="0"/>
              <a:t> en kwaliteit.</a:t>
            </a:r>
          </a:p>
          <a:p>
            <a:endParaRPr lang="nl-NL" b="0" baseline="0" dirty="0"/>
          </a:p>
          <a:p>
            <a:r>
              <a:rPr lang="nl-NL" b="0" baseline="0" dirty="0"/>
              <a:t>4) </a:t>
            </a:r>
            <a:r>
              <a:rPr lang="nl-NL" b="1" baseline="0" dirty="0"/>
              <a:t>Audits: </a:t>
            </a:r>
            <a:r>
              <a:rPr lang="nl-NL" b="0" baseline="0" dirty="0"/>
              <a:t>RVE verplichte interne audits binnen de eigen afdelingen te lopen (Flitstracers) om gesprek op kwaliteit aan te gaan en focus ter vergroten op kwaliteit en bedoeling van achtergrond VIR’s te verduidelijken. In samenhang met de Uitspreekcirkel en kwaliteitsbesprekingen willen wij hiermee de cultuur ombuigen naar eigenaarschap pakken en verantwoordelijkheid nemen voor patiëntveiligheid d.m.v. van moeten naar willen.  </a:t>
            </a:r>
          </a:p>
          <a:p>
            <a:endParaRPr lang="nl-NL" b="0" baseline="0" dirty="0"/>
          </a:p>
          <a:p>
            <a:r>
              <a:rPr lang="nl-NL" b="0" baseline="0" dirty="0"/>
              <a:t>5) </a:t>
            </a:r>
            <a:r>
              <a:rPr lang="nl-NL" b="1" baseline="0" dirty="0"/>
              <a:t>Dashboards: </a:t>
            </a:r>
            <a:r>
              <a:rPr lang="nl-NL" b="0" baseline="0" dirty="0"/>
              <a:t>Herontwerp en validatie EPIC-dashboard, wordt gebruikt voor dagelijkse monitoring en bijsturing screening op vpk indicatoren. Installatie PowerBI dashboard. Resultaten dashboards (ontslagbrieven, vpk indicatoren), audits (Flitstracers, Toetsweken, IP) en rapporten (scholing status) bespreken in Weekstart, </a:t>
            </a:r>
            <a:r>
              <a:rPr lang="nl-NL" b="0" baseline="0" dirty="0" err="1"/>
              <a:t>OpenMO</a:t>
            </a:r>
            <a:r>
              <a:rPr lang="nl-NL" b="0" baseline="0" dirty="0"/>
              <a:t>, T-gesprekken en accountgesprekken</a:t>
            </a:r>
          </a:p>
          <a:p>
            <a:endParaRPr lang="nl-NL" b="0" baseline="0" dirty="0"/>
          </a:p>
          <a:p>
            <a:endParaRPr lang="nl-NL" b="1" dirty="0"/>
          </a:p>
        </p:txBody>
      </p:sp>
      <p:sp>
        <p:nvSpPr>
          <p:cNvPr id="4" name="Tijdelijke aanduiding voor dianummer 3"/>
          <p:cNvSpPr>
            <a:spLocks noGrp="1"/>
          </p:cNvSpPr>
          <p:nvPr>
            <p:ph type="sldNum" sz="quarter" idx="10"/>
          </p:nvPr>
        </p:nvSpPr>
        <p:spPr/>
        <p:txBody>
          <a:bodyPr/>
          <a:lstStyle/>
          <a:p>
            <a:fld id="{38309EFF-5150-42E3-9899-7CF133B68C40}" type="slidenum">
              <a:rPr lang="nl-NL" smtClean="0"/>
              <a:t>10</a:t>
            </a:fld>
            <a:endParaRPr lang="nl-NL"/>
          </a:p>
        </p:txBody>
      </p:sp>
    </p:spTree>
    <p:extLst>
      <p:ext uri="{BB962C8B-B14F-4D97-AF65-F5344CB8AC3E}">
        <p14:creationId xmlns:p14="http://schemas.microsoft.com/office/powerpoint/2010/main" val="2976481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11</a:t>
            </a:fld>
            <a:endParaRPr lang="nl-NL"/>
          </a:p>
        </p:txBody>
      </p:sp>
    </p:spTree>
    <p:extLst>
      <p:ext uri="{BB962C8B-B14F-4D97-AF65-F5344CB8AC3E}">
        <p14:creationId xmlns:p14="http://schemas.microsoft.com/office/powerpoint/2010/main" val="3849499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12</a:t>
            </a:fld>
            <a:endParaRPr lang="nl-NL"/>
          </a:p>
        </p:txBody>
      </p:sp>
    </p:spTree>
    <p:extLst>
      <p:ext uri="{BB962C8B-B14F-4D97-AF65-F5344CB8AC3E}">
        <p14:creationId xmlns:p14="http://schemas.microsoft.com/office/powerpoint/2010/main" val="226160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13</a:t>
            </a:fld>
            <a:endParaRPr lang="nl-NL"/>
          </a:p>
        </p:txBody>
      </p:sp>
    </p:spTree>
    <p:extLst>
      <p:ext uri="{BB962C8B-B14F-4D97-AF65-F5344CB8AC3E}">
        <p14:creationId xmlns:p14="http://schemas.microsoft.com/office/powerpoint/2010/main" val="3251181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14</a:t>
            </a:fld>
            <a:endParaRPr lang="nl-NL"/>
          </a:p>
        </p:txBody>
      </p:sp>
    </p:spTree>
    <p:extLst>
      <p:ext uri="{BB962C8B-B14F-4D97-AF65-F5344CB8AC3E}">
        <p14:creationId xmlns:p14="http://schemas.microsoft.com/office/powerpoint/2010/main" val="1384001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15</a:t>
            </a:fld>
            <a:endParaRPr lang="nl-NL"/>
          </a:p>
        </p:txBody>
      </p:sp>
    </p:spTree>
    <p:extLst>
      <p:ext uri="{BB962C8B-B14F-4D97-AF65-F5344CB8AC3E}">
        <p14:creationId xmlns:p14="http://schemas.microsoft.com/office/powerpoint/2010/main" val="1191693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C67EE6B-EF08-4F04-8B12-112DC46B06BC}" type="slidenum">
              <a:rPr lang="nl-NL" smtClean="0"/>
              <a:t>16</a:t>
            </a:fld>
            <a:endParaRPr lang="nl-NL"/>
          </a:p>
        </p:txBody>
      </p:sp>
    </p:spTree>
    <p:extLst>
      <p:ext uri="{BB962C8B-B14F-4D97-AF65-F5344CB8AC3E}">
        <p14:creationId xmlns:p14="http://schemas.microsoft.com/office/powerpoint/2010/main" val="1565433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17</a:t>
            </a:fld>
            <a:endParaRPr lang="nl-NL"/>
          </a:p>
        </p:txBody>
      </p:sp>
    </p:spTree>
    <p:extLst>
      <p:ext uri="{BB962C8B-B14F-4D97-AF65-F5344CB8AC3E}">
        <p14:creationId xmlns:p14="http://schemas.microsoft.com/office/powerpoint/2010/main" val="571968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18</a:t>
            </a:fld>
            <a:endParaRPr lang="nl-NL"/>
          </a:p>
        </p:txBody>
      </p:sp>
    </p:spTree>
    <p:extLst>
      <p:ext uri="{BB962C8B-B14F-4D97-AF65-F5344CB8AC3E}">
        <p14:creationId xmlns:p14="http://schemas.microsoft.com/office/powerpoint/2010/main" val="610733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Escalatie</a:t>
            </a:r>
            <a:r>
              <a:rPr lang="nl-NL" baseline="0" dirty="0"/>
              <a:t> model</a:t>
            </a:r>
            <a:endParaRPr lang="nl-NL" dirty="0"/>
          </a:p>
          <a:p>
            <a:endParaRPr lang="nl-NL" dirty="0"/>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19</a:t>
            </a:fld>
            <a:endParaRPr lang="nl-NL"/>
          </a:p>
        </p:txBody>
      </p:sp>
    </p:spTree>
    <p:extLst>
      <p:ext uri="{BB962C8B-B14F-4D97-AF65-F5344CB8AC3E}">
        <p14:creationId xmlns:p14="http://schemas.microsoft.com/office/powerpoint/2010/main" val="11858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2</a:t>
            </a:fld>
            <a:endParaRPr lang="nl-NL"/>
          </a:p>
        </p:txBody>
      </p:sp>
    </p:spTree>
    <p:extLst>
      <p:ext uri="{BB962C8B-B14F-4D97-AF65-F5344CB8AC3E}">
        <p14:creationId xmlns:p14="http://schemas.microsoft.com/office/powerpoint/2010/main" val="3181941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86168-A8A7-4EED-80DE-153907AAF0A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606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dirty="0">
              <a:solidFill>
                <a:srgbClr val="FF0000"/>
              </a:solidFill>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86168-A8A7-4EED-80DE-153907AAF0AB}"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08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Het OLVG is een opleidingsziekenhuis met een groot aanbod aan medisch-specialistische, paramedische en verpleegkundige opleidingen en initieert toegepast patiëntgebonden wetenschappelijk onderzoek. </a:t>
            </a:r>
          </a:p>
          <a:p>
            <a:r>
              <a:rPr lang="nl-NL" sz="1200" b="0" i="0" kern="1200" dirty="0">
                <a:solidFill>
                  <a:schemeClr val="tx1"/>
                </a:solidFill>
                <a:effectLst/>
                <a:latin typeface="+mn-lt"/>
                <a:ea typeface="+mn-ea"/>
                <a:cs typeface="+mn-cs"/>
              </a:rPr>
              <a:t>Om de samenwerking op deze terreinen verder uit te breiden, hebben het OLVG en het AMC een overeenkomst gesloten. Het OLVG heeft daarbij de exclusieve status van Teaching </a:t>
            </a:r>
            <a:r>
              <a:rPr lang="nl-NL" sz="1200" b="0" i="0" kern="1200" dirty="0" err="1">
                <a:solidFill>
                  <a:schemeClr val="tx1"/>
                </a:solidFill>
                <a:effectLst/>
                <a:latin typeface="+mn-lt"/>
                <a:ea typeface="+mn-ea"/>
                <a:cs typeface="+mn-cs"/>
              </a:rPr>
              <a:t>Hospital</a:t>
            </a:r>
            <a:r>
              <a:rPr lang="nl-NL" sz="1200" b="0" i="0" kern="1200" dirty="0">
                <a:solidFill>
                  <a:schemeClr val="tx1"/>
                </a:solidFill>
                <a:effectLst/>
                <a:latin typeface="+mn-lt"/>
                <a:ea typeface="+mn-ea"/>
                <a:cs typeface="+mn-cs"/>
              </a:rPr>
              <a:t> gekregen.</a:t>
            </a:r>
          </a:p>
          <a:p>
            <a:r>
              <a:rPr lang="nl-NL" sz="1200" b="0" i="0" kern="1200" dirty="0">
                <a:solidFill>
                  <a:schemeClr val="tx1"/>
                </a:solidFill>
                <a:effectLst/>
                <a:latin typeface="+mn-lt"/>
                <a:ea typeface="+mn-ea"/>
                <a:cs typeface="+mn-cs"/>
              </a:rPr>
              <a:t>Het OLVG is één van de 26 topklinische ziekenhuizen die samenwerken in de Vereniging Samenwerkende Topklinische </a:t>
            </a:r>
            <a:r>
              <a:rPr lang="nl-NL" sz="1200" b="0" i="0" kern="1200" dirty="0" err="1">
                <a:solidFill>
                  <a:schemeClr val="tx1"/>
                </a:solidFill>
                <a:effectLst/>
                <a:latin typeface="+mn-lt"/>
                <a:ea typeface="+mn-ea"/>
                <a:cs typeface="+mn-cs"/>
              </a:rPr>
              <a:t>Opleidings</a:t>
            </a:r>
            <a:r>
              <a:rPr lang="nl-NL" sz="1200" b="0" i="0" kern="1200" dirty="0">
                <a:solidFill>
                  <a:schemeClr val="tx1"/>
                </a:solidFill>
                <a:effectLst/>
                <a:latin typeface="+mn-lt"/>
                <a:ea typeface="+mn-ea"/>
                <a:cs typeface="+mn-cs"/>
              </a:rPr>
              <a:t> Ziekenhuizen (STZ). Daarnaast vormt het OLVG samen met 6 andere STZ ziekenhuizen het samenwerkingsverband </a:t>
            </a:r>
            <a:r>
              <a:rPr lang="nl-NL" sz="1200" b="1" i="0" u="none" strike="noStrike" kern="1200" dirty="0">
                <a:solidFill>
                  <a:schemeClr val="tx1"/>
                </a:solidFill>
                <a:effectLst/>
                <a:latin typeface="+mn-lt"/>
                <a:ea typeface="+mn-ea"/>
                <a:cs typeface="+mn-cs"/>
                <a:hlinkClick r:id="rId3" tooltip="Santeon"/>
              </a:rPr>
              <a:t>Santeon</a:t>
            </a:r>
            <a:endParaRPr lang="nl-NL" sz="1200" b="0" i="0" kern="1200" dirty="0">
              <a:solidFill>
                <a:schemeClr val="tx1"/>
              </a:solidFill>
              <a:effectLst/>
              <a:latin typeface="+mn-lt"/>
              <a:ea typeface="+mn-ea"/>
              <a:cs typeface="+mn-cs"/>
            </a:endParaRPr>
          </a:p>
          <a:p>
            <a:r>
              <a:rPr lang="nl-NL" dirty="0"/>
              <a:t>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Het OLVG kent een gedecentraliseerd besturingsmodel met 26 resultaatverantwoordelijke units. Dit unitmodel geeft invulling aan de integratie van de medisch specialist in het ziekenhuisbedrijf. In elke unit vervult een medisch specialist de rol van unitvoorzitter, daarin ondersteund door een bedrijfsleider De units zijn, binnen de daarvoor gestelde kaders, verantwoordelijk voor de dagelijkse beslissingen en de uitvoering van strategie en beleid.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Erno:</a:t>
            </a:r>
            <a:r>
              <a:rPr lang="nl-NL" sz="1200" kern="1200" baseline="0" dirty="0">
                <a:solidFill>
                  <a:schemeClr val="tx1"/>
                </a:solidFill>
                <a:effectLst/>
                <a:latin typeface="+mn-lt"/>
                <a:ea typeface="+mn-ea"/>
                <a:cs typeface="+mn-cs"/>
              </a:rPr>
              <a:t> Het is  dus best een grote organisatie met nogal wat lagen.. Hoe sluiten deze lagen op elkaar aan. </a:t>
            </a:r>
            <a:r>
              <a:rPr lang="nl-NL" sz="1200" kern="1200" baseline="0" dirty="0">
                <a:solidFill>
                  <a:schemeClr val="tx1"/>
                </a:solidFill>
                <a:effectLst/>
                <a:latin typeface="Calibri" panose="020F0502020204030204" pitchFamily="34" charset="0"/>
                <a:ea typeface="+mn-ea"/>
                <a:cs typeface="Calibri" panose="020F0502020204030204" pitchFamily="34" charset="0"/>
              </a:rPr>
              <a:t>→ ANTWOORD: We hebben het goed geregeld met diverse overlegstructuren, taken verantwoordelijkheden zijn belegd, Trots op hoe goed het liep </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3</a:t>
            </a:fld>
            <a:endParaRPr lang="nl-NL"/>
          </a:p>
        </p:txBody>
      </p:sp>
    </p:spTree>
    <p:extLst>
      <p:ext uri="{BB962C8B-B14F-4D97-AF65-F5344CB8AC3E}">
        <p14:creationId xmlns:p14="http://schemas.microsoft.com/office/powerpoint/2010/main" val="248855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err="1">
                <a:solidFill>
                  <a:schemeClr val="tx1"/>
                </a:solidFill>
                <a:effectLst/>
                <a:latin typeface="+mn-lt"/>
                <a:ea typeface="+mn-ea"/>
                <a:cs typeface="+mn-cs"/>
              </a:rPr>
              <a:t>Ikaros</a:t>
            </a:r>
            <a:r>
              <a:rPr lang="nl-NL" sz="1200" kern="1200" dirty="0">
                <a:solidFill>
                  <a:schemeClr val="tx1"/>
                </a:solidFill>
                <a:effectLst/>
                <a:latin typeface="+mn-lt"/>
                <a:ea typeface="+mn-ea"/>
                <a:cs typeface="+mn-cs"/>
              </a:rPr>
              <a:t> (&gt; </a:t>
            </a:r>
            <a:r>
              <a:rPr lang="nl-NL" sz="1200" kern="1200" dirty="0" err="1">
                <a:solidFill>
                  <a:schemeClr val="tx1"/>
                </a:solidFill>
                <a:effectLst/>
                <a:latin typeface="+mn-lt"/>
                <a:ea typeface="+mn-ea"/>
                <a:cs typeface="+mn-cs"/>
              </a:rPr>
              <a:t>Ikaroos</a:t>
            </a:r>
            <a:r>
              <a:rPr lang="nl-NL" sz="1200" kern="1200" dirty="0">
                <a:solidFill>
                  <a:schemeClr val="tx1"/>
                </a:solidFill>
                <a:effectLst/>
                <a:latin typeface="+mn-lt"/>
                <a:ea typeface="+mn-ea"/>
                <a:cs typeface="+mn-cs"/>
              </a:rPr>
              <a:t>)</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is een figuur uit de Griekse mythologie, bekend van de vliegtocht samen met zijn vader </a:t>
            </a:r>
            <a:r>
              <a:rPr lang="nl-NL" sz="1200" kern="1200" dirty="0" err="1">
                <a:solidFill>
                  <a:schemeClr val="tx1"/>
                </a:solidFill>
                <a:effectLst/>
                <a:latin typeface="+mn-lt"/>
                <a:ea typeface="+mn-ea"/>
                <a:cs typeface="+mn-cs"/>
              </a:rPr>
              <a:t>Daedalus</a:t>
            </a:r>
            <a:r>
              <a:rPr lang="nl-NL" sz="1200" kern="1200" baseline="0" dirty="0">
                <a:solidFill>
                  <a:schemeClr val="tx1"/>
                </a:solidFill>
                <a:effectLst/>
                <a:latin typeface="+mn-lt"/>
                <a:ea typeface="+mn-ea"/>
                <a:cs typeface="+mn-cs"/>
              </a:rPr>
              <a:t> (&gt; </a:t>
            </a:r>
            <a:r>
              <a:rPr lang="nl-NL" sz="1200" kern="1200" baseline="0" dirty="0" err="1">
                <a:solidFill>
                  <a:schemeClr val="tx1"/>
                </a:solidFill>
                <a:effectLst/>
                <a:latin typeface="+mn-lt"/>
                <a:ea typeface="+mn-ea"/>
                <a:cs typeface="+mn-cs"/>
              </a:rPr>
              <a:t>Dedaloes</a:t>
            </a:r>
            <a:r>
              <a:rPr lang="nl-NL" sz="1200" kern="1200" baseline="0" dirty="0">
                <a:solidFill>
                  <a:schemeClr val="tx1"/>
                </a:solidFill>
                <a:effectLst/>
                <a:latin typeface="+mn-lt"/>
                <a:ea typeface="+mn-ea"/>
                <a:cs typeface="+mn-cs"/>
              </a:rPr>
              <a:t>)</a:t>
            </a:r>
            <a:endParaRPr lang="nl-NL" sz="1200" b="1" i="0" kern="1200" dirty="0">
              <a:solidFill>
                <a:schemeClr val="tx1"/>
              </a:solidFill>
              <a:effectLst/>
              <a:latin typeface="+mn-lt"/>
              <a:ea typeface="+mn-ea"/>
              <a:cs typeface="+mn-cs"/>
            </a:endParaRPr>
          </a:p>
          <a:p>
            <a:r>
              <a:rPr lang="nl-NL" sz="1200" b="1" i="0" kern="1200" dirty="0">
                <a:solidFill>
                  <a:schemeClr val="tx1"/>
                </a:solidFill>
                <a:effectLst/>
                <a:latin typeface="+mn-lt"/>
                <a:ea typeface="+mn-ea"/>
                <a:cs typeface="+mn-cs"/>
              </a:rPr>
              <a:t>De val van </a:t>
            </a:r>
            <a:r>
              <a:rPr lang="nl-NL" sz="1200" b="1" i="0" kern="1200" dirty="0" err="1">
                <a:solidFill>
                  <a:schemeClr val="tx1"/>
                </a:solidFill>
                <a:effectLst/>
                <a:latin typeface="+mn-lt"/>
                <a:ea typeface="+mn-ea"/>
                <a:cs typeface="+mn-cs"/>
              </a:rPr>
              <a:t>Icarus</a:t>
            </a:r>
            <a:r>
              <a:rPr lang="nl-NL" sz="1200" b="1" i="0" kern="1200" dirty="0">
                <a:solidFill>
                  <a:schemeClr val="tx1"/>
                </a:solidFill>
                <a:effectLst/>
                <a:latin typeface="+mn-lt"/>
                <a:ea typeface="+mn-ea"/>
                <a:cs typeface="+mn-cs"/>
              </a:rPr>
              <a:t> (</a:t>
            </a:r>
            <a:r>
              <a:rPr lang="nl-NL" sz="1200" b="1" i="0" kern="1200" dirty="0" err="1">
                <a:solidFill>
                  <a:schemeClr val="tx1"/>
                </a:solidFill>
                <a:effectLst/>
                <a:latin typeface="+mn-lt"/>
                <a:ea typeface="+mn-ea"/>
                <a:cs typeface="+mn-cs"/>
              </a:rPr>
              <a:t>Ikaroos</a:t>
            </a:r>
            <a:r>
              <a:rPr lang="nl-NL" sz="1200" b="1" i="0" kern="1200" dirty="0">
                <a:solidFill>
                  <a:schemeClr val="tx1"/>
                </a:solidFill>
                <a:effectLst/>
                <a:latin typeface="+mn-lt"/>
                <a:ea typeface="+mn-ea"/>
                <a:cs typeface="+mn-cs"/>
              </a:rPr>
              <a:t>), afgebeeld door de Vlaamse schilder Jacob Peter </a:t>
            </a:r>
            <a:r>
              <a:rPr lang="nl-NL" sz="1200" b="1" i="0" kern="1200" dirty="0" err="1">
                <a:solidFill>
                  <a:schemeClr val="tx1"/>
                </a:solidFill>
                <a:effectLst/>
                <a:latin typeface="+mn-lt"/>
                <a:ea typeface="+mn-ea"/>
                <a:cs typeface="+mn-cs"/>
              </a:rPr>
              <a:t>Gowy</a:t>
            </a:r>
            <a:r>
              <a:rPr lang="nl-NL" sz="1200" b="1" i="0" kern="1200" dirty="0">
                <a:solidFill>
                  <a:schemeClr val="tx1"/>
                </a:solidFill>
                <a:effectLst/>
                <a:latin typeface="+mn-lt"/>
                <a:ea typeface="+mn-ea"/>
                <a:cs typeface="+mn-cs"/>
              </a:rPr>
              <a:t>.</a:t>
            </a:r>
          </a:p>
          <a:p>
            <a:endParaRPr lang="nl-NL" dirty="0"/>
          </a:p>
          <a:p>
            <a:r>
              <a:rPr lang="nl-NL" sz="1200" kern="1200" dirty="0" err="1">
                <a:solidFill>
                  <a:schemeClr val="tx1"/>
                </a:solidFill>
                <a:effectLst/>
                <a:latin typeface="+mn-lt"/>
                <a:ea typeface="+mn-ea"/>
                <a:cs typeface="+mn-cs"/>
              </a:rPr>
              <a:t>Icarus</a:t>
            </a:r>
            <a:r>
              <a:rPr lang="nl-NL" sz="1200" kern="1200" dirty="0">
                <a:solidFill>
                  <a:schemeClr val="tx1"/>
                </a:solidFill>
                <a:effectLst/>
                <a:latin typeface="+mn-lt"/>
                <a:ea typeface="+mn-ea"/>
                <a:cs typeface="+mn-cs"/>
              </a:rPr>
              <a:t> en </a:t>
            </a:r>
            <a:r>
              <a:rPr lang="nl-NL" sz="1200" kern="1200" dirty="0" err="1">
                <a:solidFill>
                  <a:schemeClr val="tx1"/>
                </a:solidFill>
                <a:effectLst/>
                <a:latin typeface="+mn-lt"/>
                <a:ea typeface="+mn-ea"/>
                <a:cs typeface="+mn-cs"/>
              </a:rPr>
              <a:t>Daedalus</a:t>
            </a:r>
            <a:r>
              <a:rPr lang="nl-NL" sz="1200" kern="1200" dirty="0">
                <a:solidFill>
                  <a:schemeClr val="tx1"/>
                </a:solidFill>
                <a:effectLst/>
                <a:latin typeface="+mn-lt"/>
                <a:ea typeface="+mn-ea"/>
                <a:cs typeface="+mn-cs"/>
              </a:rPr>
              <a:t> worden door koning Minos gevangen gehouden op Kreta. </a:t>
            </a:r>
          </a:p>
          <a:p>
            <a:r>
              <a:rPr lang="nl-NL" sz="1200" kern="1200" dirty="0" err="1">
                <a:solidFill>
                  <a:schemeClr val="tx1"/>
                </a:solidFill>
                <a:effectLst/>
                <a:latin typeface="+mn-lt"/>
                <a:ea typeface="+mn-ea"/>
                <a:cs typeface="+mn-cs"/>
              </a:rPr>
              <a:t>Daedalus</a:t>
            </a:r>
            <a:r>
              <a:rPr lang="nl-NL" sz="1200" kern="1200" dirty="0">
                <a:solidFill>
                  <a:schemeClr val="tx1"/>
                </a:solidFill>
                <a:effectLst/>
                <a:latin typeface="+mn-lt"/>
                <a:ea typeface="+mn-ea"/>
                <a:cs typeface="+mn-cs"/>
              </a:rPr>
              <a:t> bedenkt een manier om te ontsnappen: hij bouwt vleugels van een houten raamwerk, bezet met veren dat met WAS is vastgezet. </a:t>
            </a:r>
          </a:p>
          <a:p>
            <a:r>
              <a:rPr lang="nl-NL" sz="1200" kern="1200" dirty="0" err="1">
                <a:solidFill>
                  <a:schemeClr val="tx1"/>
                </a:solidFill>
                <a:effectLst/>
                <a:latin typeface="+mn-lt"/>
                <a:ea typeface="+mn-ea"/>
                <a:cs typeface="+mn-cs"/>
              </a:rPr>
              <a:t>Daedalus</a:t>
            </a:r>
            <a:r>
              <a:rPr lang="nl-NL" sz="1200" kern="1200" dirty="0">
                <a:solidFill>
                  <a:schemeClr val="tx1"/>
                </a:solidFill>
                <a:effectLst/>
                <a:latin typeface="+mn-lt"/>
                <a:ea typeface="+mn-ea"/>
                <a:cs typeface="+mn-cs"/>
              </a:rPr>
              <a:t> waarschuwt</a:t>
            </a:r>
            <a:r>
              <a:rPr lang="nl-NL" sz="1200" kern="1200" baseline="0" dirty="0">
                <a:solidFill>
                  <a:schemeClr val="tx1"/>
                </a:solidFill>
                <a:effectLst/>
                <a:latin typeface="+mn-lt"/>
                <a:ea typeface="+mn-ea"/>
                <a:cs typeface="+mn-cs"/>
              </a:rPr>
              <a:t> zijn zoon </a:t>
            </a:r>
            <a:r>
              <a:rPr lang="nl-NL" sz="1200" kern="1200" dirty="0" err="1">
                <a:solidFill>
                  <a:schemeClr val="tx1"/>
                </a:solidFill>
                <a:effectLst/>
                <a:latin typeface="+mn-lt"/>
                <a:ea typeface="+mn-ea"/>
                <a:cs typeface="+mn-cs"/>
              </a:rPr>
              <a:t>Icarus</a:t>
            </a:r>
            <a:r>
              <a:rPr lang="nl-NL" sz="1200" kern="1200" dirty="0">
                <a:solidFill>
                  <a:schemeClr val="tx1"/>
                </a:solidFill>
                <a:effectLst/>
                <a:latin typeface="+mn-lt"/>
                <a:ea typeface="+mn-ea"/>
                <a:cs typeface="+mn-cs"/>
              </a:rPr>
              <a:t> om niet te hoog en dicht bij de zon te vliegen omdat de WAS</a:t>
            </a:r>
            <a:r>
              <a:rPr lang="nl-NL" sz="1200" kern="1200" baseline="0" dirty="0">
                <a:solidFill>
                  <a:schemeClr val="tx1"/>
                </a:solidFill>
                <a:effectLst/>
                <a:latin typeface="+mn-lt"/>
                <a:ea typeface="+mn-ea"/>
                <a:cs typeface="+mn-cs"/>
              </a:rPr>
              <a:t> zou gaan smelten.</a:t>
            </a:r>
          </a:p>
          <a:p>
            <a:r>
              <a:rPr lang="nl-NL" dirty="0"/>
              <a:t>Door zijn </a:t>
            </a:r>
            <a:r>
              <a:rPr lang="nl-NL" baseline="0" dirty="0"/>
              <a:t>‘</a:t>
            </a:r>
            <a:r>
              <a:rPr lang="nl-NL" b="1" u="sng" dirty="0"/>
              <a:t>overmoed’ en overdreven trots</a:t>
            </a:r>
            <a:r>
              <a:rPr lang="nl-NL" dirty="0"/>
              <a:t>’ vloog </a:t>
            </a:r>
            <a:r>
              <a:rPr lang="nl-NL" dirty="0" err="1"/>
              <a:t>Icarus</a:t>
            </a:r>
            <a:r>
              <a:rPr lang="nl-NL" dirty="0"/>
              <a:t> te dicht bij de zon</a:t>
            </a:r>
          </a:p>
          <a:p>
            <a:r>
              <a:rPr lang="nl-NL" dirty="0"/>
              <a:t>De</a:t>
            </a:r>
            <a:r>
              <a:rPr lang="nl-NL" baseline="0" dirty="0"/>
              <a:t> WAS smolt toch, zijn vleugels braken en </a:t>
            </a:r>
            <a:r>
              <a:rPr lang="nl-NL" baseline="0" dirty="0" err="1"/>
              <a:t>Icarus</a:t>
            </a:r>
            <a:r>
              <a:rPr lang="nl-NL" baseline="0" dirty="0"/>
              <a:t> stortte te pletter </a:t>
            </a:r>
            <a:r>
              <a:rPr lang="nl-NL" dirty="0"/>
              <a:t>in de Egeïsche zee. </a:t>
            </a:r>
          </a:p>
          <a:p>
            <a:r>
              <a:rPr lang="nl-NL" baseline="0" dirty="0"/>
              <a:t>De vergelijking hier…. </a:t>
            </a:r>
            <a:r>
              <a:rPr lang="nl-NL" baseline="0" dirty="0" err="1"/>
              <a:t>Icarus</a:t>
            </a:r>
            <a:r>
              <a:rPr lang="nl-NL" baseline="0" dirty="0"/>
              <a:t> zou je kunnen zien als het management die geen oren heeft voor de adviezen en waarschuwingen van K&amp;V die </a:t>
            </a:r>
            <a:r>
              <a:rPr lang="nl-NL" baseline="0" dirty="0" err="1"/>
              <a:t>Daedalus</a:t>
            </a:r>
            <a:r>
              <a:rPr lang="nl-NL" baseline="0" dirty="0"/>
              <a:t> zou kunnen voorstellen. </a:t>
            </a:r>
            <a:r>
              <a:rPr lang="nl-NL" baseline="0" dirty="0">
                <a:sym typeface="Wingdings" panose="05000000000000000000" pitchFamily="2" charset="2"/>
              </a:rPr>
              <a:t> </a:t>
            </a:r>
          </a:p>
          <a:p>
            <a:endParaRPr lang="nl-NL" baseline="0" dirty="0">
              <a:sym typeface="Wingdings" panose="05000000000000000000" pitchFamily="2" charset="2"/>
            </a:endParaRPr>
          </a:p>
          <a:p>
            <a:endParaRPr lang="nl-NL" dirty="0"/>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4</a:t>
            </a:fld>
            <a:endParaRPr lang="nl-NL"/>
          </a:p>
        </p:txBody>
      </p:sp>
    </p:spTree>
    <p:extLst>
      <p:ext uri="{BB962C8B-B14F-4D97-AF65-F5344CB8AC3E}">
        <p14:creationId xmlns:p14="http://schemas.microsoft.com/office/powerpoint/2010/main" val="237084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Qualicor accreditatie audit</a:t>
            </a:r>
            <a:r>
              <a:rPr lang="nl-NL" baseline="0" dirty="0"/>
              <a:t> </a:t>
            </a:r>
            <a:r>
              <a:rPr lang="nl-NL" baseline="0" dirty="0">
                <a:latin typeface="Calibri" panose="020F0502020204030204" pitchFamily="34" charset="0"/>
                <a:cs typeface="Calibri" panose="020F0502020204030204" pitchFamily="34" charset="0"/>
              </a:rPr>
              <a:t>→ Uitgesteld besluit </a:t>
            </a:r>
          </a:p>
          <a:p>
            <a:r>
              <a:rPr lang="nl-NL" dirty="0"/>
              <a:t>◘ Niet</a:t>
            </a:r>
            <a:r>
              <a:rPr lang="nl-NL" baseline="0" dirty="0"/>
              <a:t> in control, gaten in onze fundering - </a:t>
            </a:r>
            <a:r>
              <a:rPr lang="nl-NL" sz="1200" dirty="0">
                <a:solidFill>
                  <a:schemeClr val="accent1"/>
                </a:solidFill>
              </a:rPr>
              <a:t>Bij de PDCA zijn </a:t>
            </a:r>
            <a:r>
              <a:rPr lang="nl-NL" sz="1200" u="sng" dirty="0">
                <a:solidFill>
                  <a:schemeClr val="accent1"/>
                </a:solidFill>
              </a:rPr>
              <a:t>C en A </a:t>
            </a:r>
            <a:r>
              <a:rPr lang="nl-NL" sz="1200" dirty="0">
                <a:solidFill>
                  <a:schemeClr val="accent1"/>
                </a:solidFill>
              </a:rPr>
              <a:t>onvoldoende in beeld (conform audit  2018!)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	* Onvoldoende stuurinformatie naar de behoefte van de gebruiker; dashboard kwaliteit, </a:t>
            </a:r>
            <a:r>
              <a:rPr lang="nl-NL" baseline="0" dirty="0" err="1"/>
              <a:t>powerBi</a:t>
            </a:r>
            <a:r>
              <a:rPr lang="nl-NL" baseline="0" dirty="0"/>
              <a:t> en EPIC </a:t>
            </a:r>
          </a:p>
          <a:p>
            <a:endParaRPr lang="nl-NL" sz="1200" dirty="0">
              <a:solidFill>
                <a:schemeClr val="accent1"/>
              </a:solidFill>
            </a:endParaRPr>
          </a:p>
          <a:p>
            <a:pPr marL="0" indent="0">
              <a:buFont typeface="Wingdings" panose="05000000000000000000" pitchFamily="2" charset="2"/>
              <a:buNone/>
            </a:pPr>
            <a:r>
              <a:rPr lang="nl-NL" sz="1200" baseline="0" dirty="0">
                <a:solidFill>
                  <a:schemeClr val="tx1"/>
                </a:solidFill>
              </a:rPr>
              <a:t>◘ </a:t>
            </a:r>
            <a:r>
              <a:rPr lang="nl-NL" sz="1600" dirty="0">
                <a:solidFill>
                  <a:schemeClr val="accent1"/>
                </a:solidFill>
              </a:rPr>
              <a:t>Beleid en structuur aanwezig, maar is erg complex</a:t>
            </a:r>
          </a:p>
          <a:p>
            <a:pPr marL="933450" lvl="2" indent="-217488">
              <a:buFont typeface="Wingdings" panose="05000000000000000000" pitchFamily="2" charset="2"/>
              <a:buChar char="§"/>
            </a:pPr>
            <a:r>
              <a:rPr lang="nl-NL" sz="1600" dirty="0">
                <a:solidFill>
                  <a:schemeClr val="accent1"/>
                </a:solidFill>
              </a:rPr>
              <a:t>Niet helder </a:t>
            </a:r>
            <a:r>
              <a:rPr lang="nl-NL" sz="1600" u="sng" dirty="0">
                <a:solidFill>
                  <a:schemeClr val="accent1"/>
                </a:solidFill>
              </a:rPr>
              <a:t>wie waarvoor verantwoordelijk </a:t>
            </a:r>
            <a:r>
              <a:rPr lang="nl-NL" sz="1600" dirty="0">
                <a:solidFill>
                  <a:schemeClr val="accent1"/>
                </a:solidFill>
              </a:rPr>
              <a:t>is en wie wat doet wanneer</a:t>
            </a:r>
          </a:p>
          <a:p>
            <a:pPr marL="933450" lvl="2" indent="-217488">
              <a:buFont typeface="Wingdings" panose="05000000000000000000" pitchFamily="2" charset="2"/>
              <a:buChar char="§"/>
            </a:pPr>
            <a:r>
              <a:rPr lang="nl-NL" sz="1600" u="sng" dirty="0">
                <a:solidFill>
                  <a:schemeClr val="accent1"/>
                </a:solidFill>
              </a:rPr>
              <a:t>Afspraken</a:t>
            </a:r>
            <a:r>
              <a:rPr lang="nl-NL" sz="1600" dirty="0">
                <a:solidFill>
                  <a:schemeClr val="accent1"/>
                </a:solidFill>
              </a:rPr>
              <a:t> worden niet nagekomen</a:t>
            </a:r>
          </a:p>
          <a:p>
            <a:pPr marL="933450" lvl="2" indent="-217488">
              <a:buFont typeface="Wingdings" panose="05000000000000000000" pitchFamily="2" charset="2"/>
              <a:buChar char="§"/>
            </a:pPr>
            <a:r>
              <a:rPr lang="nl-NL" sz="1600" dirty="0">
                <a:solidFill>
                  <a:schemeClr val="accent1"/>
                </a:solidFill>
              </a:rPr>
              <a:t>Onvoldoende </a:t>
            </a:r>
            <a:r>
              <a:rPr lang="nl-NL" sz="1600" u="sng" dirty="0">
                <a:solidFill>
                  <a:schemeClr val="accent1"/>
                </a:solidFill>
              </a:rPr>
              <a:t>sturing</a:t>
            </a:r>
          </a:p>
          <a:p>
            <a:pPr marL="0" indent="0">
              <a:buFont typeface="Wingdings" panose="05000000000000000000" pitchFamily="2" charset="2"/>
              <a:buNone/>
              <a:tabLst>
                <a:tab pos="2062163" algn="l"/>
              </a:tabLst>
            </a:pPr>
            <a:r>
              <a:rPr lang="nl-NL" sz="1600" dirty="0">
                <a:solidFill>
                  <a:schemeClr val="accent1"/>
                </a:solidFill>
              </a:rPr>
              <a:t>◘ Veel focus op excelleren en innovatie: risico onvoldoende aandacht voor huis op orde</a:t>
            </a:r>
          </a:p>
          <a:p>
            <a:pPr marL="0" indent="0">
              <a:buFont typeface="Wingdings" panose="05000000000000000000" pitchFamily="2" charset="2"/>
              <a:buNone/>
            </a:pPr>
            <a:r>
              <a:rPr lang="nl-NL" sz="1600" dirty="0">
                <a:solidFill>
                  <a:schemeClr val="accent1"/>
                </a:solidFill>
              </a:rPr>
              <a:t>◘ Noodzaak cultuur- én </a:t>
            </a:r>
            <a:r>
              <a:rPr lang="nl-NL" sz="1600" b="1" dirty="0">
                <a:solidFill>
                  <a:schemeClr val="accent1"/>
                </a:solidFill>
              </a:rPr>
              <a:t>gedragsverandering </a:t>
            </a:r>
            <a:r>
              <a:rPr lang="nl-NL" sz="1600" b="1" dirty="0">
                <a:solidFill>
                  <a:schemeClr val="accent1"/>
                </a:solidFill>
                <a:latin typeface="Calibri" panose="020F0502020204030204" pitchFamily="34" charset="0"/>
                <a:cs typeface="Calibri" panose="020F0502020204030204" pitchFamily="34" charset="0"/>
              </a:rPr>
              <a:t>→</a:t>
            </a:r>
            <a:r>
              <a:rPr lang="nl-NL" sz="1600" baseline="0" dirty="0"/>
              <a:t>Eigen Wijzen </a:t>
            </a:r>
            <a:endParaRPr lang="nl-NL" sz="1600" dirty="0">
              <a:solidFill>
                <a:schemeClr val="accent1"/>
              </a:solidFill>
            </a:endParaRPr>
          </a:p>
          <a:p>
            <a:endParaRPr lang="nl-NL" baseline="0" dirty="0"/>
          </a:p>
          <a:p>
            <a:r>
              <a:rPr lang="nl-NL" dirty="0">
                <a:latin typeface="Calibri" panose="020F0502020204030204" pitchFamily="34" charset="0"/>
                <a:cs typeface="Calibri" panose="020F0502020204030204" pitchFamily="34" charset="0"/>
              </a:rPr>
              <a:t>→→</a:t>
            </a:r>
            <a:r>
              <a:rPr lang="nl-NL" dirty="0"/>
              <a:t>STRESS We zijn hard gaan lopen </a:t>
            </a:r>
          </a:p>
          <a:p>
            <a:r>
              <a:rPr lang="nl-NL" dirty="0"/>
              <a:t>Realiseren</a:t>
            </a:r>
            <a:r>
              <a:rPr lang="nl-NL" baseline="0" dirty="0"/>
              <a:t> van “wij zij niet in control → </a:t>
            </a:r>
            <a:r>
              <a:rPr lang="nl-NL" dirty="0"/>
              <a:t>Top down</a:t>
            </a:r>
            <a:r>
              <a:rPr lang="nl-NL" baseline="0" dirty="0"/>
              <a:t> → directieve </a:t>
            </a:r>
            <a:r>
              <a:rPr lang="nl-NL" baseline="0" dirty="0" err="1"/>
              <a:t>leiderschapstijl</a:t>
            </a:r>
            <a:r>
              <a:rPr lang="nl-NL" baseline="0" dirty="0"/>
              <a:t> → Weerstand </a:t>
            </a:r>
          </a:p>
          <a:p>
            <a:endParaRPr lang="nl-NL" baseline="0" dirty="0"/>
          </a:p>
          <a:p>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5</a:t>
            </a:fld>
            <a:endParaRPr lang="nl-NL"/>
          </a:p>
        </p:txBody>
      </p:sp>
    </p:spTree>
    <p:extLst>
      <p:ext uri="{BB962C8B-B14F-4D97-AF65-F5344CB8AC3E}">
        <p14:creationId xmlns:p14="http://schemas.microsoft.com/office/powerpoint/2010/main" val="1579611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Eventueel </a:t>
            </a:r>
            <a:r>
              <a:rPr lang="nl-NL" dirty="0" err="1"/>
              <a:t>mentimeter</a:t>
            </a:r>
            <a:r>
              <a:rPr lang="nl-NL" dirty="0"/>
              <a:t> / </a:t>
            </a:r>
            <a:r>
              <a:rPr lang="nl-NL" dirty="0" err="1"/>
              <a:t>evt</a:t>
            </a:r>
            <a:r>
              <a:rPr lang="nl-NL" dirty="0"/>
              <a:t> 4</a:t>
            </a:r>
            <a:r>
              <a:rPr lang="nl-NL" baseline="0" dirty="0"/>
              <a:t> – all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zaa</a:t>
            </a:r>
            <a:r>
              <a:rPr lang="nl-NL" baseline="0" dirty="0"/>
              <a:t>l in en toelichting vragen </a:t>
            </a:r>
            <a:endParaRPr lang="nl-NL" dirty="0"/>
          </a:p>
          <a:p>
            <a:endParaRPr lang="nl-NL" dirty="0"/>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6</a:t>
            </a:fld>
            <a:endParaRPr lang="nl-NL"/>
          </a:p>
        </p:txBody>
      </p:sp>
    </p:spTree>
    <p:extLst>
      <p:ext uri="{BB962C8B-B14F-4D97-AF65-F5344CB8AC3E}">
        <p14:creationId xmlns:p14="http://schemas.microsoft.com/office/powerpoint/2010/main" val="2253099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7</a:t>
            </a:fld>
            <a:endParaRPr lang="nl-NL"/>
          </a:p>
        </p:txBody>
      </p:sp>
    </p:spTree>
    <p:extLst>
      <p:ext uri="{BB962C8B-B14F-4D97-AF65-F5344CB8AC3E}">
        <p14:creationId xmlns:p14="http://schemas.microsoft.com/office/powerpoint/2010/main" val="380383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Verandering in graad</a:t>
            </a:r>
            <a:r>
              <a:rPr lang="nl-NL" baseline="0" dirty="0"/>
              <a:t>: </a:t>
            </a:r>
            <a:r>
              <a:rPr lang="nl-NL" sz="1200" b="0" i="0" kern="1200" dirty="0">
                <a:solidFill>
                  <a:schemeClr val="tx1"/>
                </a:solidFill>
                <a:effectLst/>
                <a:latin typeface="+mn-lt"/>
                <a:ea typeface="+mn-ea"/>
                <a:cs typeface="+mn-cs"/>
              </a:rPr>
              <a:t>een verschil in niveau, intensiteit of mate van verandering, zonder noodzakelijkerwijs de kern of essentie van iets te wijzigen.</a:t>
            </a:r>
            <a:endParaRPr lang="nl-NL" dirty="0"/>
          </a:p>
          <a:p>
            <a:endParaRPr lang="nl-NL" dirty="0"/>
          </a:p>
          <a:p>
            <a:r>
              <a:rPr lang="nl-NL" sz="1200" b="0" i="0" kern="1200" dirty="0">
                <a:solidFill>
                  <a:schemeClr val="tx1"/>
                </a:solidFill>
                <a:effectLst/>
                <a:latin typeface="+mn-lt"/>
                <a:ea typeface="+mn-ea"/>
                <a:cs typeface="+mn-cs"/>
              </a:rPr>
              <a:t>"verandering in natura“: fundamentele verandering in de aard of essentie van iets. Het impliceert een verschuiving of transformatie die dieper gaat dan oppervlakkige veranderingen en invloed heeft op de kern of het wezenlijke aspect van een situatie, systeem of entiteit.</a:t>
            </a:r>
            <a:endParaRPr lang="nl-NL" dirty="0"/>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8</a:t>
            </a:fld>
            <a:endParaRPr lang="nl-NL"/>
          </a:p>
        </p:txBody>
      </p:sp>
    </p:spTree>
    <p:extLst>
      <p:ext uri="{BB962C8B-B14F-4D97-AF65-F5344CB8AC3E}">
        <p14:creationId xmlns:p14="http://schemas.microsoft.com/office/powerpoint/2010/main" val="2614735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Crisis </a:t>
            </a:r>
            <a:r>
              <a:rPr lang="nl-NL" baseline="0" dirty="0">
                <a:latin typeface="Calibri" panose="020F0502020204030204" pitchFamily="34" charset="0"/>
                <a:cs typeface="Calibri" panose="020F0502020204030204" pitchFamily="34" charset="0"/>
              </a:rPr>
              <a:t>→ Dichter op de bal </a:t>
            </a:r>
            <a:endParaRPr lang="nl-NL" dirty="0"/>
          </a:p>
          <a:p>
            <a:r>
              <a:rPr lang="nl-NL" dirty="0"/>
              <a:t>◘ Top</a:t>
            </a:r>
            <a:r>
              <a:rPr lang="nl-NL" baseline="0" dirty="0"/>
              <a:t> Down Fundament verstevigd – Kaders en duidelijk verwachtingen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	- Actieteam Qualicor </a:t>
            </a:r>
            <a:r>
              <a:rPr lang="nl-NL" baseline="0" dirty="0">
                <a:latin typeface="Calibri" panose="020F0502020204030204" pitchFamily="34" charset="0"/>
                <a:cs typeface="Calibri" panose="020F0502020204030204" pitchFamily="34" charset="0"/>
              </a:rPr>
              <a:t>→ Strategie en beleid bepaald en sturing o.b.v. resultaten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latin typeface="Calibri" panose="020F0502020204030204" pitchFamily="34" charset="0"/>
                <a:cs typeface="Calibri" panose="020F0502020204030204" pitchFamily="34" charset="0"/>
              </a:rPr>
              <a:t>	- Uitwerking door kleine actiegericht VIR-projectgroepen met verbinding input Qualicor en van de werkvloer/inhoudsdeskundigen</a:t>
            </a:r>
            <a:endParaRPr lang="nl-NL" baseline="0" dirty="0"/>
          </a:p>
          <a:p>
            <a:r>
              <a:rPr lang="nl-NL" baseline="0" dirty="0"/>
              <a:t>	- VIR-handboeken </a:t>
            </a:r>
            <a:r>
              <a:rPr lang="nl-NL" baseline="0" dirty="0">
                <a:latin typeface="Calibri" panose="020F0502020204030204" pitchFamily="34" charset="0"/>
                <a:cs typeface="Calibri" panose="020F0502020204030204" pitchFamily="34" charset="0"/>
              </a:rPr>
              <a:t>→ RACI - Verantwoordelijkheden en taken geëxpliceerd → bepalend voor gedrag en inhoudelijke handelswijze </a:t>
            </a:r>
            <a:endParaRPr lang="nl-NL" baseline="0" dirty="0"/>
          </a:p>
          <a:p>
            <a:r>
              <a:rPr lang="nl-NL" baseline="0" dirty="0"/>
              <a:t>	- Stuurinformatie en OLVG-breed transparant inzichtelijk </a:t>
            </a:r>
          </a:p>
          <a:p>
            <a:r>
              <a:rPr lang="nl-NL" baseline="0" dirty="0"/>
              <a:t>	- Verplicht DKM aanstellen in RVE</a:t>
            </a:r>
          </a:p>
          <a:p>
            <a:endParaRPr lang="nl-NL" baseline="0" dirty="0"/>
          </a:p>
          <a:p>
            <a:r>
              <a:rPr lang="nl-NL" baseline="0" dirty="0"/>
              <a:t>◘ Samen voor veilige zorg  &gt; uitvoering </a:t>
            </a:r>
          </a:p>
          <a:p>
            <a:r>
              <a:rPr lang="nl-NL" baseline="0" dirty="0"/>
              <a:t>	- Auditbeleid aangepast </a:t>
            </a:r>
          </a:p>
          <a:p>
            <a:r>
              <a:rPr lang="nl-NL" baseline="0" dirty="0">
                <a:latin typeface="Calibri" panose="020F0502020204030204" pitchFamily="34" charset="0"/>
                <a:cs typeface="Calibri" panose="020F0502020204030204" pitchFamily="34" charset="0"/>
              </a:rPr>
              <a:t>		→ Waarderend auditen door meer auditoren uit alle relevante functies </a:t>
            </a:r>
          </a:p>
          <a:p>
            <a:r>
              <a:rPr lang="nl-NL" baseline="0" dirty="0">
                <a:latin typeface="Calibri" panose="020F0502020204030204" pitchFamily="34" charset="0"/>
                <a:cs typeface="Calibri" panose="020F0502020204030204" pitchFamily="34" charset="0"/>
              </a:rPr>
              <a:t>		→ aandachtsweken  </a:t>
            </a:r>
          </a:p>
          <a:p>
            <a:r>
              <a:rPr lang="nl-NL" baseline="0" dirty="0">
                <a:latin typeface="Calibri" panose="020F0502020204030204" pitchFamily="34" charset="0"/>
                <a:cs typeface="Calibri" panose="020F0502020204030204" pitchFamily="34" charset="0"/>
              </a:rPr>
              <a:t>		→ flitstracers – oók RvB en 2</a:t>
            </a:r>
            <a:r>
              <a:rPr lang="nl-NL" baseline="30000" dirty="0">
                <a:latin typeface="Calibri" panose="020F0502020204030204" pitchFamily="34" charset="0"/>
                <a:cs typeface="Calibri" panose="020F0502020204030204" pitchFamily="34" charset="0"/>
              </a:rPr>
              <a:t>e</a:t>
            </a:r>
            <a:r>
              <a:rPr lang="nl-NL" baseline="0" dirty="0">
                <a:latin typeface="Calibri" panose="020F0502020204030204" pitchFamily="34" charset="0"/>
                <a:cs typeface="Calibri" panose="020F0502020204030204" pitchFamily="34" charset="0"/>
              </a:rPr>
              <a:t> echelon GAMBA-walk</a:t>
            </a:r>
          </a:p>
          <a:p>
            <a:r>
              <a:rPr lang="nl-NL" baseline="0" dirty="0">
                <a:latin typeface="Calibri" panose="020F0502020204030204" pitchFamily="34" charset="0"/>
                <a:cs typeface="Calibri" panose="020F0502020204030204" pitchFamily="34" charset="0"/>
              </a:rPr>
              <a:t>	- DKM nemen grote rol en eigen positie gepakt</a:t>
            </a:r>
          </a:p>
          <a:p>
            <a:r>
              <a:rPr lang="nl-NL" baseline="0" dirty="0">
                <a:latin typeface="Calibri" panose="020F0502020204030204" pitchFamily="34" charset="0"/>
                <a:cs typeface="Calibri" panose="020F0502020204030204" pitchFamily="34" charset="0"/>
              </a:rPr>
              <a:t>	- Cultuur programma → a) Leiderschapsprogramma – b) uitspreekcirkel</a:t>
            </a:r>
          </a:p>
          <a:p>
            <a:r>
              <a:rPr lang="nl-NL" baseline="0" dirty="0">
                <a:latin typeface="Calibri" panose="020F0502020204030204" pitchFamily="34" charset="0"/>
                <a:cs typeface="Calibri" panose="020F0502020204030204" pitchFamily="34" charset="0"/>
              </a:rPr>
              <a:t>	- OLVG-Kennisspel</a:t>
            </a:r>
          </a:p>
          <a:p>
            <a:endParaRPr lang="nl-NL" dirty="0"/>
          </a:p>
        </p:txBody>
      </p:sp>
      <p:sp>
        <p:nvSpPr>
          <p:cNvPr id="4" name="Tijdelijke aanduiding voor dianummer 3"/>
          <p:cNvSpPr>
            <a:spLocks noGrp="1"/>
          </p:cNvSpPr>
          <p:nvPr>
            <p:ph type="sldNum" sz="quarter" idx="10"/>
          </p:nvPr>
        </p:nvSpPr>
        <p:spPr/>
        <p:txBody>
          <a:bodyPr/>
          <a:lstStyle/>
          <a:p>
            <a:fld id="{C8286168-A8A7-4EED-80DE-153907AAF0AB}" type="slidenum">
              <a:rPr lang="nl-NL" smtClean="0"/>
              <a:t>9</a:t>
            </a:fld>
            <a:endParaRPr lang="nl-NL"/>
          </a:p>
        </p:txBody>
      </p:sp>
    </p:spTree>
    <p:extLst>
      <p:ext uri="{BB962C8B-B14F-4D97-AF65-F5344CB8AC3E}">
        <p14:creationId xmlns:p14="http://schemas.microsoft.com/office/powerpoint/2010/main" val="1823508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430779" y="616128"/>
            <a:ext cx="11340000" cy="486000"/>
          </a:xfrm>
        </p:spPr>
        <p:txBody>
          <a:bodyPr anchor="b" anchorCtr="0">
            <a:normAutofit/>
          </a:bodyPr>
          <a:lstStyle>
            <a:lvl1pPr algn="l">
              <a:lnSpc>
                <a:spcPts val="3827"/>
              </a:lnSpc>
              <a:defRPr sz="3500" b="1"/>
            </a:lvl1pPr>
          </a:lstStyle>
          <a:p>
            <a:r>
              <a:rPr lang="nl-NL" dirty="0"/>
              <a:t>Klik om de stijl te bewerken</a:t>
            </a:r>
          </a:p>
        </p:txBody>
      </p:sp>
      <p:sp>
        <p:nvSpPr>
          <p:cNvPr id="3" name="Ondertitel 2"/>
          <p:cNvSpPr>
            <a:spLocks noGrp="1"/>
          </p:cNvSpPr>
          <p:nvPr>
            <p:ph type="subTitle" idx="1"/>
          </p:nvPr>
        </p:nvSpPr>
        <p:spPr>
          <a:xfrm>
            <a:off x="430782" y="1235246"/>
            <a:ext cx="11340001" cy="486000"/>
          </a:xfrm>
        </p:spPr>
        <p:txBody>
          <a:bodyPr wrap="square" anchor="t" anchorCtr="0">
            <a:noAutofit/>
          </a:bodyPr>
          <a:lstStyle>
            <a:lvl1pPr marL="0" indent="0" algn="l">
              <a:buNone/>
              <a:defRPr sz="2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12" name="Tijdelijke aanduiding voor tekst 11"/>
          <p:cNvSpPr>
            <a:spLocks noGrp="1"/>
          </p:cNvSpPr>
          <p:nvPr>
            <p:ph type="body" sz="quarter" idx="10" hasCustomPrompt="1"/>
          </p:nvPr>
        </p:nvSpPr>
        <p:spPr>
          <a:xfrm>
            <a:off x="430779" y="2694604"/>
            <a:ext cx="3240000" cy="1296000"/>
          </a:xfrm>
        </p:spPr>
        <p:txBody>
          <a:bodyPr>
            <a:normAutofit/>
          </a:bodyPr>
          <a:lstStyle>
            <a:lvl1pPr>
              <a:lnSpc>
                <a:spcPts val="2551"/>
              </a:lnSpc>
              <a:defRPr sz="1400" b="0">
                <a:solidFill>
                  <a:schemeClr val="tx2"/>
                </a:solidFill>
              </a:defRPr>
            </a:lvl1pPr>
            <a:lvl2pPr>
              <a:defRPr b="0">
                <a:solidFill>
                  <a:schemeClr val="tx2"/>
                </a:solidFill>
              </a:defRPr>
            </a:lvl2pPr>
            <a:lvl3pPr>
              <a:defRPr b="0">
                <a:solidFill>
                  <a:schemeClr val="tx2"/>
                </a:solidFill>
              </a:defRPr>
            </a:lvl3pPr>
            <a:lvl4pPr>
              <a:defRPr b="0">
                <a:solidFill>
                  <a:schemeClr val="tx2"/>
                </a:solidFill>
              </a:defRPr>
            </a:lvl4pPr>
            <a:lvl5pPr>
              <a:defRPr b="0">
                <a:solidFill>
                  <a:schemeClr val="tx2"/>
                </a:solidFill>
              </a:defRPr>
            </a:lvl5pPr>
          </a:lstStyle>
          <a:p>
            <a:pPr lvl="0"/>
            <a:r>
              <a:rPr lang="nl-NL" dirty="0"/>
              <a:t>Auteur</a:t>
            </a:r>
          </a:p>
          <a:p>
            <a:pPr lvl="0"/>
            <a:r>
              <a:rPr lang="nl-NL" dirty="0"/>
              <a:t>00 maand 0000</a:t>
            </a:r>
          </a:p>
        </p:txBody>
      </p:sp>
      <p:pic>
        <p:nvPicPr>
          <p:cNvPr id="13" name="Afbeelding 1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0777" y="6025987"/>
            <a:ext cx="1296000" cy="95359"/>
          </a:xfrm>
          <a:prstGeom prst="rect">
            <a:avLst/>
          </a:prstGeom>
        </p:spPr>
      </p:pic>
      <p:grpSp>
        <p:nvGrpSpPr>
          <p:cNvPr id="16" name="Group 4"/>
          <p:cNvGrpSpPr>
            <a:grpSpLocks noChangeAspect="1"/>
          </p:cNvGrpSpPr>
          <p:nvPr/>
        </p:nvGrpSpPr>
        <p:grpSpPr bwMode="gray">
          <a:xfrm>
            <a:off x="431804" y="331788"/>
            <a:ext cx="11339513" cy="49212"/>
            <a:chOff x="272" y="209"/>
            <a:chExt cx="7143" cy="31"/>
          </a:xfrm>
        </p:grpSpPr>
        <p:sp>
          <p:nvSpPr>
            <p:cNvPr id="17"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18"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19"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grpSp>
    </p:spTree>
    <p:extLst>
      <p:ext uri="{BB962C8B-B14F-4D97-AF65-F5344CB8AC3E}">
        <p14:creationId xmlns:p14="http://schemas.microsoft.com/office/powerpoint/2010/main" val="2333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beeldigen varian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1400400" y="6641411"/>
            <a:ext cx="972000" cy="127000"/>
          </a:xfrm>
          <a:prstGeom prst="rect">
            <a:avLst/>
          </a:prstGeom>
        </p:spPr>
        <p:txBody>
          <a:bodyPr/>
          <a:lstStyle/>
          <a:p>
            <a:endParaRPr lang="nl-NL">
              <a:solidFill>
                <a:srgbClr val="3C3C3C"/>
              </a:solidFill>
            </a:endParaRPr>
          </a:p>
        </p:txBody>
      </p:sp>
      <p:sp>
        <p:nvSpPr>
          <p:cNvPr id="5" name="Tijdelijke aanduiding voor voettekst 4"/>
          <p:cNvSpPr>
            <a:spLocks noGrp="1"/>
          </p:cNvSpPr>
          <p:nvPr>
            <p:ph type="ftr" sz="quarter" idx="11"/>
          </p:nvPr>
        </p:nvSpPr>
        <p:spPr/>
        <p:txBody>
          <a:bodyPr/>
          <a:lstStyle/>
          <a:p>
            <a:r>
              <a:rPr lang="nl-NL">
                <a:solidFill>
                  <a:srgbClr val="3C3C3C"/>
                </a:solidFill>
              </a:rPr>
              <a:t>Transformeer je zorg: Lean Leiderschap in actie voor kwaliteit</a:t>
            </a:r>
          </a:p>
        </p:txBody>
      </p:sp>
      <p:sp>
        <p:nvSpPr>
          <p:cNvPr id="8" name="Tijdelijke aanduiding voor afbeelding 7"/>
          <p:cNvSpPr>
            <a:spLocks noGrp="1"/>
          </p:cNvSpPr>
          <p:nvPr>
            <p:ph type="pic" sz="quarter" idx="13"/>
          </p:nvPr>
        </p:nvSpPr>
        <p:spPr bwMode="gray">
          <a:xfrm>
            <a:off x="2696400" y="352800"/>
            <a:ext cx="9074381" cy="5184400"/>
          </a:xfrm>
          <a:solidFill>
            <a:schemeClr val="accent3"/>
          </a:solidFill>
        </p:spPr>
        <p:txBody>
          <a:bodyPr/>
          <a:lstStyle>
            <a:lvl1pPr algn="ctr">
              <a:defRPr>
                <a:solidFill>
                  <a:schemeClr val="tx2"/>
                </a:solidFill>
              </a:defRPr>
            </a:lvl1pPr>
          </a:lstStyle>
          <a:p>
            <a:endParaRPr lang="nl-NL" dirty="0"/>
          </a:p>
        </p:txBody>
      </p:sp>
      <p:sp>
        <p:nvSpPr>
          <p:cNvPr id="10" name="Tijdelijke aanduiding voor afbeelding 9"/>
          <p:cNvSpPr>
            <a:spLocks noGrp="1"/>
          </p:cNvSpPr>
          <p:nvPr>
            <p:ph type="pic" sz="quarter" idx="15"/>
          </p:nvPr>
        </p:nvSpPr>
        <p:spPr bwMode="gray">
          <a:xfrm>
            <a:off x="430779" y="352800"/>
            <a:ext cx="1944000" cy="2916000"/>
          </a:xfrm>
          <a:solidFill>
            <a:schemeClr val="accent3"/>
          </a:solidFill>
        </p:spPr>
        <p:txBody>
          <a:bodyPr/>
          <a:lstStyle>
            <a:lvl1pPr>
              <a:defRPr>
                <a:solidFill>
                  <a:schemeClr val="tx2"/>
                </a:solidFill>
              </a:defRPr>
            </a:lvl1pPr>
          </a:lstStyle>
          <a:p>
            <a:endParaRPr lang="nl-NL" dirty="0"/>
          </a:p>
        </p:txBody>
      </p:sp>
      <p:sp>
        <p:nvSpPr>
          <p:cNvPr id="12" name="Tijdelijke aanduiding voor afbeelding 11"/>
          <p:cNvSpPr>
            <a:spLocks noGrp="1"/>
          </p:cNvSpPr>
          <p:nvPr>
            <p:ph type="pic" sz="quarter" idx="16"/>
          </p:nvPr>
        </p:nvSpPr>
        <p:spPr bwMode="gray">
          <a:xfrm>
            <a:off x="430213" y="3589338"/>
            <a:ext cx="1941512" cy="1947862"/>
          </a:xfrm>
          <a:prstGeom prst="ellipse">
            <a:avLst/>
          </a:prstGeom>
          <a:solidFill>
            <a:schemeClr val="accent3"/>
          </a:solidFill>
        </p:spPr>
        <p:txBody>
          <a:bodyPr>
            <a:normAutofit/>
          </a:bodyPr>
          <a:lstStyle>
            <a:lvl1pPr>
              <a:defRPr sz="2000">
                <a:solidFill>
                  <a:schemeClr val="tx2"/>
                </a:solidFill>
              </a:defRPr>
            </a:lvl1pPr>
          </a:lstStyle>
          <a:p>
            <a:endParaRPr lang="nl-NL" dirty="0"/>
          </a:p>
        </p:txBody>
      </p:sp>
      <p:sp>
        <p:nvSpPr>
          <p:cNvPr id="11" name="Tijdelijke aanduiding voor dianummer 5"/>
          <p:cNvSpPr>
            <a:spLocks noGrp="1"/>
          </p:cNvSpPr>
          <p:nvPr>
            <p:ph type="sldNum" sz="quarter" idx="4"/>
          </p:nvPr>
        </p:nvSpPr>
        <p:spPr>
          <a:xfrm>
            <a:off x="430781" y="6108120"/>
            <a:ext cx="645619" cy="127000"/>
          </a:xfrm>
          <a:prstGeom prst="rect">
            <a:avLst/>
          </a:prstGeom>
        </p:spPr>
        <p:txBody>
          <a:bodyPr vert="horz" lIns="0" tIns="0" rIns="0" bIns="0" rtlCol="0" anchor="ctr"/>
          <a:lstStyle>
            <a:lvl1pPr algn="l">
              <a:lnSpc>
                <a:spcPts val="1000"/>
              </a:lnSpc>
              <a:defRPr sz="800" b="1">
                <a:solidFill>
                  <a:schemeClr val="tx2"/>
                </a:solidFill>
              </a:defRPr>
            </a:lvl1pPr>
          </a:lstStyle>
          <a:p>
            <a:r>
              <a:rPr lang="nl-NL" dirty="0">
                <a:solidFill>
                  <a:srgbClr val="3C3C3C"/>
                </a:solidFill>
              </a:rPr>
              <a:t>Pagina </a:t>
            </a:r>
            <a:fld id="{D4CA4C14-3CA2-40BD-B9F6-F0B59068D732}" type="slidenum">
              <a:rPr lang="nl-NL" smtClean="0">
                <a:solidFill>
                  <a:srgbClr val="3C3C3C"/>
                </a:solidFill>
              </a:rPr>
              <a:pPr/>
              <a:t>‹nr.›</a:t>
            </a:fld>
            <a:endParaRPr lang="nl-NL" dirty="0">
              <a:solidFill>
                <a:srgbClr val="3C3C3C"/>
              </a:solidFill>
            </a:endParaRPr>
          </a:p>
        </p:txBody>
      </p:sp>
    </p:spTree>
    <p:extLst>
      <p:ext uri="{BB962C8B-B14F-4D97-AF65-F5344CB8AC3E}">
        <p14:creationId xmlns:p14="http://schemas.microsoft.com/office/powerpoint/2010/main" val="405116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eldia variant afbeelding cirkel">
    <p:spTree>
      <p:nvGrpSpPr>
        <p:cNvPr id="1" name=""/>
        <p:cNvGrpSpPr/>
        <p:nvPr/>
      </p:nvGrpSpPr>
      <p:grpSpPr>
        <a:xfrm>
          <a:off x="0" y="0"/>
          <a:ext cx="0" cy="0"/>
          <a:chOff x="0" y="0"/>
          <a:chExt cx="0" cy="0"/>
        </a:xfrm>
      </p:grpSpPr>
      <p:sp>
        <p:nvSpPr>
          <p:cNvPr id="4" name="Tekstvak 3"/>
          <p:cNvSpPr txBox="1"/>
          <p:nvPr/>
        </p:nvSpPr>
        <p:spPr>
          <a:xfrm>
            <a:off x="6484140" y="1487150"/>
            <a:ext cx="349776" cy="630942"/>
          </a:xfrm>
          <a:prstGeom prst="rect">
            <a:avLst/>
          </a:prstGeom>
          <a:noFill/>
        </p:spPr>
        <p:txBody>
          <a:bodyPr wrap="none" rtlCol="0">
            <a:spAutoFit/>
          </a:bodyPr>
          <a:lstStyle/>
          <a:p>
            <a:r>
              <a:rPr lang="nl-NL" sz="3500" dirty="0">
                <a:solidFill>
                  <a:srgbClr val="E30917"/>
                </a:solidFill>
                <a:latin typeface="Trebuchet MS" panose="020B0603020202020204" pitchFamily="34" charset="0"/>
              </a:rPr>
              <a:t>:</a:t>
            </a:r>
          </a:p>
        </p:txBody>
      </p:sp>
      <p:sp>
        <p:nvSpPr>
          <p:cNvPr id="2" name="Titel 1"/>
          <p:cNvSpPr>
            <a:spLocks noGrp="1"/>
          </p:cNvSpPr>
          <p:nvPr>
            <p:ph type="ctrTitle"/>
          </p:nvPr>
        </p:nvSpPr>
        <p:spPr>
          <a:xfrm>
            <a:off x="6590949" y="616128"/>
            <a:ext cx="5179833" cy="972000"/>
          </a:xfrm>
        </p:spPr>
        <p:txBody>
          <a:bodyPr anchor="b" anchorCtr="0">
            <a:noAutofit/>
          </a:bodyPr>
          <a:lstStyle>
            <a:lvl1pPr algn="l">
              <a:lnSpc>
                <a:spcPts val="3827"/>
              </a:lnSpc>
              <a:defRPr sz="3500" b="1"/>
            </a:lvl1pPr>
          </a:lstStyle>
          <a:p>
            <a:r>
              <a:rPr lang="nl-NL" dirty="0"/>
              <a:t>Klik om de stijl te bewerken</a:t>
            </a:r>
          </a:p>
        </p:txBody>
      </p:sp>
      <p:sp>
        <p:nvSpPr>
          <p:cNvPr id="3" name="Ondertitel 2"/>
          <p:cNvSpPr>
            <a:spLocks noGrp="1"/>
          </p:cNvSpPr>
          <p:nvPr>
            <p:ph type="subTitle" idx="1" hasCustomPrompt="1"/>
          </p:nvPr>
        </p:nvSpPr>
        <p:spPr>
          <a:xfrm>
            <a:off x="6874320" y="1582690"/>
            <a:ext cx="4896461" cy="972000"/>
          </a:xfrm>
        </p:spPr>
        <p:txBody>
          <a:bodyPr wrap="square" anchor="t" anchorCtr="0">
            <a:noAutofit/>
          </a:bodyPr>
          <a:lstStyle>
            <a:lvl1pPr marL="0" indent="0" algn="l">
              <a:lnSpc>
                <a:spcPts val="3827"/>
              </a:lnSpc>
              <a:buNone/>
              <a:defRPr sz="35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dialoog regel</a:t>
            </a:r>
          </a:p>
        </p:txBody>
      </p:sp>
      <p:grpSp>
        <p:nvGrpSpPr>
          <p:cNvPr id="16" name="Group 4"/>
          <p:cNvGrpSpPr>
            <a:grpSpLocks noChangeAspect="1"/>
          </p:cNvGrpSpPr>
          <p:nvPr/>
        </p:nvGrpSpPr>
        <p:grpSpPr bwMode="gray">
          <a:xfrm>
            <a:off x="431804" y="331788"/>
            <a:ext cx="11339513" cy="49212"/>
            <a:chOff x="272" y="209"/>
            <a:chExt cx="7143" cy="31"/>
          </a:xfrm>
        </p:grpSpPr>
        <p:sp>
          <p:nvSpPr>
            <p:cNvPr id="17"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18"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19"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grpSp>
      <p:sp>
        <p:nvSpPr>
          <p:cNvPr id="6" name="Rechthoek 5"/>
          <p:cNvSpPr/>
          <p:nvPr/>
        </p:nvSpPr>
        <p:spPr bwMode="white">
          <a:xfrm>
            <a:off x="3" y="0"/>
            <a:ext cx="6590945" cy="616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5" name="Tijdelijke aanduiding voor afbeelding 4"/>
          <p:cNvSpPr>
            <a:spLocks noGrp="1"/>
          </p:cNvSpPr>
          <p:nvPr>
            <p:ph type="pic" sz="quarter" idx="11"/>
          </p:nvPr>
        </p:nvSpPr>
        <p:spPr bwMode="gray">
          <a:xfrm>
            <a:off x="430212" y="352427"/>
            <a:ext cx="5837237" cy="3257673"/>
          </a:xfrm>
          <a:prstGeom prst="rect">
            <a:avLst/>
          </a:prstGeom>
          <a:solidFill>
            <a:schemeClr val="accent3"/>
          </a:solidFill>
          <a:ln>
            <a:noFill/>
          </a:ln>
        </p:spPr>
        <p:txBody>
          <a:bodyPr/>
          <a:lstStyle>
            <a:lvl1pPr algn="ctr">
              <a:defRPr>
                <a:solidFill>
                  <a:schemeClr val="tx2"/>
                </a:solidFill>
              </a:defRPr>
            </a:lvl1pPr>
          </a:lstStyle>
          <a:p>
            <a:endParaRPr lang="nl-NL" dirty="0"/>
          </a:p>
        </p:txBody>
      </p:sp>
      <p:sp>
        <p:nvSpPr>
          <p:cNvPr id="14" name="Tijdelijke aanduiding voor afbeelding 17"/>
          <p:cNvSpPr>
            <a:spLocks noGrp="1"/>
          </p:cNvSpPr>
          <p:nvPr>
            <p:ph type="pic" sz="quarter" idx="15"/>
          </p:nvPr>
        </p:nvSpPr>
        <p:spPr bwMode="gray">
          <a:xfrm>
            <a:off x="430212" y="3753054"/>
            <a:ext cx="1782000" cy="1782000"/>
          </a:xfrm>
          <a:solidFill>
            <a:schemeClr val="accent3"/>
          </a:solidFill>
        </p:spPr>
        <p:txBody>
          <a:bodyPr>
            <a:normAutofit/>
          </a:bodyPr>
          <a:lstStyle>
            <a:lvl1pPr algn="ctr">
              <a:defRPr sz="1000">
                <a:solidFill>
                  <a:schemeClr val="tx2"/>
                </a:solidFill>
              </a:defRPr>
            </a:lvl1pPr>
          </a:lstStyle>
          <a:p>
            <a:endParaRPr lang="nl-NL"/>
          </a:p>
        </p:txBody>
      </p:sp>
      <p:sp>
        <p:nvSpPr>
          <p:cNvPr id="22" name="Tijdelijke aanduiding voor afbeelding 17"/>
          <p:cNvSpPr>
            <a:spLocks noGrp="1"/>
          </p:cNvSpPr>
          <p:nvPr>
            <p:ph type="pic" sz="quarter" idx="16"/>
          </p:nvPr>
        </p:nvSpPr>
        <p:spPr bwMode="gray">
          <a:xfrm>
            <a:off x="2457831" y="3753054"/>
            <a:ext cx="1782000" cy="1782000"/>
          </a:xfrm>
          <a:prstGeom prst="ellipse">
            <a:avLst/>
          </a:prstGeom>
          <a:solidFill>
            <a:schemeClr val="accent3"/>
          </a:solidFill>
        </p:spPr>
        <p:txBody>
          <a:bodyPr>
            <a:normAutofit/>
          </a:bodyPr>
          <a:lstStyle>
            <a:lvl1pPr algn="ctr">
              <a:defRPr sz="1000">
                <a:solidFill>
                  <a:schemeClr val="tx2"/>
                </a:solidFill>
              </a:defRPr>
            </a:lvl1pPr>
          </a:lstStyle>
          <a:p>
            <a:endParaRPr lang="nl-NL"/>
          </a:p>
        </p:txBody>
      </p:sp>
      <p:sp>
        <p:nvSpPr>
          <p:cNvPr id="23" name="Tijdelijke aanduiding voor afbeelding 17"/>
          <p:cNvSpPr>
            <a:spLocks noGrp="1"/>
          </p:cNvSpPr>
          <p:nvPr>
            <p:ph type="pic" sz="quarter" idx="17"/>
          </p:nvPr>
        </p:nvSpPr>
        <p:spPr bwMode="gray">
          <a:xfrm>
            <a:off x="4485449" y="3753054"/>
            <a:ext cx="1782000" cy="1782000"/>
          </a:xfrm>
          <a:solidFill>
            <a:schemeClr val="accent3"/>
          </a:solidFill>
        </p:spPr>
        <p:txBody>
          <a:bodyPr>
            <a:normAutofit/>
          </a:bodyPr>
          <a:lstStyle>
            <a:lvl1pPr algn="ctr">
              <a:defRPr sz="1000">
                <a:solidFill>
                  <a:schemeClr val="tx2"/>
                </a:solidFill>
              </a:defRPr>
            </a:lvl1pPr>
          </a:lstStyle>
          <a:p>
            <a:endParaRPr lang="nl-NL"/>
          </a:p>
        </p:txBody>
      </p:sp>
      <p:sp>
        <p:nvSpPr>
          <p:cNvPr id="24" name="Tijdelijke aanduiding voor datum 3"/>
          <p:cNvSpPr>
            <a:spLocks noGrp="1"/>
          </p:cNvSpPr>
          <p:nvPr>
            <p:ph type="dt" sz="half" idx="10"/>
          </p:nvPr>
        </p:nvSpPr>
        <p:spPr>
          <a:xfrm>
            <a:off x="1400400" y="6101771"/>
            <a:ext cx="972000" cy="127000"/>
          </a:xfrm>
          <a:prstGeom prst="rect">
            <a:avLst/>
          </a:prstGeom>
        </p:spPr>
        <p:txBody>
          <a:bodyPr/>
          <a:lstStyle/>
          <a:p>
            <a:endParaRPr lang="nl-NL">
              <a:solidFill>
                <a:srgbClr val="3C3C3C"/>
              </a:solidFill>
            </a:endParaRPr>
          </a:p>
        </p:txBody>
      </p:sp>
      <p:sp>
        <p:nvSpPr>
          <p:cNvPr id="25" name="Tijdelijke aanduiding voor voettekst 4"/>
          <p:cNvSpPr>
            <a:spLocks noGrp="1"/>
          </p:cNvSpPr>
          <p:nvPr>
            <p:ph type="ftr" sz="quarter" idx="18"/>
          </p:nvPr>
        </p:nvSpPr>
        <p:spPr>
          <a:xfrm>
            <a:off x="2696400" y="6103476"/>
            <a:ext cx="4114800" cy="127000"/>
          </a:xfrm>
        </p:spPr>
        <p:txBody>
          <a:bodyPr/>
          <a:lstStyle/>
          <a:p>
            <a:r>
              <a:rPr lang="nl-NL">
                <a:solidFill>
                  <a:srgbClr val="3C3C3C"/>
                </a:solidFill>
              </a:rPr>
              <a:t>Transformeer je zorg: Lean Leiderschap in actie voor kwaliteit</a:t>
            </a:r>
          </a:p>
        </p:txBody>
      </p:sp>
      <p:sp>
        <p:nvSpPr>
          <p:cNvPr id="26" name="Tijdelijke aanduiding voor dianummer 5"/>
          <p:cNvSpPr>
            <a:spLocks noGrp="1"/>
          </p:cNvSpPr>
          <p:nvPr>
            <p:ph type="sldNum" sz="quarter" idx="4"/>
          </p:nvPr>
        </p:nvSpPr>
        <p:spPr>
          <a:xfrm>
            <a:off x="430781" y="6108120"/>
            <a:ext cx="645619" cy="127000"/>
          </a:xfrm>
          <a:prstGeom prst="rect">
            <a:avLst/>
          </a:prstGeom>
        </p:spPr>
        <p:txBody>
          <a:bodyPr vert="horz" lIns="0" tIns="0" rIns="0" bIns="0" rtlCol="0" anchor="ctr"/>
          <a:lstStyle>
            <a:lvl1pPr algn="l">
              <a:lnSpc>
                <a:spcPts val="1000"/>
              </a:lnSpc>
              <a:defRPr sz="800" b="1">
                <a:solidFill>
                  <a:schemeClr val="tx2"/>
                </a:solidFill>
              </a:defRPr>
            </a:lvl1pPr>
          </a:lstStyle>
          <a:p>
            <a:r>
              <a:rPr lang="nl-NL" dirty="0">
                <a:solidFill>
                  <a:srgbClr val="3C3C3C"/>
                </a:solidFill>
              </a:rPr>
              <a:t>Pagina </a:t>
            </a:r>
            <a:fld id="{D4CA4C14-3CA2-40BD-B9F6-F0B59068D732}" type="slidenum">
              <a:rPr lang="nl-NL" smtClean="0">
                <a:solidFill>
                  <a:srgbClr val="3C3C3C"/>
                </a:solidFill>
              </a:rPr>
              <a:pPr/>
              <a:t>‹nr.›</a:t>
            </a:fld>
            <a:endParaRPr lang="nl-NL" dirty="0">
              <a:solidFill>
                <a:srgbClr val="3C3C3C"/>
              </a:solidFill>
            </a:endParaRPr>
          </a:p>
        </p:txBody>
      </p:sp>
    </p:spTree>
    <p:extLst>
      <p:ext uri="{BB962C8B-B14F-4D97-AF65-F5344CB8AC3E}">
        <p14:creationId xmlns:p14="http://schemas.microsoft.com/office/powerpoint/2010/main" val="113389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4" name="Rechthoek 13"/>
          <p:cNvSpPr/>
          <p:nvPr/>
        </p:nvSpPr>
        <p:spPr bwMode="gray">
          <a:xfrm>
            <a:off x="0" y="0"/>
            <a:ext cx="12192000" cy="5536800"/>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solidFill>
                <a:srgbClr val="FFFFFF"/>
              </a:solidFill>
            </a:endParaRPr>
          </a:p>
        </p:txBody>
      </p:sp>
      <p:sp>
        <p:nvSpPr>
          <p:cNvPr id="4" name="Tekstvak 3"/>
          <p:cNvSpPr txBox="1"/>
          <p:nvPr/>
        </p:nvSpPr>
        <p:spPr>
          <a:xfrm>
            <a:off x="337964" y="1005912"/>
            <a:ext cx="474133" cy="630942"/>
          </a:xfrm>
          <a:prstGeom prst="rect">
            <a:avLst/>
          </a:prstGeom>
          <a:noFill/>
        </p:spPr>
        <p:txBody>
          <a:bodyPr wrap="square" rtlCol="0">
            <a:spAutoFit/>
          </a:bodyPr>
          <a:lstStyle/>
          <a:p>
            <a:r>
              <a:rPr lang="nl-NL" sz="3500" b="1" dirty="0">
                <a:solidFill>
                  <a:srgbClr val="E30917"/>
                </a:solidFill>
                <a:latin typeface="Trebuchet MS" panose="020B0603020202020204" pitchFamily="34" charset="0"/>
              </a:rPr>
              <a:t>:</a:t>
            </a:r>
          </a:p>
        </p:txBody>
      </p:sp>
      <p:sp>
        <p:nvSpPr>
          <p:cNvPr id="2" name="Titel 1"/>
          <p:cNvSpPr>
            <a:spLocks noGrp="1"/>
          </p:cNvSpPr>
          <p:nvPr>
            <p:ph type="ctrTitle" hasCustomPrompt="1"/>
          </p:nvPr>
        </p:nvSpPr>
        <p:spPr>
          <a:xfrm>
            <a:off x="430779" y="616128"/>
            <a:ext cx="11340000" cy="486000"/>
          </a:xfrm>
        </p:spPr>
        <p:txBody>
          <a:bodyPr anchor="b" anchorCtr="0">
            <a:normAutofit/>
          </a:bodyPr>
          <a:lstStyle>
            <a:lvl1pPr algn="l">
              <a:lnSpc>
                <a:spcPts val="3827"/>
              </a:lnSpc>
              <a:defRPr sz="3500" b="1"/>
            </a:lvl1pPr>
          </a:lstStyle>
          <a:p>
            <a:r>
              <a:rPr lang="nl-NL" dirty="0"/>
              <a:t>afsluiting</a:t>
            </a:r>
          </a:p>
        </p:txBody>
      </p:sp>
      <p:sp>
        <p:nvSpPr>
          <p:cNvPr id="3" name="Ondertitel 2"/>
          <p:cNvSpPr>
            <a:spLocks noGrp="1"/>
          </p:cNvSpPr>
          <p:nvPr>
            <p:ph type="subTitle" idx="1" hasCustomPrompt="1"/>
          </p:nvPr>
        </p:nvSpPr>
        <p:spPr>
          <a:xfrm>
            <a:off x="747713" y="1235246"/>
            <a:ext cx="11023067" cy="486000"/>
          </a:xfrm>
        </p:spPr>
        <p:txBody>
          <a:bodyPr wrap="square" anchor="t" anchorCtr="0">
            <a:noAutofit/>
          </a:bodyPr>
          <a:lstStyle>
            <a:lvl1pPr marL="0" indent="0" algn="l">
              <a:buNone/>
              <a:defRPr sz="35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dank voor je aandacht</a:t>
            </a:r>
          </a:p>
        </p:txBody>
      </p:sp>
      <p:grpSp>
        <p:nvGrpSpPr>
          <p:cNvPr id="5" name="Group 4"/>
          <p:cNvGrpSpPr>
            <a:grpSpLocks noChangeAspect="1"/>
          </p:cNvGrpSpPr>
          <p:nvPr/>
        </p:nvGrpSpPr>
        <p:grpSpPr bwMode="gray">
          <a:xfrm>
            <a:off x="431804" y="331788"/>
            <a:ext cx="11339513" cy="49212"/>
            <a:chOff x="272" y="209"/>
            <a:chExt cx="7143" cy="31"/>
          </a:xfrm>
        </p:grpSpPr>
        <p:sp>
          <p:nvSpPr>
            <p:cNvPr id="9"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10"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11"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grpSp>
      <p:grpSp>
        <p:nvGrpSpPr>
          <p:cNvPr id="12" name="Santeon logo" hidden="1"/>
          <p:cNvGrpSpPr>
            <a:grpSpLocks noChangeAspect="1"/>
          </p:cNvGrpSpPr>
          <p:nvPr/>
        </p:nvGrpSpPr>
        <p:grpSpPr bwMode="auto">
          <a:xfrm>
            <a:off x="336547" y="5827113"/>
            <a:ext cx="972000" cy="480282"/>
            <a:chOff x="227" y="3634"/>
            <a:chExt cx="680" cy="336"/>
          </a:xfrm>
        </p:grpSpPr>
        <p:sp>
          <p:nvSpPr>
            <p:cNvPr id="13" name="AutoShape 3"/>
            <p:cNvSpPr>
              <a:spLocks noChangeAspect="1" noChangeArrowheads="1" noTextEdit="1"/>
            </p:cNvSpPr>
            <p:nvPr userDrawn="1"/>
          </p:nvSpPr>
          <p:spPr bwMode="auto">
            <a:xfrm>
              <a:off x="227" y="3634"/>
              <a:ext cx="6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15" name="Oval 5"/>
            <p:cNvSpPr>
              <a:spLocks noChangeArrowheads="1"/>
            </p:cNvSpPr>
            <p:nvPr userDrawn="1"/>
          </p:nvSpPr>
          <p:spPr bwMode="auto">
            <a:xfrm>
              <a:off x="237" y="3634"/>
              <a:ext cx="670" cy="336"/>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solidFill>
                  <a:srgbClr val="17438B"/>
                </a:solidFill>
              </a:endParaRPr>
            </a:p>
          </p:txBody>
        </p:sp>
        <p:sp>
          <p:nvSpPr>
            <p:cNvPr id="16" name="Freeform 6"/>
            <p:cNvSpPr>
              <a:spLocks/>
            </p:cNvSpPr>
            <p:nvPr userDrawn="1"/>
          </p:nvSpPr>
          <p:spPr bwMode="auto">
            <a:xfrm>
              <a:off x="501" y="3714"/>
              <a:ext cx="25" cy="31"/>
            </a:xfrm>
            <a:custGeom>
              <a:avLst/>
              <a:gdLst>
                <a:gd name="T0" fmla="*/ 36 w 81"/>
                <a:gd name="T1" fmla="*/ 61 h 103"/>
                <a:gd name="T2" fmla="*/ 30 w 81"/>
                <a:gd name="T3" fmla="*/ 56 h 103"/>
                <a:gd name="T4" fmla="*/ 35 w 81"/>
                <a:gd name="T5" fmla="*/ 50 h 103"/>
                <a:gd name="T6" fmla="*/ 60 w 81"/>
                <a:gd name="T7" fmla="*/ 28 h 103"/>
                <a:gd name="T8" fmla="*/ 47 w 81"/>
                <a:gd name="T9" fmla="*/ 13 h 103"/>
                <a:gd name="T10" fmla="*/ 24 w 81"/>
                <a:gd name="T11" fmla="*/ 51 h 103"/>
                <a:gd name="T12" fmla="*/ 49 w 81"/>
                <a:gd name="T13" fmla="*/ 89 h 103"/>
                <a:gd name="T14" fmla="*/ 69 w 81"/>
                <a:gd name="T15" fmla="*/ 85 h 103"/>
                <a:gd name="T16" fmla="*/ 72 w 81"/>
                <a:gd name="T17" fmla="*/ 84 h 103"/>
                <a:gd name="T18" fmla="*/ 78 w 81"/>
                <a:gd name="T19" fmla="*/ 88 h 103"/>
                <a:gd name="T20" fmla="*/ 76 w 81"/>
                <a:gd name="T21" fmla="*/ 97 h 103"/>
                <a:gd name="T22" fmla="*/ 45 w 81"/>
                <a:gd name="T23" fmla="*/ 103 h 103"/>
                <a:gd name="T24" fmla="*/ 0 w 81"/>
                <a:gd name="T25" fmla="*/ 51 h 103"/>
                <a:gd name="T26" fmla="*/ 49 w 81"/>
                <a:gd name="T27" fmla="*/ 0 h 103"/>
                <a:gd name="T28" fmla="*/ 81 w 81"/>
                <a:gd name="T29" fmla="*/ 29 h 103"/>
                <a:gd name="T30" fmla="*/ 36 w 81"/>
                <a:gd name="T31"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3">
                  <a:moveTo>
                    <a:pt x="36" y="61"/>
                  </a:moveTo>
                  <a:cubicBezTo>
                    <a:pt x="33" y="61"/>
                    <a:pt x="30" y="58"/>
                    <a:pt x="30" y="56"/>
                  </a:cubicBezTo>
                  <a:cubicBezTo>
                    <a:pt x="30" y="53"/>
                    <a:pt x="32" y="51"/>
                    <a:pt x="35" y="50"/>
                  </a:cubicBezTo>
                  <a:cubicBezTo>
                    <a:pt x="49" y="49"/>
                    <a:pt x="60" y="43"/>
                    <a:pt x="60" y="28"/>
                  </a:cubicBezTo>
                  <a:cubicBezTo>
                    <a:pt x="60" y="22"/>
                    <a:pt x="58" y="13"/>
                    <a:pt x="47" y="13"/>
                  </a:cubicBezTo>
                  <a:cubicBezTo>
                    <a:pt x="38" y="13"/>
                    <a:pt x="24" y="23"/>
                    <a:pt x="24" y="51"/>
                  </a:cubicBezTo>
                  <a:cubicBezTo>
                    <a:pt x="24" y="80"/>
                    <a:pt x="40" y="89"/>
                    <a:pt x="49" y="89"/>
                  </a:cubicBezTo>
                  <a:cubicBezTo>
                    <a:pt x="59" y="89"/>
                    <a:pt x="63" y="87"/>
                    <a:pt x="69" y="85"/>
                  </a:cubicBezTo>
                  <a:cubicBezTo>
                    <a:pt x="70" y="84"/>
                    <a:pt x="71" y="84"/>
                    <a:pt x="72" y="84"/>
                  </a:cubicBezTo>
                  <a:cubicBezTo>
                    <a:pt x="75" y="84"/>
                    <a:pt x="77" y="85"/>
                    <a:pt x="78" y="88"/>
                  </a:cubicBezTo>
                  <a:cubicBezTo>
                    <a:pt x="80" y="91"/>
                    <a:pt x="79" y="95"/>
                    <a:pt x="76" y="97"/>
                  </a:cubicBezTo>
                  <a:cubicBezTo>
                    <a:pt x="68" y="101"/>
                    <a:pt x="55" y="103"/>
                    <a:pt x="45" y="103"/>
                  </a:cubicBezTo>
                  <a:cubicBezTo>
                    <a:pt x="19" y="103"/>
                    <a:pt x="0" y="85"/>
                    <a:pt x="0" y="51"/>
                  </a:cubicBezTo>
                  <a:cubicBezTo>
                    <a:pt x="0" y="16"/>
                    <a:pt x="26" y="0"/>
                    <a:pt x="49" y="0"/>
                  </a:cubicBezTo>
                  <a:cubicBezTo>
                    <a:pt x="72" y="0"/>
                    <a:pt x="81" y="16"/>
                    <a:pt x="81" y="29"/>
                  </a:cubicBezTo>
                  <a:cubicBezTo>
                    <a:pt x="81" y="52"/>
                    <a:pt x="58" y="61"/>
                    <a:pt x="36" y="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17" name="Freeform 7"/>
            <p:cNvSpPr>
              <a:spLocks/>
            </p:cNvSpPr>
            <p:nvPr userDrawn="1"/>
          </p:nvSpPr>
          <p:spPr bwMode="auto">
            <a:xfrm>
              <a:off x="530" y="3714"/>
              <a:ext cx="25" cy="31"/>
            </a:xfrm>
            <a:custGeom>
              <a:avLst/>
              <a:gdLst>
                <a:gd name="T0" fmla="*/ 36 w 81"/>
                <a:gd name="T1" fmla="*/ 61 h 103"/>
                <a:gd name="T2" fmla="*/ 30 w 81"/>
                <a:gd name="T3" fmla="*/ 56 h 103"/>
                <a:gd name="T4" fmla="*/ 36 w 81"/>
                <a:gd name="T5" fmla="*/ 50 h 103"/>
                <a:gd name="T6" fmla="*/ 60 w 81"/>
                <a:gd name="T7" fmla="*/ 28 h 103"/>
                <a:gd name="T8" fmla="*/ 48 w 81"/>
                <a:gd name="T9" fmla="*/ 13 h 103"/>
                <a:gd name="T10" fmla="*/ 25 w 81"/>
                <a:gd name="T11" fmla="*/ 51 h 103"/>
                <a:gd name="T12" fmla="*/ 50 w 81"/>
                <a:gd name="T13" fmla="*/ 89 h 103"/>
                <a:gd name="T14" fmla="*/ 70 w 81"/>
                <a:gd name="T15" fmla="*/ 85 h 103"/>
                <a:gd name="T16" fmla="*/ 73 w 81"/>
                <a:gd name="T17" fmla="*/ 84 h 103"/>
                <a:gd name="T18" fmla="*/ 79 w 81"/>
                <a:gd name="T19" fmla="*/ 88 h 103"/>
                <a:gd name="T20" fmla="*/ 76 w 81"/>
                <a:gd name="T21" fmla="*/ 97 h 103"/>
                <a:gd name="T22" fmla="*/ 45 w 81"/>
                <a:gd name="T23" fmla="*/ 103 h 103"/>
                <a:gd name="T24" fmla="*/ 0 w 81"/>
                <a:gd name="T25" fmla="*/ 51 h 103"/>
                <a:gd name="T26" fmla="*/ 49 w 81"/>
                <a:gd name="T27" fmla="*/ 0 h 103"/>
                <a:gd name="T28" fmla="*/ 81 w 81"/>
                <a:gd name="T29" fmla="*/ 29 h 103"/>
                <a:gd name="T30" fmla="*/ 36 w 81"/>
                <a:gd name="T31"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3">
                  <a:moveTo>
                    <a:pt x="36" y="61"/>
                  </a:moveTo>
                  <a:cubicBezTo>
                    <a:pt x="33" y="61"/>
                    <a:pt x="30" y="58"/>
                    <a:pt x="30" y="56"/>
                  </a:cubicBezTo>
                  <a:cubicBezTo>
                    <a:pt x="30" y="53"/>
                    <a:pt x="33" y="51"/>
                    <a:pt x="36" y="50"/>
                  </a:cubicBezTo>
                  <a:cubicBezTo>
                    <a:pt x="49" y="49"/>
                    <a:pt x="60" y="43"/>
                    <a:pt x="60" y="28"/>
                  </a:cubicBezTo>
                  <a:cubicBezTo>
                    <a:pt x="60" y="22"/>
                    <a:pt x="58" y="13"/>
                    <a:pt x="48" y="13"/>
                  </a:cubicBezTo>
                  <a:cubicBezTo>
                    <a:pt x="38" y="13"/>
                    <a:pt x="25" y="23"/>
                    <a:pt x="25" y="51"/>
                  </a:cubicBezTo>
                  <a:cubicBezTo>
                    <a:pt x="25" y="80"/>
                    <a:pt x="40" y="89"/>
                    <a:pt x="50" y="89"/>
                  </a:cubicBezTo>
                  <a:cubicBezTo>
                    <a:pt x="59" y="89"/>
                    <a:pt x="63" y="87"/>
                    <a:pt x="70" y="85"/>
                  </a:cubicBezTo>
                  <a:cubicBezTo>
                    <a:pt x="71" y="84"/>
                    <a:pt x="72" y="84"/>
                    <a:pt x="73" y="84"/>
                  </a:cubicBezTo>
                  <a:cubicBezTo>
                    <a:pt x="75" y="84"/>
                    <a:pt x="78" y="85"/>
                    <a:pt x="79" y="88"/>
                  </a:cubicBezTo>
                  <a:cubicBezTo>
                    <a:pt x="81" y="91"/>
                    <a:pt x="79" y="95"/>
                    <a:pt x="76" y="97"/>
                  </a:cubicBezTo>
                  <a:cubicBezTo>
                    <a:pt x="68" y="101"/>
                    <a:pt x="56" y="103"/>
                    <a:pt x="45" y="103"/>
                  </a:cubicBezTo>
                  <a:cubicBezTo>
                    <a:pt x="19" y="103"/>
                    <a:pt x="0" y="85"/>
                    <a:pt x="0" y="51"/>
                  </a:cubicBezTo>
                  <a:cubicBezTo>
                    <a:pt x="0" y="16"/>
                    <a:pt x="26" y="0"/>
                    <a:pt x="49" y="0"/>
                  </a:cubicBezTo>
                  <a:cubicBezTo>
                    <a:pt x="72" y="0"/>
                    <a:pt x="81" y="16"/>
                    <a:pt x="81" y="29"/>
                  </a:cubicBezTo>
                  <a:cubicBezTo>
                    <a:pt x="81" y="52"/>
                    <a:pt x="58" y="61"/>
                    <a:pt x="36" y="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18" name="Freeform 8"/>
            <p:cNvSpPr>
              <a:spLocks/>
            </p:cNvSpPr>
            <p:nvPr userDrawn="1"/>
          </p:nvSpPr>
          <p:spPr bwMode="auto">
            <a:xfrm>
              <a:off x="560" y="3714"/>
              <a:ext cx="26" cy="31"/>
            </a:xfrm>
            <a:custGeom>
              <a:avLst/>
              <a:gdLst>
                <a:gd name="T0" fmla="*/ 74 w 85"/>
                <a:gd name="T1" fmla="*/ 103 h 103"/>
                <a:gd name="T2" fmla="*/ 62 w 85"/>
                <a:gd name="T3" fmla="*/ 91 h 103"/>
                <a:gd name="T4" fmla="*/ 62 w 85"/>
                <a:gd name="T5" fmla="*/ 48 h 103"/>
                <a:gd name="T6" fmla="*/ 43 w 85"/>
                <a:gd name="T7" fmla="*/ 13 h 103"/>
                <a:gd name="T8" fmla="*/ 24 w 85"/>
                <a:gd name="T9" fmla="*/ 48 h 103"/>
                <a:gd name="T10" fmla="*/ 24 w 85"/>
                <a:gd name="T11" fmla="*/ 91 h 103"/>
                <a:gd name="T12" fmla="*/ 12 w 85"/>
                <a:gd name="T13" fmla="*/ 103 h 103"/>
                <a:gd name="T14" fmla="*/ 0 w 85"/>
                <a:gd name="T15" fmla="*/ 91 h 103"/>
                <a:gd name="T16" fmla="*/ 0 w 85"/>
                <a:gd name="T17" fmla="*/ 41 h 103"/>
                <a:gd name="T18" fmla="*/ 43 w 85"/>
                <a:gd name="T19" fmla="*/ 0 h 103"/>
                <a:gd name="T20" fmla="*/ 85 w 85"/>
                <a:gd name="T21" fmla="*/ 41 h 103"/>
                <a:gd name="T22" fmla="*/ 85 w 85"/>
                <a:gd name="T23" fmla="*/ 91 h 103"/>
                <a:gd name="T24" fmla="*/ 74 w 85"/>
                <a:gd name="T2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03">
                  <a:moveTo>
                    <a:pt x="74" y="103"/>
                  </a:moveTo>
                  <a:cubicBezTo>
                    <a:pt x="67" y="103"/>
                    <a:pt x="62" y="97"/>
                    <a:pt x="62" y="91"/>
                  </a:cubicBezTo>
                  <a:cubicBezTo>
                    <a:pt x="62" y="48"/>
                    <a:pt x="62" y="48"/>
                    <a:pt x="62" y="48"/>
                  </a:cubicBezTo>
                  <a:cubicBezTo>
                    <a:pt x="62" y="33"/>
                    <a:pt x="62" y="13"/>
                    <a:pt x="43" y="13"/>
                  </a:cubicBezTo>
                  <a:cubicBezTo>
                    <a:pt x="23" y="13"/>
                    <a:pt x="24" y="33"/>
                    <a:pt x="24" y="48"/>
                  </a:cubicBezTo>
                  <a:cubicBezTo>
                    <a:pt x="24" y="91"/>
                    <a:pt x="24" y="91"/>
                    <a:pt x="24" y="91"/>
                  </a:cubicBezTo>
                  <a:cubicBezTo>
                    <a:pt x="24" y="97"/>
                    <a:pt x="19" y="103"/>
                    <a:pt x="12" y="103"/>
                  </a:cubicBezTo>
                  <a:cubicBezTo>
                    <a:pt x="5" y="103"/>
                    <a:pt x="0" y="97"/>
                    <a:pt x="0" y="91"/>
                  </a:cubicBezTo>
                  <a:cubicBezTo>
                    <a:pt x="0" y="41"/>
                    <a:pt x="0" y="41"/>
                    <a:pt x="0" y="41"/>
                  </a:cubicBezTo>
                  <a:cubicBezTo>
                    <a:pt x="0" y="19"/>
                    <a:pt x="15" y="0"/>
                    <a:pt x="43" y="0"/>
                  </a:cubicBezTo>
                  <a:cubicBezTo>
                    <a:pt x="70" y="0"/>
                    <a:pt x="85" y="19"/>
                    <a:pt x="85" y="41"/>
                  </a:cubicBezTo>
                  <a:cubicBezTo>
                    <a:pt x="85" y="91"/>
                    <a:pt x="85" y="91"/>
                    <a:pt x="85" y="91"/>
                  </a:cubicBezTo>
                  <a:cubicBezTo>
                    <a:pt x="85" y="97"/>
                    <a:pt x="80" y="103"/>
                    <a:pt x="74" y="103"/>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19" name="Freeform 9"/>
            <p:cNvSpPr>
              <a:spLocks/>
            </p:cNvSpPr>
            <p:nvPr userDrawn="1"/>
          </p:nvSpPr>
          <p:spPr bwMode="auto">
            <a:xfrm>
              <a:off x="500" y="3865"/>
              <a:ext cx="29" cy="31"/>
            </a:xfrm>
            <a:custGeom>
              <a:avLst/>
              <a:gdLst>
                <a:gd name="T0" fmla="*/ 82 w 92"/>
                <a:gd name="T1" fmla="*/ 101 h 101"/>
                <a:gd name="T2" fmla="*/ 14 w 92"/>
                <a:gd name="T3" fmla="*/ 101 h 101"/>
                <a:gd name="T4" fmla="*/ 6 w 92"/>
                <a:gd name="T5" fmla="*/ 83 h 101"/>
                <a:gd name="T6" fmla="*/ 61 w 92"/>
                <a:gd name="T7" fmla="*/ 14 h 101"/>
                <a:gd name="T8" fmla="*/ 13 w 92"/>
                <a:gd name="T9" fmla="*/ 15 h 101"/>
                <a:gd name="T10" fmla="*/ 13 w 92"/>
                <a:gd name="T11" fmla="*/ 0 h 101"/>
                <a:gd name="T12" fmla="*/ 78 w 92"/>
                <a:gd name="T13" fmla="*/ 0 h 101"/>
                <a:gd name="T14" fmla="*/ 86 w 92"/>
                <a:gd name="T15" fmla="*/ 18 h 101"/>
                <a:gd name="T16" fmla="*/ 30 w 92"/>
                <a:gd name="T17" fmla="*/ 87 h 101"/>
                <a:gd name="T18" fmla="*/ 81 w 92"/>
                <a:gd name="T19" fmla="*/ 86 h 101"/>
                <a:gd name="T20" fmla="*/ 89 w 92"/>
                <a:gd name="T21" fmla="*/ 94 h 101"/>
                <a:gd name="T22" fmla="*/ 82 w 92"/>
                <a:gd name="T2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01">
                  <a:moveTo>
                    <a:pt x="82" y="101"/>
                  </a:moveTo>
                  <a:cubicBezTo>
                    <a:pt x="14" y="101"/>
                    <a:pt x="14" y="101"/>
                    <a:pt x="14" y="101"/>
                  </a:cubicBezTo>
                  <a:cubicBezTo>
                    <a:pt x="6" y="101"/>
                    <a:pt x="0" y="91"/>
                    <a:pt x="6" y="83"/>
                  </a:cubicBezTo>
                  <a:cubicBezTo>
                    <a:pt x="22" y="60"/>
                    <a:pt x="44" y="37"/>
                    <a:pt x="61" y="14"/>
                  </a:cubicBezTo>
                  <a:cubicBezTo>
                    <a:pt x="46" y="14"/>
                    <a:pt x="28" y="14"/>
                    <a:pt x="13" y="15"/>
                  </a:cubicBezTo>
                  <a:cubicBezTo>
                    <a:pt x="4" y="15"/>
                    <a:pt x="3" y="1"/>
                    <a:pt x="13" y="0"/>
                  </a:cubicBezTo>
                  <a:cubicBezTo>
                    <a:pt x="32" y="0"/>
                    <a:pt x="60" y="0"/>
                    <a:pt x="78" y="0"/>
                  </a:cubicBezTo>
                  <a:cubicBezTo>
                    <a:pt x="87" y="1"/>
                    <a:pt x="92" y="9"/>
                    <a:pt x="86" y="18"/>
                  </a:cubicBezTo>
                  <a:cubicBezTo>
                    <a:pt x="69" y="41"/>
                    <a:pt x="48" y="63"/>
                    <a:pt x="30" y="87"/>
                  </a:cubicBezTo>
                  <a:cubicBezTo>
                    <a:pt x="48" y="87"/>
                    <a:pt x="66" y="87"/>
                    <a:pt x="81" y="86"/>
                  </a:cubicBezTo>
                  <a:cubicBezTo>
                    <a:pt x="86" y="86"/>
                    <a:pt x="89" y="90"/>
                    <a:pt x="89" y="94"/>
                  </a:cubicBezTo>
                  <a:cubicBezTo>
                    <a:pt x="89" y="97"/>
                    <a:pt x="86" y="101"/>
                    <a:pt x="82" y="10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20" name="Freeform 10"/>
            <p:cNvSpPr>
              <a:spLocks noEditPoints="1"/>
            </p:cNvSpPr>
            <p:nvPr userDrawn="1"/>
          </p:nvSpPr>
          <p:spPr bwMode="auto">
            <a:xfrm>
              <a:off x="533" y="3850"/>
              <a:ext cx="8" cy="47"/>
            </a:xfrm>
            <a:custGeom>
              <a:avLst/>
              <a:gdLst>
                <a:gd name="T0" fmla="*/ 13 w 26"/>
                <a:gd name="T1" fmla="*/ 26 h 155"/>
                <a:gd name="T2" fmla="*/ 0 w 26"/>
                <a:gd name="T3" fmla="*/ 13 h 155"/>
                <a:gd name="T4" fmla="*/ 13 w 26"/>
                <a:gd name="T5" fmla="*/ 0 h 155"/>
                <a:gd name="T6" fmla="*/ 26 w 26"/>
                <a:gd name="T7" fmla="*/ 13 h 155"/>
                <a:gd name="T8" fmla="*/ 13 w 26"/>
                <a:gd name="T9" fmla="*/ 26 h 155"/>
                <a:gd name="T10" fmla="*/ 13 w 26"/>
                <a:gd name="T11" fmla="*/ 155 h 155"/>
                <a:gd name="T12" fmla="*/ 1 w 26"/>
                <a:gd name="T13" fmla="*/ 143 h 155"/>
                <a:gd name="T14" fmla="*/ 1 w 26"/>
                <a:gd name="T15" fmla="*/ 64 h 155"/>
                <a:gd name="T16" fmla="*/ 13 w 26"/>
                <a:gd name="T17" fmla="*/ 52 h 155"/>
                <a:gd name="T18" fmla="*/ 25 w 26"/>
                <a:gd name="T19" fmla="*/ 64 h 155"/>
                <a:gd name="T20" fmla="*/ 25 w 26"/>
                <a:gd name="T21" fmla="*/ 143 h 155"/>
                <a:gd name="T22" fmla="*/ 13 w 26"/>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55">
                  <a:moveTo>
                    <a:pt x="13" y="26"/>
                  </a:moveTo>
                  <a:cubicBezTo>
                    <a:pt x="6" y="26"/>
                    <a:pt x="0" y="20"/>
                    <a:pt x="0" y="13"/>
                  </a:cubicBezTo>
                  <a:cubicBezTo>
                    <a:pt x="0" y="6"/>
                    <a:pt x="6" y="0"/>
                    <a:pt x="13" y="0"/>
                  </a:cubicBezTo>
                  <a:cubicBezTo>
                    <a:pt x="20" y="0"/>
                    <a:pt x="26" y="6"/>
                    <a:pt x="26" y="13"/>
                  </a:cubicBezTo>
                  <a:cubicBezTo>
                    <a:pt x="26" y="20"/>
                    <a:pt x="20" y="26"/>
                    <a:pt x="13" y="26"/>
                  </a:cubicBezTo>
                  <a:close/>
                  <a:moveTo>
                    <a:pt x="13" y="155"/>
                  </a:moveTo>
                  <a:cubicBezTo>
                    <a:pt x="6" y="155"/>
                    <a:pt x="1" y="149"/>
                    <a:pt x="1" y="143"/>
                  </a:cubicBezTo>
                  <a:cubicBezTo>
                    <a:pt x="1" y="64"/>
                    <a:pt x="1" y="64"/>
                    <a:pt x="1" y="64"/>
                  </a:cubicBezTo>
                  <a:cubicBezTo>
                    <a:pt x="1" y="57"/>
                    <a:pt x="6" y="52"/>
                    <a:pt x="13" y="52"/>
                  </a:cubicBezTo>
                  <a:cubicBezTo>
                    <a:pt x="19" y="52"/>
                    <a:pt x="25" y="57"/>
                    <a:pt x="25" y="64"/>
                  </a:cubicBezTo>
                  <a:cubicBezTo>
                    <a:pt x="25" y="143"/>
                    <a:pt x="25" y="143"/>
                    <a:pt x="25" y="143"/>
                  </a:cubicBezTo>
                  <a:cubicBezTo>
                    <a:pt x="25" y="149"/>
                    <a:pt x="19" y="155"/>
                    <a:pt x="13" y="155"/>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21" name="Freeform 11"/>
            <p:cNvSpPr>
              <a:spLocks/>
            </p:cNvSpPr>
            <p:nvPr userDrawn="1"/>
          </p:nvSpPr>
          <p:spPr bwMode="auto">
            <a:xfrm>
              <a:off x="548" y="3865"/>
              <a:ext cx="25" cy="32"/>
            </a:xfrm>
            <a:custGeom>
              <a:avLst/>
              <a:gdLst>
                <a:gd name="T0" fmla="*/ 36 w 81"/>
                <a:gd name="T1" fmla="*/ 61 h 103"/>
                <a:gd name="T2" fmla="*/ 30 w 81"/>
                <a:gd name="T3" fmla="*/ 56 h 103"/>
                <a:gd name="T4" fmla="*/ 36 w 81"/>
                <a:gd name="T5" fmla="*/ 50 h 103"/>
                <a:gd name="T6" fmla="*/ 60 w 81"/>
                <a:gd name="T7" fmla="*/ 27 h 103"/>
                <a:gd name="T8" fmla="*/ 48 w 81"/>
                <a:gd name="T9" fmla="*/ 13 h 103"/>
                <a:gd name="T10" fmla="*/ 25 w 81"/>
                <a:gd name="T11" fmla="*/ 51 h 103"/>
                <a:gd name="T12" fmla="*/ 50 w 81"/>
                <a:gd name="T13" fmla="*/ 89 h 103"/>
                <a:gd name="T14" fmla="*/ 70 w 81"/>
                <a:gd name="T15" fmla="*/ 85 h 103"/>
                <a:gd name="T16" fmla="*/ 73 w 81"/>
                <a:gd name="T17" fmla="*/ 84 h 103"/>
                <a:gd name="T18" fmla="*/ 79 w 81"/>
                <a:gd name="T19" fmla="*/ 87 h 103"/>
                <a:gd name="T20" fmla="*/ 76 w 81"/>
                <a:gd name="T21" fmla="*/ 97 h 103"/>
                <a:gd name="T22" fmla="*/ 45 w 81"/>
                <a:gd name="T23" fmla="*/ 103 h 103"/>
                <a:gd name="T24" fmla="*/ 0 w 81"/>
                <a:gd name="T25" fmla="*/ 51 h 103"/>
                <a:gd name="T26" fmla="*/ 49 w 81"/>
                <a:gd name="T27" fmla="*/ 0 h 103"/>
                <a:gd name="T28" fmla="*/ 81 w 81"/>
                <a:gd name="T29" fmla="*/ 29 h 103"/>
                <a:gd name="T30" fmla="*/ 36 w 81"/>
                <a:gd name="T31"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3">
                  <a:moveTo>
                    <a:pt x="36" y="61"/>
                  </a:moveTo>
                  <a:cubicBezTo>
                    <a:pt x="33" y="61"/>
                    <a:pt x="30" y="58"/>
                    <a:pt x="30" y="56"/>
                  </a:cubicBezTo>
                  <a:cubicBezTo>
                    <a:pt x="30" y="52"/>
                    <a:pt x="33" y="50"/>
                    <a:pt x="36" y="50"/>
                  </a:cubicBezTo>
                  <a:cubicBezTo>
                    <a:pt x="49" y="49"/>
                    <a:pt x="60" y="43"/>
                    <a:pt x="60" y="27"/>
                  </a:cubicBezTo>
                  <a:cubicBezTo>
                    <a:pt x="60" y="21"/>
                    <a:pt x="58" y="13"/>
                    <a:pt x="48" y="13"/>
                  </a:cubicBezTo>
                  <a:cubicBezTo>
                    <a:pt x="38" y="13"/>
                    <a:pt x="25" y="23"/>
                    <a:pt x="25" y="51"/>
                  </a:cubicBezTo>
                  <a:cubicBezTo>
                    <a:pt x="25" y="80"/>
                    <a:pt x="40" y="89"/>
                    <a:pt x="50" y="89"/>
                  </a:cubicBezTo>
                  <a:cubicBezTo>
                    <a:pt x="59" y="89"/>
                    <a:pt x="63" y="87"/>
                    <a:pt x="70" y="85"/>
                  </a:cubicBezTo>
                  <a:cubicBezTo>
                    <a:pt x="71" y="84"/>
                    <a:pt x="72" y="84"/>
                    <a:pt x="73" y="84"/>
                  </a:cubicBezTo>
                  <a:cubicBezTo>
                    <a:pt x="75" y="84"/>
                    <a:pt x="78" y="85"/>
                    <a:pt x="79" y="87"/>
                  </a:cubicBezTo>
                  <a:cubicBezTo>
                    <a:pt x="80" y="91"/>
                    <a:pt x="79" y="95"/>
                    <a:pt x="76" y="97"/>
                  </a:cubicBezTo>
                  <a:cubicBezTo>
                    <a:pt x="68" y="101"/>
                    <a:pt x="56" y="103"/>
                    <a:pt x="45" y="103"/>
                  </a:cubicBezTo>
                  <a:cubicBezTo>
                    <a:pt x="19" y="103"/>
                    <a:pt x="0" y="85"/>
                    <a:pt x="0" y="51"/>
                  </a:cubicBezTo>
                  <a:cubicBezTo>
                    <a:pt x="0" y="16"/>
                    <a:pt x="26" y="0"/>
                    <a:pt x="49" y="0"/>
                  </a:cubicBezTo>
                  <a:cubicBezTo>
                    <a:pt x="72" y="0"/>
                    <a:pt x="81" y="15"/>
                    <a:pt x="81" y="29"/>
                  </a:cubicBezTo>
                  <a:cubicBezTo>
                    <a:pt x="81" y="52"/>
                    <a:pt x="58" y="61"/>
                    <a:pt x="36" y="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22" name="Freeform 12"/>
            <p:cNvSpPr>
              <a:spLocks noEditPoints="1"/>
            </p:cNvSpPr>
            <p:nvPr userDrawn="1"/>
          </p:nvSpPr>
          <p:spPr bwMode="auto">
            <a:xfrm>
              <a:off x="579" y="3848"/>
              <a:ext cx="29" cy="49"/>
            </a:xfrm>
            <a:custGeom>
              <a:avLst/>
              <a:gdLst>
                <a:gd name="T0" fmla="*/ 12 w 94"/>
                <a:gd name="T1" fmla="*/ 161 h 161"/>
                <a:gd name="T2" fmla="*/ 0 w 94"/>
                <a:gd name="T3" fmla="*/ 149 h 161"/>
                <a:gd name="T4" fmla="*/ 0 w 94"/>
                <a:gd name="T5" fmla="*/ 12 h 161"/>
                <a:gd name="T6" fmla="*/ 12 w 94"/>
                <a:gd name="T7" fmla="*/ 0 h 161"/>
                <a:gd name="T8" fmla="*/ 23 w 94"/>
                <a:gd name="T9" fmla="*/ 12 h 161"/>
                <a:gd name="T10" fmla="*/ 23 w 94"/>
                <a:gd name="T11" fmla="*/ 149 h 161"/>
                <a:gd name="T12" fmla="*/ 12 w 94"/>
                <a:gd name="T13" fmla="*/ 161 h 161"/>
                <a:gd name="T14" fmla="*/ 83 w 94"/>
                <a:gd name="T15" fmla="*/ 161 h 161"/>
                <a:gd name="T16" fmla="*/ 26 w 94"/>
                <a:gd name="T17" fmla="*/ 104 h 161"/>
                <a:gd name="T18" fmla="*/ 87 w 94"/>
                <a:gd name="T19" fmla="*/ 58 h 161"/>
                <a:gd name="T20" fmla="*/ 94 w 94"/>
                <a:gd name="T21" fmla="*/ 65 h 161"/>
                <a:gd name="T22" fmla="*/ 89 w 94"/>
                <a:gd name="T23" fmla="*/ 72 h 161"/>
                <a:gd name="T24" fmla="*/ 47 w 94"/>
                <a:gd name="T25" fmla="*/ 100 h 161"/>
                <a:gd name="T26" fmla="*/ 87 w 94"/>
                <a:gd name="T27" fmla="*/ 138 h 161"/>
                <a:gd name="T28" fmla="*/ 94 w 94"/>
                <a:gd name="T29" fmla="*/ 149 h 161"/>
                <a:gd name="T30" fmla="*/ 83 w 94"/>
                <a:gd name="T31"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161">
                  <a:moveTo>
                    <a:pt x="12" y="161"/>
                  </a:moveTo>
                  <a:cubicBezTo>
                    <a:pt x="5" y="161"/>
                    <a:pt x="0" y="155"/>
                    <a:pt x="0" y="149"/>
                  </a:cubicBezTo>
                  <a:cubicBezTo>
                    <a:pt x="0" y="12"/>
                    <a:pt x="0" y="12"/>
                    <a:pt x="0" y="12"/>
                  </a:cubicBezTo>
                  <a:cubicBezTo>
                    <a:pt x="0" y="6"/>
                    <a:pt x="5" y="0"/>
                    <a:pt x="12" y="0"/>
                  </a:cubicBezTo>
                  <a:cubicBezTo>
                    <a:pt x="18" y="0"/>
                    <a:pt x="23" y="6"/>
                    <a:pt x="23" y="12"/>
                  </a:cubicBezTo>
                  <a:cubicBezTo>
                    <a:pt x="23" y="149"/>
                    <a:pt x="23" y="149"/>
                    <a:pt x="23" y="149"/>
                  </a:cubicBezTo>
                  <a:cubicBezTo>
                    <a:pt x="23" y="155"/>
                    <a:pt x="18" y="161"/>
                    <a:pt x="12" y="161"/>
                  </a:cubicBezTo>
                  <a:close/>
                  <a:moveTo>
                    <a:pt x="83" y="161"/>
                  </a:moveTo>
                  <a:cubicBezTo>
                    <a:pt x="68" y="161"/>
                    <a:pt x="26" y="126"/>
                    <a:pt x="26" y="104"/>
                  </a:cubicBezTo>
                  <a:cubicBezTo>
                    <a:pt x="26" y="85"/>
                    <a:pt x="76" y="58"/>
                    <a:pt x="87" y="58"/>
                  </a:cubicBezTo>
                  <a:cubicBezTo>
                    <a:pt x="90" y="58"/>
                    <a:pt x="94" y="61"/>
                    <a:pt x="94" y="65"/>
                  </a:cubicBezTo>
                  <a:cubicBezTo>
                    <a:pt x="94" y="69"/>
                    <a:pt x="91" y="71"/>
                    <a:pt x="89" y="72"/>
                  </a:cubicBezTo>
                  <a:cubicBezTo>
                    <a:pt x="72" y="77"/>
                    <a:pt x="47" y="92"/>
                    <a:pt x="47" y="100"/>
                  </a:cubicBezTo>
                  <a:cubicBezTo>
                    <a:pt x="47" y="109"/>
                    <a:pt x="70" y="130"/>
                    <a:pt x="87" y="138"/>
                  </a:cubicBezTo>
                  <a:cubicBezTo>
                    <a:pt x="91" y="140"/>
                    <a:pt x="94" y="144"/>
                    <a:pt x="94" y="149"/>
                  </a:cubicBezTo>
                  <a:cubicBezTo>
                    <a:pt x="94" y="155"/>
                    <a:pt x="89" y="161"/>
                    <a:pt x="83" y="1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23" name="Freeform 13"/>
            <p:cNvSpPr>
              <a:spLocks/>
            </p:cNvSpPr>
            <p:nvPr userDrawn="1"/>
          </p:nvSpPr>
          <p:spPr bwMode="auto">
            <a:xfrm>
              <a:off x="612" y="3865"/>
              <a:ext cx="25" cy="32"/>
            </a:xfrm>
            <a:custGeom>
              <a:avLst/>
              <a:gdLst>
                <a:gd name="T0" fmla="*/ 36 w 81"/>
                <a:gd name="T1" fmla="*/ 61 h 103"/>
                <a:gd name="T2" fmla="*/ 30 w 81"/>
                <a:gd name="T3" fmla="*/ 56 h 103"/>
                <a:gd name="T4" fmla="*/ 36 w 81"/>
                <a:gd name="T5" fmla="*/ 50 h 103"/>
                <a:gd name="T6" fmla="*/ 60 w 81"/>
                <a:gd name="T7" fmla="*/ 27 h 103"/>
                <a:gd name="T8" fmla="*/ 48 w 81"/>
                <a:gd name="T9" fmla="*/ 13 h 103"/>
                <a:gd name="T10" fmla="*/ 25 w 81"/>
                <a:gd name="T11" fmla="*/ 51 h 103"/>
                <a:gd name="T12" fmla="*/ 49 w 81"/>
                <a:gd name="T13" fmla="*/ 89 h 103"/>
                <a:gd name="T14" fmla="*/ 70 w 81"/>
                <a:gd name="T15" fmla="*/ 85 h 103"/>
                <a:gd name="T16" fmla="*/ 73 w 81"/>
                <a:gd name="T17" fmla="*/ 84 h 103"/>
                <a:gd name="T18" fmla="*/ 79 w 81"/>
                <a:gd name="T19" fmla="*/ 87 h 103"/>
                <a:gd name="T20" fmla="*/ 76 w 81"/>
                <a:gd name="T21" fmla="*/ 97 h 103"/>
                <a:gd name="T22" fmla="*/ 45 w 81"/>
                <a:gd name="T23" fmla="*/ 103 h 103"/>
                <a:gd name="T24" fmla="*/ 0 w 81"/>
                <a:gd name="T25" fmla="*/ 51 h 103"/>
                <a:gd name="T26" fmla="*/ 49 w 81"/>
                <a:gd name="T27" fmla="*/ 0 h 103"/>
                <a:gd name="T28" fmla="*/ 81 w 81"/>
                <a:gd name="T29" fmla="*/ 29 h 103"/>
                <a:gd name="T30" fmla="*/ 36 w 81"/>
                <a:gd name="T31"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03">
                  <a:moveTo>
                    <a:pt x="36" y="61"/>
                  </a:moveTo>
                  <a:cubicBezTo>
                    <a:pt x="33" y="61"/>
                    <a:pt x="30" y="58"/>
                    <a:pt x="30" y="56"/>
                  </a:cubicBezTo>
                  <a:cubicBezTo>
                    <a:pt x="30" y="52"/>
                    <a:pt x="33" y="50"/>
                    <a:pt x="36" y="50"/>
                  </a:cubicBezTo>
                  <a:cubicBezTo>
                    <a:pt x="49" y="49"/>
                    <a:pt x="60" y="43"/>
                    <a:pt x="60" y="27"/>
                  </a:cubicBezTo>
                  <a:cubicBezTo>
                    <a:pt x="60" y="21"/>
                    <a:pt x="58" y="13"/>
                    <a:pt x="48" y="13"/>
                  </a:cubicBezTo>
                  <a:cubicBezTo>
                    <a:pt x="38" y="13"/>
                    <a:pt x="25" y="23"/>
                    <a:pt x="25" y="51"/>
                  </a:cubicBezTo>
                  <a:cubicBezTo>
                    <a:pt x="25" y="80"/>
                    <a:pt x="40" y="89"/>
                    <a:pt x="49" y="89"/>
                  </a:cubicBezTo>
                  <a:cubicBezTo>
                    <a:pt x="59" y="89"/>
                    <a:pt x="63" y="87"/>
                    <a:pt x="70" y="85"/>
                  </a:cubicBezTo>
                  <a:cubicBezTo>
                    <a:pt x="71" y="84"/>
                    <a:pt x="72" y="84"/>
                    <a:pt x="73" y="84"/>
                  </a:cubicBezTo>
                  <a:cubicBezTo>
                    <a:pt x="75" y="84"/>
                    <a:pt x="78" y="85"/>
                    <a:pt x="79" y="87"/>
                  </a:cubicBezTo>
                  <a:cubicBezTo>
                    <a:pt x="80" y="91"/>
                    <a:pt x="79" y="95"/>
                    <a:pt x="76" y="97"/>
                  </a:cubicBezTo>
                  <a:cubicBezTo>
                    <a:pt x="68" y="101"/>
                    <a:pt x="56" y="103"/>
                    <a:pt x="45" y="103"/>
                  </a:cubicBezTo>
                  <a:cubicBezTo>
                    <a:pt x="19" y="103"/>
                    <a:pt x="0" y="85"/>
                    <a:pt x="0" y="51"/>
                  </a:cubicBezTo>
                  <a:cubicBezTo>
                    <a:pt x="0" y="16"/>
                    <a:pt x="26" y="0"/>
                    <a:pt x="49" y="0"/>
                  </a:cubicBezTo>
                  <a:cubicBezTo>
                    <a:pt x="72" y="0"/>
                    <a:pt x="81" y="15"/>
                    <a:pt x="81" y="29"/>
                  </a:cubicBezTo>
                  <a:cubicBezTo>
                    <a:pt x="81" y="52"/>
                    <a:pt x="58" y="61"/>
                    <a:pt x="36" y="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24" name="Freeform 14"/>
            <p:cNvSpPr>
              <a:spLocks/>
            </p:cNvSpPr>
            <p:nvPr userDrawn="1"/>
          </p:nvSpPr>
          <p:spPr bwMode="auto">
            <a:xfrm>
              <a:off x="642" y="3865"/>
              <a:ext cx="27" cy="32"/>
            </a:xfrm>
            <a:custGeom>
              <a:avLst/>
              <a:gdLst>
                <a:gd name="T0" fmla="*/ 74 w 86"/>
                <a:gd name="T1" fmla="*/ 103 h 103"/>
                <a:gd name="T2" fmla="*/ 62 w 86"/>
                <a:gd name="T3" fmla="*/ 91 h 103"/>
                <a:gd name="T4" fmla="*/ 62 w 86"/>
                <a:gd name="T5" fmla="*/ 48 h 103"/>
                <a:gd name="T6" fmla="*/ 43 w 86"/>
                <a:gd name="T7" fmla="*/ 13 h 103"/>
                <a:gd name="T8" fmla="*/ 24 w 86"/>
                <a:gd name="T9" fmla="*/ 48 h 103"/>
                <a:gd name="T10" fmla="*/ 24 w 86"/>
                <a:gd name="T11" fmla="*/ 91 h 103"/>
                <a:gd name="T12" fmla="*/ 12 w 86"/>
                <a:gd name="T13" fmla="*/ 103 h 103"/>
                <a:gd name="T14" fmla="*/ 0 w 86"/>
                <a:gd name="T15" fmla="*/ 91 h 103"/>
                <a:gd name="T16" fmla="*/ 0 w 86"/>
                <a:gd name="T17" fmla="*/ 40 h 103"/>
                <a:gd name="T18" fmla="*/ 43 w 86"/>
                <a:gd name="T19" fmla="*/ 0 h 103"/>
                <a:gd name="T20" fmla="*/ 86 w 86"/>
                <a:gd name="T21" fmla="*/ 40 h 103"/>
                <a:gd name="T22" fmla="*/ 86 w 86"/>
                <a:gd name="T23" fmla="*/ 91 h 103"/>
                <a:gd name="T24" fmla="*/ 74 w 86"/>
                <a:gd name="T2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103">
                  <a:moveTo>
                    <a:pt x="74" y="103"/>
                  </a:moveTo>
                  <a:cubicBezTo>
                    <a:pt x="67" y="103"/>
                    <a:pt x="62" y="97"/>
                    <a:pt x="62" y="91"/>
                  </a:cubicBezTo>
                  <a:cubicBezTo>
                    <a:pt x="62" y="48"/>
                    <a:pt x="62" y="48"/>
                    <a:pt x="62" y="48"/>
                  </a:cubicBezTo>
                  <a:cubicBezTo>
                    <a:pt x="62" y="32"/>
                    <a:pt x="62" y="13"/>
                    <a:pt x="43" y="13"/>
                  </a:cubicBezTo>
                  <a:cubicBezTo>
                    <a:pt x="24" y="13"/>
                    <a:pt x="24" y="32"/>
                    <a:pt x="24" y="48"/>
                  </a:cubicBezTo>
                  <a:cubicBezTo>
                    <a:pt x="24" y="91"/>
                    <a:pt x="24" y="91"/>
                    <a:pt x="24" y="91"/>
                  </a:cubicBezTo>
                  <a:cubicBezTo>
                    <a:pt x="24" y="97"/>
                    <a:pt x="19" y="103"/>
                    <a:pt x="12" y="103"/>
                  </a:cubicBezTo>
                  <a:cubicBezTo>
                    <a:pt x="6" y="103"/>
                    <a:pt x="0" y="97"/>
                    <a:pt x="0" y="91"/>
                  </a:cubicBezTo>
                  <a:cubicBezTo>
                    <a:pt x="0" y="40"/>
                    <a:pt x="0" y="40"/>
                    <a:pt x="0" y="40"/>
                  </a:cubicBezTo>
                  <a:cubicBezTo>
                    <a:pt x="0" y="19"/>
                    <a:pt x="16" y="0"/>
                    <a:pt x="43" y="0"/>
                  </a:cubicBezTo>
                  <a:cubicBezTo>
                    <a:pt x="70" y="0"/>
                    <a:pt x="86" y="19"/>
                    <a:pt x="86" y="40"/>
                  </a:cubicBezTo>
                  <a:cubicBezTo>
                    <a:pt x="86" y="91"/>
                    <a:pt x="86" y="91"/>
                    <a:pt x="86" y="91"/>
                  </a:cubicBezTo>
                  <a:cubicBezTo>
                    <a:pt x="86" y="97"/>
                    <a:pt x="80" y="103"/>
                    <a:pt x="74" y="103"/>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25" name="Freeform 15"/>
            <p:cNvSpPr>
              <a:spLocks/>
            </p:cNvSpPr>
            <p:nvPr userDrawn="1"/>
          </p:nvSpPr>
          <p:spPr bwMode="auto">
            <a:xfrm>
              <a:off x="677" y="3848"/>
              <a:ext cx="26" cy="49"/>
            </a:xfrm>
            <a:custGeom>
              <a:avLst/>
              <a:gdLst>
                <a:gd name="T0" fmla="*/ 73 w 85"/>
                <a:gd name="T1" fmla="*/ 161 h 161"/>
                <a:gd name="T2" fmla="*/ 61 w 85"/>
                <a:gd name="T3" fmla="*/ 149 h 161"/>
                <a:gd name="T4" fmla="*/ 61 w 85"/>
                <a:gd name="T5" fmla="*/ 106 h 161"/>
                <a:gd name="T6" fmla="*/ 43 w 85"/>
                <a:gd name="T7" fmla="*/ 72 h 161"/>
                <a:gd name="T8" fmla="*/ 24 w 85"/>
                <a:gd name="T9" fmla="*/ 101 h 161"/>
                <a:gd name="T10" fmla="*/ 24 w 85"/>
                <a:gd name="T11" fmla="*/ 149 h 161"/>
                <a:gd name="T12" fmla="*/ 12 w 85"/>
                <a:gd name="T13" fmla="*/ 161 h 161"/>
                <a:gd name="T14" fmla="*/ 0 w 85"/>
                <a:gd name="T15" fmla="*/ 149 h 161"/>
                <a:gd name="T16" fmla="*/ 0 w 85"/>
                <a:gd name="T17" fmla="*/ 12 h 161"/>
                <a:gd name="T18" fmla="*/ 12 w 85"/>
                <a:gd name="T19" fmla="*/ 0 h 161"/>
                <a:gd name="T20" fmla="*/ 24 w 85"/>
                <a:gd name="T21" fmla="*/ 12 h 161"/>
                <a:gd name="T22" fmla="*/ 24 w 85"/>
                <a:gd name="T23" fmla="*/ 63 h 161"/>
                <a:gd name="T24" fmla="*/ 26 w 85"/>
                <a:gd name="T25" fmla="*/ 64 h 161"/>
                <a:gd name="T26" fmla="*/ 46 w 85"/>
                <a:gd name="T27" fmla="*/ 58 h 161"/>
                <a:gd name="T28" fmla="*/ 85 w 85"/>
                <a:gd name="T29" fmla="*/ 99 h 161"/>
                <a:gd name="T30" fmla="*/ 85 w 85"/>
                <a:gd name="T31" fmla="*/ 149 h 161"/>
                <a:gd name="T32" fmla="*/ 73 w 85"/>
                <a:gd name="T33"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61">
                  <a:moveTo>
                    <a:pt x="73" y="161"/>
                  </a:moveTo>
                  <a:cubicBezTo>
                    <a:pt x="67" y="161"/>
                    <a:pt x="61" y="155"/>
                    <a:pt x="61" y="149"/>
                  </a:cubicBezTo>
                  <a:cubicBezTo>
                    <a:pt x="61" y="106"/>
                    <a:pt x="61" y="106"/>
                    <a:pt x="61" y="106"/>
                  </a:cubicBezTo>
                  <a:cubicBezTo>
                    <a:pt x="61" y="91"/>
                    <a:pt x="61" y="72"/>
                    <a:pt x="43" y="72"/>
                  </a:cubicBezTo>
                  <a:cubicBezTo>
                    <a:pt x="28" y="72"/>
                    <a:pt x="24" y="85"/>
                    <a:pt x="24" y="101"/>
                  </a:cubicBezTo>
                  <a:cubicBezTo>
                    <a:pt x="24" y="101"/>
                    <a:pt x="24" y="98"/>
                    <a:pt x="24" y="149"/>
                  </a:cubicBezTo>
                  <a:cubicBezTo>
                    <a:pt x="24" y="155"/>
                    <a:pt x="18" y="161"/>
                    <a:pt x="12" y="161"/>
                  </a:cubicBezTo>
                  <a:cubicBezTo>
                    <a:pt x="5" y="161"/>
                    <a:pt x="0" y="155"/>
                    <a:pt x="0" y="149"/>
                  </a:cubicBezTo>
                  <a:cubicBezTo>
                    <a:pt x="0" y="12"/>
                    <a:pt x="0" y="12"/>
                    <a:pt x="0" y="12"/>
                  </a:cubicBezTo>
                  <a:cubicBezTo>
                    <a:pt x="0" y="6"/>
                    <a:pt x="5" y="0"/>
                    <a:pt x="12" y="0"/>
                  </a:cubicBezTo>
                  <a:cubicBezTo>
                    <a:pt x="18" y="0"/>
                    <a:pt x="24" y="6"/>
                    <a:pt x="24" y="12"/>
                  </a:cubicBezTo>
                  <a:cubicBezTo>
                    <a:pt x="24" y="63"/>
                    <a:pt x="24" y="63"/>
                    <a:pt x="24" y="63"/>
                  </a:cubicBezTo>
                  <a:cubicBezTo>
                    <a:pt x="24" y="65"/>
                    <a:pt x="24" y="65"/>
                    <a:pt x="26" y="64"/>
                  </a:cubicBezTo>
                  <a:cubicBezTo>
                    <a:pt x="31" y="61"/>
                    <a:pt x="37" y="58"/>
                    <a:pt x="46" y="58"/>
                  </a:cubicBezTo>
                  <a:cubicBezTo>
                    <a:pt x="70" y="58"/>
                    <a:pt x="85" y="77"/>
                    <a:pt x="85" y="99"/>
                  </a:cubicBezTo>
                  <a:cubicBezTo>
                    <a:pt x="85" y="149"/>
                    <a:pt x="85" y="149"/>
                    <a:pt x="85" y="149"/>
                  </a:cubicBezTo>
                  <a:cubicBezTo>
                    <a:pt x="85" y="155"/>
                    <a:pt x="80" y="161"/>
                    <a:pt x="73" y="161"/>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26" name="Freeform 16"/>
            <p:cNvSpPr>
              <a:spLocks/>
            </p:cNvSpPr>
            <p:nvPr userDrawn="1"/>
          </p:nvSpPr>
          <p:spPr bwMode="auto">
            <a:xfrm>
              <a:off x="711" y="3865"/>
              <a:ext cx="26" cy="32"/>
            </a:xfrm>
            <a:custGeom>
              <a:avLst/>
              <a:gdLst>
                <a:gd name="T0" fmla="*/ 43 w 85"/>
                <a:gd name="T1" fmla="*/ 103 h 103"/>
                <a:gd name="T2" fmla="*/ 0 w 85"/>
                <a:gd name="T3" fmla="*/ 62 h 103"/>
                <a:gd name="T4" fmla="*/ 0 w 85"/>
                <a:gd name="T5" fmla="*/ 12 h 103"/>
                <a:gd name="T6" fmla="*/ 12 w 85"/>
                <a:gd name="T7" fmla="*/ 0 h 103"/>
                <a:gd name="T8" fmla="*/ 24 w 85"/>
                <a:gd name="T9" fmla="*/ 12 h 103"/>
                <a:gd name="T10" fmla="*/ 24 w 85"/>
                <a:gd name="T11" fmla="*/ 56 h 103"/>
                <a:gd name="T12" fmla="*/ 43 w 85"/>
                <a:gd name="T13" fmla="*/ 90 h 103"/>
                <a:gd name="T14" fmla="*/ 62 w 85"/>
                <a:gd name="T15" fmla="*/ 56 h 103"/>
                <a:gd name="T16" fmla="*/ 62 w 85"/>
                <a:gd name="T17" fmla="*/ 12 h 103"/>
                <a:gd name="T18" fmla="*/ 74 w 85"/>
                <a:gd name="T19" fmla="*/ 0 h 103"/>
                <a:gd name="T20" fmla="*/ 85 w 85"/>
                <a:gd name="T21" fmla="*/ 12 h 103"/>
                <a:gd name="T22" fmla="*/ 85 w 85"/>
                <a:gd name="T23" fmla="*/ 62 h 103"/>
                <a:gd name="T24" fmla="*/ 43 w 85"/>
                <a:gd name="T25"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03">
                  <a:moveTo>
                    <a:pt x="43" y="103"/>
                  </a:moveTo>
                  <a:cubicBezTo>
                    <a:pt x="15" y="103"/>
                    <a:pt x="0" y="84"/>
                    <a:pt x="0" y="62"/>
                  </a:cubicBezTo>
                  <a:cubicBezTo>
                    <a:pt x="0" y="12"/>
                    <a:pt x="0" y="12"/>
                    <a:pt x="0" y="12"/>
                  </a:cubicBezTo>
                  <a:cubicBezTo>
                    <a:pt x="0" y="5"/>
                    <a:pt x="6" y="0"/>
                    <a:pt x="12" y="0"/>
                  </a:cubicBezTo>
                  <a:cubicBezTo>
                    <a:pt x="19" y="0"/>
                    <a:pt x="24" y="5"/>
                    <a:pt x="24" y="12"/>
                  </a:cubicBezTo>
                  <a:cubicBezTo>
                    <a:pt x="24" y="56"/>
                    <a:pt x="24" y="56"/>
                    <a:pt x="24" y="56"/>
                  </a:cubicBezTo>
                  <a:cubicBezTo>
                    <a:pt x="24" y="71"/>
                    <a:pt x="24" y="90"/>
                    <a:pt x="43" y="90"/>
                  </a:cubicBezTo>
                  <a:cubicBezTo>
                    <a:pt x="62" y="90"/>
                    <a:pt x="62" y="71"/>
                    <a:pt x="62" y="56"/>
                  </a:cubicBezTo>
                  <a:cubicBezTo>
                    <a:pt x="62" y="12"/>
                    <a:pt x="62" y="12"/>
                    <a:pt x="62" y="12"/>
                  </a:cubicBezTo>
                  <a:cubicBezTo>
                    <a:pt x="62" y="5"/>
                    <a:pt x="67" y="0"/>
                    <a:pt x="74" y="0"/>
                  </a:cubicBezTo>
                  <a:cubicBezTo>
                    <a:pt x="80" y="0"/>
                    <a:pt x="85" y="5"/>
                    <a:pt x="85" y="12"/>
                  </a:cubicBezTo>
                  <a:cubicBezTo>
                    <a:pt x="85" y="62"/>
                    <a:pt x="85" y="62"/>
                    <a:pt x="85" y="62"/>
                  </a:cubicBezTo>
                  <a:cubicBezTo>
                    <a:pt x="85" y="84"/>
                    <a:pt x="70" y="103"/>
                    <a:pt x="43" y="103"/>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27" name="Freeform 17"/>
            <p:cNvSpPr>
              <a:spLocks noEditPoints="1"/>
            </p:cNvSpPr>
            <p:nvPr userDrawn="1"/>
          </p:nvSpPr>
          <p:spPr bwMode="auto">
            <a:xfrm>
              <a:off x="745" y="3850"/>
              <a:ext cx="8" cy="47"/>
            </a:xfrm>
            <a:custGeom>
              <a:avLst/>
              <a:gdLst>
                <a:gd name="T0" fmla="*/ 13 w 26"/>
                <a:gd name="T1" fmla="*/ 26 h 155"/>
                <a:gd name="T2" fmla="*/ 0 w 26"/>
                <a:gd name="T3" fmla="*/ 13 h 155"/>
                <a:gd name="T4" fmla="*/ 13 w 26"/>
                <a:gd name="T5" fmla="*/ 0 h 155"/>
                <a:gd name="T6" fmla="*/ 26 w 26"/>
                <a:gd name="T7" fmla="*/ 13 h 155"/>
                <a:gd name="T8" fmla="*/ 13 w 26"/>
                <a:gd name="T9" fmla="*/ 26 h 155"/>
                <a:gd name="T10" fmla="*/ 13 w 26"/>
                <a:gd name="T11" fmla="*/ 155 h 155"/>
                <a:gd name="T12" fmla="*/ 1 w 26"/>
                <a:gd name="T13" fmla="*/ 143 h 155"/>
                <a:gd name="T14" fmla="*/ 1 w 26"/>
                <a:gd name="T15" fmla="*/ 64 h 155"/>
                <a:gd name="T16" fmla="*/ 13 w 26"/>
                <a:gd name="T17" fmla="*/ 52 h 155"/>
                <a:gd name="T18" fmla="*/ 25 w 26"/>
                <a:gd name="T19" fmla="*/ 64 h 155"/>
                <a:gd name="T20" fmla="*/ 25 w 26"/>
                <a:gd name="T21" fmla="*/ 143 h 155"/>
                <a:gd name="T22" fmla="*/ 13 w 26"/>
                <a:gd name="T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55">
                  <a:moveTo>
                    <a:pt x="13" y="26"/>
                  </a:moveTo>
                  <a:cubicBezTo>
                    <a:pt x="6" y="26"/>
                    <a:pt x="0" y="20"/>
                    <a:pt x="0" y="13"/>
                  </a:cubicBezTo>
                  <a:cubicBezTo>
                    <a:pt x="0" y="6"/>
                    <a:pt x="6" y="0"/>
                    <a:pt x="13" y="0"/>
                  </a:cubicBezTo>
                  <a:cubicBezTo>
                    <a:pt x="20" y="0"/>
                    <a:pt x="26" y="6"/>
                    <a:pt x="26" y="13"/>
                  </a:cubicBezTo>
                  <a:cubicBezTo>
                    <a:pt x="26" y="20"/>
                    <a:pt x="20" y="26"/>
                    <a:pt x="13" y="26"/>
                  </a:cubicBezTo>
                  <a:close/>
                  <a:moveTo>
                    <a:pt x="13" y="155"/>
                  </a:moveTo>
                  <a:cubicBezTo>
                    <a:pt x="6" y="155"/>
                    <a:pt x="1" y="149"/>
                    <a:pt x="1" y="143"/>
                  </a:cubicBezTo>
                  <a:cubicBezTo>
                    <a:pt x="1" y="64"/>
                    <a:pt x="1" y="64"/>
                    <a:pt x="1" y="64"/>
                  </a:cubicBezTo>
                  <a:cubicBezTo>
                    <a:pt x="1" y="57"/>
                    <a:pt x="6" y="52"/>
                    <a:pt x="13" y="52"/>
                  </a:cubicBezTo>
                  <a:cubicBezTo>
                    <a:pt x="19" y="52"/>
                    <a:pt x="25" y="57"/>
                    <a:pt x="25" y="64"/>
                  </a:cubicBezTo>
                  <a:cubicBezTo>
                    <a:pt x="25" y="143"/>
                    <a:pt x="25" y="143"/>
                    <a:pt x="25" y="143"/>
                  </a:cubicBezTo>
                  <a:cubicBezTo>
                    <a:pt x="25" y="149"/>
                    <a:pt x="19" y="155"/>
                    <a:pt x="13" y="155"/>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28" name="Freeform 18"/>
            <p:cNvSpPr>
              <a:spLocks/>
            </p:cNvSpPr>
            <p:nvPr userDrawn="1"/>
          </p:nvSpPr>
          <p:spPr bwMode="auto">
            <a:xfrm>
              <a:off x="758" y="3865"/>
              <a:ext cx="23" cy="32"/>
            </a:xfrm>
            <a:custGeom>
              <a:avLst/>
              <a:gdLst>
                <a:gd name="T0" fmla="*/ 35 w 74"/>
                <a:gd name="T1" fmla="*/ 103 h 103"/>
                <a:gd name="T2" fmla="*/ 5 w 74"/>
                <a:gd name="T3" fmla="*/ 97 h 103"/>
                <a:gd name="T4" fmla="*/ 2 w 74"/>
                <a:gd name="T5" fmla="*/ 87 h 103"/>
                <a:gd name="T6" fmla="*/ 12 w 74"/>
                <a:gd name="T7" fmla="*/ 85 h 103"/>
                <a:gd name="T8" fmla="*/ 34 w 74"/>
                <a:gd name="T9" fmla="*/ 90 h 103"/>
                <a:gd name="T10" fmla="*/ 52 w 74"/>
                <a:gd name="T11" fmla="*/ 76 h 103"/>
                <a:gd name="T12" fmla="*/ 24 w 74"/>
                <a:gd name="T13" fmla="*/ 57 h 103"/>
                <a:gd name="T14" fmla="*/ 2 w 74"/>
                <a:gd name="T15" fmla="*/ 27 h 103"/>
                <a:gd name="T16" fmla="*/ 39 w 74"/>
                <a:gd name="T17" fmla="*/ 0 h 103"/>
                <a:gd name="T18" fmla="*/ 65 w 74"/>
                <a:gd name="T19" fmla="*/ 4 h 103"/>
                <a:gd name="T20" fmla="*/ 70 w 74"/>
                <a:gd name="T21" fmla="*/ 14 h 103"/>
                <a:gd name="T22" fmla="*/ 61 w 74"/>
                <a:gd name="T23" fmla="*/ 18 h 103"/>
                <a:gd name="T24" fmla="*/ 41 w 74"/>
                <a:gd name="T25" fmla="*/ 13 h 103"/>
                <a:gd name="T26" fmla="*/ 24 w 74"/>
                <a:gd name="T27" fmla="*/ 25 h 103"/>
                <a:gd name="T28" fmla="*/ 51 w 74"/>
                <a:gd name="T29" fmla="*/ 45 h 103"/>
                <a:gd name="T30" fmla="*/ 74 w 74"/>
                <a:gd name="T31" fmla="*/ 74 h 103"/>
                <a:gd name="T32" fmla="*/ 35 w 74"/>
                <a:gd name="T33"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03">
                  <a:moveTo>
                    <a:pt x="35" y="103"/>
                  </a:moveTo>
                  <a:cubicBezTo>
                    <a:pt x="26" y="103"/>
                    <a:pt x="14" y="102"/>
                    <a:pt x="5" y="97"/>
                  </a:cubicBezTo>
                  <a:cubicBezTo>
                    <a:pt x="2" y="96"/>
                    <a:pt x="0" y="92"/>
                    <a:pt x="2" y="87"/>
                  </a:cubicBezTo>
                  <a:cubicBezTo>
                    <a:pt x="5" y="84"/>
                    <a:pt x="8" y="84"/>
                    <a:pt x="12" y="85"/>
                  </a:cubicBezTo>
                  <a:cubicBezTo>
                    <a:pt x="18" y="88"/>
                    <a:pt x="23" y="90"/>
                    <a:pt x="34" y="90"/>
                  </a:cubicBezTo>
                  <a:cubicBezTo>
                    <a:pt x="42" y="90"/>
                    <a:pt x="52" y="87"/>
                    <a:pt x="52" y="76"/>
                  </a:cubicBezTo>
                  <a:cubicBezTo>
                    <a:pt x="52" y="68"/>
                    <a:pt x="37" y="64"/>
                    <a:pt x="24" y="57"/>
                  </a:cubicBezTo>
                  <a:cubicBezTo>
                    <a:pt x="18" y="53"/>
                    <a:pt x="2" y="46"/>
                    <a:pt x="2" y="27"/>
                  </a:cubicBezTo>
                  <a:cubicBezTo>
                    <a:pt x="2" y="12"/>
                    <a:pt x="17" y="0"/>
                    <a:pt x="39" y="0"/>
                  </a:cubicBezTo>
                  <a:cubicBezTo>
                    <a:pt x="50" y="0"/>
                    <a:pt x="59" y="2"/>
                    <a:pt x="65" y="4"/>
                  </a:cubicBezTo>
                  <a:cubicBezTo>
                    <a:pt x="70" y="7"/>
                    <a:pt x="72" y="11"/>
                    <a:pt x="70" y="14"/>
                  </a:cubicBezTo>
                  <a:cubicBezTo>
                    <a:pt x="68" y="19"/>
                    <a:pt x="63" y="19"/>
                    <a:pt x="61" y="18"/>
                  </a:cubicBezTo>
                  <a:cubicBezTo>
                    <a:pt x="57" y="16"/>
                    <a:pt x="49" y="13"/>
                    <a:pt x="41" y="13"/>
                  </a:cubicBezTo>
                  <a:cubicBezTo>
                    <a:pt x="29" y="13"/>
                    <a:pt x="24" y="19"/>
                    <a:pt x="24" y="25"/>
                  </a:cubicBezTo>
                  <a:cubicBezTo>
                    <a:pt x="24" y="35"/>
                    <a:pt x="40" y="40"/>
                    <a:pt x="51" y="45"/>
                  </a:cubicBezTo>
                  <a:cubicBezTo>
                    <a:pt x="65" y="51"/>
                    <a:pt x="74" y="58"/>
                    <a:pt x="74" y="74"/>
                  </a:cubicBezTo>
                  <a:cubicBezTo>
                    <a:pt x="74" y="92"/>
                    <a:pt x="56" y="103"/>
                    <a:pt x="35" y="103"/>
                  </a:cubicBezTo>
                  <a:close/>
                </a:path>
              </a:pathLst>
            </a:custGeom>
            <a:solidFill>
              <a:srgbClr val="809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29" name="Freeform 19"/>
            <p:cNvSpPr>
              <a:spLocks/>
            </p:cNvSpPr>
            <p:nvPr userDrawn="1"/>
          </p:nvSpPr>
          <p:spPr bwMode="auto">
            <a:xfrm>
              <a:off x="500" y="3774"/>
              <a:ext cx="41" cy="54"/>
            </a:xfrm>
            <a:custGeom>
              <a:avLst/>
              <a:gdLst>
                <a:gd name="T0" fmla="*/ 62 w 130"/>
                <a:gd name="T1" fmla="*/ 180 h 180"/>
                <a:gd name="T2" fmla="*/ 9 w 130"/>
                <a:gd name="T3" fmla="*/ 171 h 180"/>
                <a:gd name="T4" fmla="*/ 5 w 130"/>
                <a:gd name="T5" fmla="*/ 154 h 180"/>
                <a:gd name="T6" fmla="*/ 21 w 130"/>
                <a:gd name="T7" fmla="*/ 149 h 180"/>
                <a:gd name="T8" fmla="*/ 60 w 130"/>
                <a:gd name="T9" fmla="*/ 158 h 180"/>
                <a:gd name="T10" fmla="*/ 92 w 130"/>
                <a:gd name="T11" fmla="*/ 134 h 180"/>
                <a:gd name="T12" fmla="*/ 43 w 130"/>
                <a:gd name="T13" fmla="*/ 100 h 180"/>
                <a:gd name="T14" fmla="*/ 5 w 130"/>
                <a:gd name="T15" fmla="*/ 49 h 180"/>
                <a:gd name="T16" fmla="*/ 69 w 130"/>
                <a:gd name="T17" fmla="*/ 0 h 180"/>
                <a:gd name="T18" fmla="*/ 114 w 130"/>
                <a:gd name="T19" fmla="*/ 8 h 180"/>
                <a:gd name="T20" fmla="*/ 124 w 130"/>
                <a:gd name="T21" fmla="*/ 25 h 180"/>
                <a:gd name="T22" fmla="*/ 108 w 130"/>
                <a:gd name="T23" fmla="*/ 32 h 180"/>
                <a:gd name="T24" fmla="*/ 73 w 130"/>
                <a:gd name="T25" fmla="*/ 23 h 180"/>
                <a:gd name="T26" fmla="*/ 42 w 130"/>
                <a:gd name="T27" fmla="*/ 45 h 180"/>
                <a:gd name="T28" fmla="*/ 89 w 130"/>
                <a:gd name="T29" fmla="*/ 79 h 180"/>
                <a:gd name="T30" fmla="*/ 130 w 130"/>
                <a:gd name="T31" fmla="*/ 129 h 180"/>
                <a:gd name="T32" fmla="*/ 62 w 130"/>
                <a:gd name="T3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80">
                  <a:moveTo>
                    <a:pt x="62" y="180"/>
                  </a:moveTo>
                  <a:cubicBezTo>
                    <a:pt x="45" y="180"/>
                    <a:pt x="26" y="179"/>
                    <a:pt x="9" y="171"/>
                  </a:cubicBezTo>
                  <a:cubicBezTo>
                    <a:pt x="5" y="168"/>
                    <a:pt x="0" y="161"/>
                    <a:pt x="5" y="154"/>
                  </a:cubicBezTo>
                  <a:cubicBezTo>
                    <a:pt x="9" y="147"/>
                    <a:pt x="15" y="147"/>
                    <a:pt x="21" y="149"/>
                  </a:cubicBezTo>
                  <a:cubicBezTo>
                    <a:pt x="33" y="155"/>
                    <a:pt x="42" y="158"/>
                    <a:pt x="60" y="158"/>
                  </a:cubicBezTo>
                  <a:cubicBezTo>
                    <a:pt x="74" y="158"/>
                    <a:pt x="92" y="152"/>
                    <a:pt x="92" y="134"/>
                  </a:cubicBezTo>
                  <a:cubicBezTo>
                    <a:pt x="92" y="119"/>
                    <a:pt x="66" y="112"/>
                    <a:pt x="43" y="100"/>
                  </a:cubicBezTo>
                  <a:cubicBezTo>
                    <a:pt x="32" y="94"/>
                    <a:pt x="5" y="81"/>
                    <a:pt x="5" y="49"/>
                  </a:cubicBezTo>
                  <a:cubicBezTo>
                    <a:pt x="5" y="21"/>
                    <a:pt x="31" y="0"/>
                    <a:pt x="69" y="0"/>
                  </a:cubicBezTo>
                  <a:cubicBezTo>
                    <a:pt x="87" y="0"/>
                    <a:pt x="104" y="4"/>
                    <a:pt x="114" y="8"/>
                  </a:cubicBezTo>
                  <a:cubicBezTo>
                    <a:pt x="123" y="12"/>
                    <a:pt x="126" y="20"/>
                    <a:pt x="124" y="25"/>
                  </a:cubicBezTo>
                  <a:cubicBezTo>
                    <a:pt x="119" y="34"/>
                    <a:pt x="112" y="33"/>
                    <a:pt x="108" y="32"/>
                  </a:cubicBezTo>
                  <a:cubicBezTo>
                    <a:pt x="100" y="29"/>
                    <a:pt x="87" y="23"/>
                    <a:pt x="73" y="23"/>
                  </a:cubicBezTo>
                  <a:cubicBezTo>
                    <a:pt x="52" y="23"/>
                    <a:pt x="42" y="33"/>
                    <a:pt x="42" y="45"/>
                  </a:cubicBezTo>
                  <a:cubicBezTo>
                    <a:pt x="42" y="62"/>
                    <a:pt x="71" y="70"/>
                    <a:pt x="89" y="79"/>
                  </a:cubicBezTo>
                  <a:cubicBezTo>
                    <a:pt x="114" y="91"/>
                    <a:pt x="130" y="102"/>
                    <a:pt x="130" y="129"/>
                  </a:cubicBezTo>
                  <a:cubicBezTo>
                    <a:pt x="130" y="161"/>
                    <a:pt x="98" y="180"/>
                    <a:pt x="62" y="180"/>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30" name="Freeform 20"/>
            <p:cNvSpPr>
              <a:spLocks/>
            </p:cNvSpPr>
            <p:nvPr userDrawn="1"/>
          </p:nvSpPr>
          <p:spPr bwMode="auto">
            <a:xfrm>
              <a:off x="548" y="3774"/>
              <a:ext cx="43" cy="54"/>
            </a:xfrm>
            <a:custGeom>
              <a:avLst/>
              <a:gdLst>
                <a:gd name="T0" fmla="*/ 63 w 140"/>
                <a:gd name="T1" fmla="*/ 180 h 180"/>
                <a:gd name="T2" fmla="*/ 0 w 140"/>
                <a:gd name="T3" fmla="*/ 123 h 180"/>
                <a:gd name="T4" fmla="*/ 80 w 140"/>
                <a:gd name="T5" fmla="*/ 64 h 180"/>
                <a:gd name="T6" fmla="*/ 89 w 140"/>
                <a:gd name="T7" fmla="*/ 74 h 180"/>
                <a:gd name="T8" fmla="*/ 80 w 140"/>
                <a:gd name="T9" fmla="*/ 83 h 180"/>
                <a:gd name="T10" fmla="*/ 38 w 140"/>
                <a:gd name="T11" fmla="*/ 123 h 180"/>
                <a:gd name="T12" fmla="*/ 66 w 140"/>
                <a:gd name="T13" fmla="*/ 157 h 180"/>
                <a:gd name="T14" fmla="*/ 98 w 140"/>
                <a:gd name="T15" fmla="*/ 91 h 180"/>
                <a:gd name="T16" fmla="*/ 59 w 140"/>
                <a:gd name="T17" fmla="*/ 24 h 180"/>
                <a:gd name="T18" fmla="*/ 22 w 140"/>
                <a:gd name="T19" fmla="*/ 33 h 180"/>
                <a:gd name="T20" fmla="*/ 10 w 140"/>
                <a:gd name="T21" fmla="*/ 25 h 180"/>
                <a:gd name="T22" fmla="*/ 17 w 140"/>
                <a:gd name="T23" fmla="*/ 9 h 180"/>
                <a:gd name="T24" fmla="*/ 70 w 140"/>
                <a:gd name="T25" fmla="*/ 0 h 180"/>
                <a:gd name="T26" fmla="*/ 140 w 140"/>
                <a:gd name="T27" fmla="*/ 96 h 180"/>
                <a:gd name="T28" fmla="*/ 63 w 140"/>
                <a:gd name="T2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180">
                  <a:moveTo>
                    <a:pt x="63" y="180"/>
                  </a:moveTo>
                  <a:cubicBezTo>
                    <a:pt x="22" y="180"/>
                    <a:pt x="0" y="151"/>
                    <a:pt x="0" y="123"/>
                  </a:cubicBezTo>
                  <a:cubicBezTo>
                    <a:pt x="0" y="81"/>
                    <a:pt x="38" y="62"/>
                    <a:pt x="80" y="64"/>
                  </a:cubicBezTo>
                  <a:cubicBezTo>
                    <a:pt x="85" y="65"/>
                    <a:pt x="89" y="69"/>
                    <a:pt x="89" y="74"/>
                  </a:cubicBezTo>
                  <a:cubicBezTo>
                    <a:pt x="89" y="79"/>
                    <a:pt x="85" y="83"/>
                    <a:pt x="80" y="83"/>
                  </a:cubicBezTo>
                  <a:cubicBezTo>
                    <a:pt x="56" y="86"/>
                    <a:pt x="38" y="97"/>
                    <a:pt x="38" y="123"/>
                  </a:cubicBezTo>
                  <a:cubicBezTo>
                    <a:pt x="38" y="137"/>
                    <a:pt x="46" y="157"/>
                    <a:pt x="66" y="157"/>
                  </a:cubicBezTo>
                  <a:cubicBezTo>
                    <a:pt x="98" y="157"/>
                    <a:pt x="98" y="113"/>
                    <a:pt x="98" y="91"/>
                  </a:cubicBezTo>
                  <a:cubicBezTo>
                    <a:pt x="98" y="64"/>
                    <a:pt x="99" y="24"/>
                    <a:pt x="59" y="24"/>
                  </a:cubicBezTo>
                  <a:cubicBezTo>
                    <a:pt x="44" y="24"/>
                    <a:pt x="27" y="33"/>
                    <a:pt x="22" y="33"/>
                  </a:cubicBezTo>
                  <a:cubicBezTo>
                    <a:pt x="15" y="33"/>
                    <a:pt x="12" y="30"/>
                    <a:pt x="10" y="25"/>
                  </a:cubicBezTo>
                  <a:cubicBezTo>
                    <a:pt x="9" y="20"/>
                    <a:pt x="10" y="13"/>
                    <a:pt x="17" y="9"/>
                  </a:cubicBezTo>
                  <a:cubicBezTo>
                    <a:pt x="33" y="2"/>
                    <a:pt x="54" y="0"/>
                    <a:pt x="70" y="0"/>
                  </a:cubicBezTo>
                  <a:cubicBezTo>
                    <a:pt x="132" y="0"/>
                    <a:pt x="140" y="42"/>
                    <a:pt x="140" y="96"/>
                  </a:cubicBezTo>
                  <a:cubicBezTo>
                    <a:pt x="140" y="143"/>
                    <a:pt x="124" y="180"/>
                    <a:pt x="63" y="180"/>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31" name="Freeform 21"/>
            <p:cNvSpPr>
              <a:spLocks/>
            </p:cNvSpPr>
            <p:nvPr userDrawn="1"/>
          </p:nvSpPr>
          <p:spPr bwMode="auto">
            <a:xfrm>
              <a:off x="601" y="3774"/>
              <a:ext cx="46" cy="54"/>
            </a:xfrm>
            <a:custGeom>
              <a:avLst/>
              <a:gdLst>
                <a:gd name="T0" fmla="*/ 129 w 149"/>
                <a:gd name="T1" fmla="*/ 180 h 180"/>
                <a:gd name="T2" fmla="*/ 108 w 149"/>
                <a:gd name="T3" fmla="*/ 160 h 180"/>
                <a:gd name="T4" fmla="*/ 108 w 149"/>
                <a:gd name="T5" fmla="*/ 84 h 180"/>
                <a:gd name="T6" fmla="*/ 75 w 149"/>
                <a:gd name="T7" fmla="*/ 24 h 180"/>
                <a:gd name="T8" fmla="*/ 42 w 149"/>
                <a:gd name="T9" fmla="*/ 84 h 180"/>
                <a:gd name="T10" fmla="*/ 42 w 149"/>
                <a:gd name="T11" fmla="*/ 160 h 180"/>
                <a:gd name="T12" fmla="*/ 20 w 149"/>
                <a:gd name="T13" fmla="*/ 180 h 180"/>
                <a:gd name="T14" fmla="*/ 0 w 149"/>
                <a:gd name="T15" fmla="*/ 160 h 180"/>
                <a:gd name="T16" fmla="*/ 0 w 149"/>
                <a:gd name="T17" fmla="*/ 71 h 180"/>
                <a:gd name="T18" fmla="*/ 75 w 149"/>
                <a:gd name="T19" fmla="*/ 0 h 180"/>
                <a:gd name="T20" fmla="*/ 149 w 149"/>
                <a:gd name="T21" fmla="*/ 71 h 180"/>
                <a:gd name="T22" fmla="*/ 149 w 149"/>
                <a:gd name="T23" fmla="*/ 160 h 180"/>
                <a:gd name="T24" fmla="*/ 129 w 149"/>
                <a:gd name="T2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80">
                  <a:moveTo>
                    <a:pt x="129" y="180"/>
                  </a:moveTo>
                  <a:cubicBezTo>
                    <a:pt x="117" y="180"/>
                    <a:pt x="108" y="171"/>
                    <a:pt x="108" y="160"/>
                  </a:cubicBezTo>
                  <a:cubicBezTo>
                    <a:pt x="108" y="84"/>
                    <a:pt x="108" y="84"/>
                    <a:pt x="108" y="84"/>
                  </a:cubicBezTo>
                  <a:cubicBezTo>
                    <a:pt x="108" y="57"/>
                    <a:pt x="108" y="24"/>
                    <a:pt x="75" y="24"/>
                  </a:cubicBezTo>
                  <a:cubicBezTo>
                    <a:pt x="41" y="24"/>
                    <a:pt x="42" y="57"/>
                    <a:pt x="42" y="84"/>
                  </a:cubicBezTo>
                  <a:cubicBezTo>
                    <a:pt x="42" y="160"/>
                    <a:pt x="42" y="160"/>
                    <a:pt x="42" y="160"/>
                  </a:cubicBezTo>
                  <a:cubicBezTo>
                    <a:pt x="42" y="171"/>
                    <a:pt x="32" y="180"/>
                    <a:pt x="20" y="180"/>
                  </a:cubicBezTo>
                  <a:cubicBezTo>
                    <a:pt x="9" y="180"/>
                    <a:pt x="0" y="171"/>
                    <a:pt x="0" y="160"/>
                  </a:cubicBezTo>
                  <a:cubicBezTo>
                    <a:pt x="0" y="71"/>
                    <a:pt x="0" y="71"/>
                    <a:pt x="0" y="71"/>
                  </a:cubicBezTo>
                  <a:cubicBezTo>
                    <a:pt x="0" y="33"/>
                    <a:pt x="26" y="0"/>
                    <a:pt x="75" y="0"/>
                  </a:cubicBezTo>
                  <a:cubicBezTo>
                    <a:pt x="123" y="0"/>
                    <a:pt x="149" y="33"/>
                    <a:pt x="149" y="71"/>
                  </a:cubicBezTo>
                  <a:cubicBezTo>
                    <a:pt x="149" y="160"/>
                    <a:pt x="149" y="160"/>
                    <a:pt x="149" y="160"/>
                  </a:cubicBezTo>
                  <a:cubicBezTo>
                    <a:pt x="149" y="171"/>
                    <a:pt x="140" y="180"/>
                    <a:pt x="129" y="180"/>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32" name="Freeform 22"/>
            <p:cNvSpPr>
              <a:spLocks/>
            </p:cNvSpPr>
            <p:nvPr userDrawn="1"/>
          </p:nvSpPr>
          <p:spPr bwMode="auto">
            <a:xfrm>
              <a:off x="654" y="3759"/>
              <a:ext cx="37" cy="69"/>
            </a:xfrm>
            <a:custGeom>
              <a:avLst/>
              <a:gdLst>
                <a:gd name="T0" fmla="*/ 108 w 118"/>
                <a:gd name="T1" fmla="*/ 227 h 228"/>
                <a:gd name="T2" fmla="*/ 96 w 118"/>
                <a:gd name="T3" fmla="*/ 228 h 228"/>
                <a:gd name="T4" fmla="*/ 40 w 118"/>
                <a:gd name="T5" fmla="*/ 201 h 228"/>
                <a:gd name="T6" fmla="*/ 28 w 118"/>
                <a:gd name="T7" fmla="*/ 153 h 228"/>
                <a:gd name="T8" fmla="*/ 29 w 118"/>
                <a:gd name="T9" fmla="*/ 79 h 228"/>
                <a:gd name="T10" fmla="*/ 27 w 118"/>
                <a:gd name="T11" fmla="*/ 77 h 228"/>
                <a:gd name="T12" fmla="*/ 12 w 118"/>
                <a:gd name="T13" fmla="*/ 77 h 228"/>
                <a:gd name="T14" fmla="*/ 0 w 118"/>
                <a:gd name="T15" fmla="*/ 65 h 228"/>
                <a:gd name="T16" fmla="*/ 12 w 118"/>
                <a:gd name="T17" fmla="*/ 52 h 228"/>
                <a:gd name="T18" fmla="*/ 28 w 118"/>
                <a:gd name="T19" fmla="*/ 52 h 228"/>
                <a:gd name="T20" fmla="*/ 29 w 118"/>
                <a:gd name="T21" fmla="*/ 51 h 228"/>
                <a:gd name="T22" fmla="*/ 29 w 118"/>
                <a:gd name="T23" fmla="*/ 21 h 228"/>
                <a:gd name="T24" fmla="*/ 50 w 118"/>
                <a:gd name="T25" fmla="*/ 0 h 228"/>
                <a:gd name="T26" fmla="*/ 70 w 118"/>
                <a:gd name="T27" fmla="*/ 21 h 228"/>
                <a:gd name="T28" fmla="*/ 70 w 118"/>
                <a:gd name="T29" fmla="*/ 51 h 228"/>
                <a:gd name="T30" fmla="*/ 72 w 118"/>
                <a:gd name="T31" fmla="*/ 52 h 228"/>
                <a:gd name="T32" fmla="*/ 101 w 118"/>
                <a:gd name="T33" fmla="*/ 52 h 228"/>
                <a:gd name="T34" fmla="*/ 113 w 118"/>
                <a:gd name="T35" fmla="*/ 65 h 228"/>
                <a:gd name="T36" fmla="*/ 101 w 118"/>
                <a:gd name="T37" fmla="*/ 77 h 228"/>
                <a:gd name="T38" fmla="*/ 72 w 118"/>
                <a:gd name="T39" fmla="*/ 77 h 228"/>
                <a:gd name="T40" fmla="*/ 70 w 118"/>
                <a:gd name="T41" fmla="*/ 79 h 228"/>
                <a:gd name="T42" fmla="*/ 70 w 118"/>
                <a:gd name="T43" fmla="*/ 139 h 228"/>
                <a:gd name="T44" fmla="*/ 74 w 118"/>
                <a:gd name="T45" fmla="*/ 184 h 228"/>
                <a:gd name="T46" fmla="*/ 108 w 118"/>
                <a:gd name="T47" fmla="*/ 208 h 228"/>
                <a:gd name="T48" fmla="*/ 118 w 118"/>
                <a:gd name="T49" fmla="*/ 218 h 228"/>
                <a:gd name="T50" fmla="*/ 108 w 118"/>
                <a:gd name="T51" fmla="*/ 2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28">
                  <a:moveTo>
                    <a:pt x="108" y="227"/>
                  </a:moveTo>
                  <a:cubicBezTo>
                    <a:pt x="108" y="227"/>
                    <a:pt x="104" y="228"/>
                    <a:pt x="96" y="228"/>
                  </a:cubicBezTo>
                  <a:cubicBezTo>
                    <a:pt x="79" y="228"/>
                    <a:pt x="53" y="220"/>
                    <a:pt x="40" y="201"/>
                  </a:cubicBezTo>
                  <a:cubicBezTo>
                    <a:pt x="31" y="190"/>
                    <a:pt x="28" y="170"/>
                    <a:pt x="28" y="153"/>
                  </a:cubicBezTo>
                  <a:cubicBezTo>
                    <a:pt x="29" y="72"/>
                    <a:pt x="29" y="86"/>
                    <a:pt x="29" y="79"/>
                  </a:cubicBezTo>
                  <a:cubicBezTo>
                    <a:pt x="29" y="78"/>
                    <a:pt x="28" y="77"/>
                    <a:pt x="27" y="77"/>
                  </a:cubicBezTo>
                  <a:cubicBezTo>
                    <a:pt x="12" y="77"/>
                    <a:pt x="12" y="77"/>
                    <a:pt x="12" y="77"/>
                  </a:cubicBezTo>
                  <a:cubicBezTo>
                    <a:pt x="6" y="77"/>
                    <a:pt x="0" y="72"/>
                    <a:pt x="0" y="65"/>
                  </a:cubicBezTo>
                  <a:cubicBezTo>
                    <a:pt x="0" y="58"/>
                    <a:pt x="6" y="52"/>
                    <a:pt x="12" y="52"/>
                  </a:cubicBezTo>
                  <a:cubicBezTo>
                    <a:pt x="28" y="52"/>
                    <a:pt x="28" y="52"/>
                    <a:pt x="28" y="52"/>
                  </a:cubicBezTo>
                  <a:cubicBezTo>
                    <a:pt x="28" y="52"/>
                    <a:pt x="29" y="52"/>
                    <a:pt x="29" y="51"/>
                  </a:cubicBezTo>
                  <a:cubicBezTo>
                    <a:pt x="29" y="44"/>
                    <a:pt x="29" y="21"/>
                    <a:pt x="29" y="21"/>
                  </a:cubicBezTo>
                  <a:cubicBezTo>
                    <a:pt x="29" y="9"/>
                    <a:pt x="38" y="0"/>
                    <a:pt x="50" y="0"/>
                  </a:cubicBezTo>
                  <a:cubicBezTo>
                    <a:pt x="61" y="0"/>
                    <a:pt x="70" y="9"/>
                    <a:pt x="70" y="21"/>
                  </a:cubicBezTo>
                  <a:cubicBezTo>
                    <a:pt x="70" y="21"/>
                    <a:pt x="70" y="44"/>
                    <a:pt x="70" y="51"/>
                  </a:cubicBezTo>
                  <a:cubicBezTo>
                    <a:pt x="70" y="52"/>
                    <a:pt x="71" y="52"/>
                    <a:pt x="72" y="52"/>
                  </a:cubicBezTo>
                  <a:cubicBezTo>
                    <a:pt x="101" y="52"/>
                    <a:pt x="101" y="52"/>
                    <a:pt x="101" y="52"/>
                  </a:cubicBezTo>
                  <a:cubicBezTo>
                    <a:pt x="107" y="52"/>
                    <a:pt x="113" y="58"/>
                    <a:pt x="113" y="65"/>
                  </a:cubicBezTo>
                  <a:cubicBezTo>
                    <a:pt x="113" y="72"/>
                    <a:pt x="107" y="77"/>
                    <a:pt x="101" y="77"/>
                  </a:cubicBezTo>
                  <a:cubicBezTo>
                    <a:pt x="72" y="77"/>
                    <a:pt x="72" y="77"/>
                    <a:pt x="72" y="77"/>
                  </a:cubicBezTo>
                  <a:cubicBezTo>
                    <a:pt x="70" y="77"/>
                    <a:pt x="70" y="78"/>
                    <a:pt x="70" y="79"/>
                  </a:cubicBezTo>
                  <a:cubicBezTo>
                    <a:pt x="70" y="86"/>
                    <a:pt x="70" y="75"/>
                    <a:pt x="70" y="139"/>
                  </a:cubicBezTo>
                  <a:cubicBezTo>
                    <a:pt x="70" y="149"/>
                    <a:pt x="69" y="173"/>
                    <a:pt x="74" y="184"/>
                  </a:cubicBezTo>
                  <a:cubicBezTo>
                    <a:pt x="83" y="201"/>
                    <a:pt x="99" y="206"/>
                    <a:pt x="108" y="208"/>
                  </a:cubicBezTo>
                  <a:cubicBezTo>
                    <a:pt x="115" y="209"/>
                    <a:pt x="118" y="212"/>
                    <a:pt x="118" y="218"/>
                  </a:cubicBezTo>
                  <a:cubicBezTo>
                    <a:pt x="118" y="223"/>
                    <a:pt x="113" y="227"/>
                    <a:pt x="108" y="227"/>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33" name="Freeform 23"/>
            <p:cNvSpPr>
              <a:spLocks/>
            </p:cNvSpPr>
            <p:nvPr userDrawn="1"/>
          </p:nvSpPr>
          <p:spPr bwMode="auto">
            <a:xfrm>
              <a:off x="695" y="3774"/>
              <a:ext cx="43" cy="54"/>
            </a:xfrm>
            <a:custGeom>
              <a:avLst/>
              <a:gdLst>
                <a:gd name="T0" fmla="*/ 62 w 141"/>
                <a:gd name="T1" fmla="*/ 107 h 180"/>
                <a:gd name="T2" fmla="*/ 52 w 141"/>
                <a:gd name="T3" fmla="*/ 98 h 180"/>
                <a:gd name="T4" fmla="*/ 62 w 141"/>
                <a:gd name="T5" fmla="*/ 88 h 180"/>
                <a:gd name="T6" fmla="*/ 105 w 141"/>
                <a:gd name="T7" fmla="*/ 49 h 180"/>
                <a:gd name="T8" fmla="*/ 83 w 141"/>
                <a:gd name="T9" fmla="*/ 23 h 180"/>
                <a:gd name="T10" fmla="*/ 43 w 141"/>
                <a:gd name="T11" fmla="*/ 90 h 180"/>
                <a:gd name="T12" fmla="*/ 86 w 141"/>
                <a:gd name="T13" fmla="*/ 156 h 180"/>
                <a:gd name="T14" fmla="*/ 121 w 141"/>
                <a:gd name="T15" fmla="*/ 149 h 180"/>
                <a:gd name="T16" fmla="*/ 126 w 141"/>
                <a:gd name="T17" fmla="*/ 147 h 180"/>
                <a:gd name="T18" fmla="*/ 137 w 141"/>
                <a:gd name="T19" fmla="*/ 154 h 180"/>
                <a:gd name="T20" fmla="*/ 133 w 141"/>
                <a:gd name="T21" fmla="*/ 170 h 180"/>
                <a:gd name="T22" fmla="*/ 78 w 141"/>
                <a:gd name="T23" fmla="*/ 180 h 180"/>
                <a:gd name="T24" fmla="*/ 0 w 141"/>
                <a:gd name="T25" fmla="*/ 90 h 180"/>
                <a:gd name="T26" fmla="*/ 85 w 141"/>
                <a:gd name="T27" fmla="*/ 0 h 180"/>
                <a:gd name="T28" fmla="*/ 141 w 141"/>
                <a:gd name="T29" fmla="*/ 51 h 180"/>
                <a:gd name="T30" fmla="*/ 62 w 141"/>
                <a:gd name="T31" fmla="*/ 10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180">
                  <a:moveTo>
                    <a:pt x="62" y="107"/>
                  </a:moveTo>
                  <a:cubicBezTo>
                    <a:pt x="57" y="107"/>
                    <a:pt x="52" y="103"/>
                    <a:pt x="52" y="98"/>
                  </a:cubicBezTo>
                  <a:cubicBezTo>
                    <a:pt x="52" y="92"/>
                    <a:pt x="56" y="89"/>
                    <a:pt x="62" y="88"/>
                  </a:cubicBezTo>
                  <a:cubicBezTo>
                    <a:pt x="85" y="86"/>
                    <a:pt x="105" y="76"/>
                    <a:pt x="105" y="49"/>
                  </a:cubicBezTo>
                  <a:cubicBezTo>
                    <a:pt x="105" y="38"/>
                    <a:pt x="101" y="23"/>
                    <a:pt x="83" y="23"/>
                  </a:cubicBezTo>
                  <a:cubicBezTo>
                    <a:pt x="66" y="23"/>
                    <a:pt x="43" y="40"/>
                    <a:pt x="43" y="90"/>
                  </a:cubicBezTo>
                  <a:cubicBezTo>
                    <a:pt x="43" y="141"/>
                    <a:pt x="70" y="156"/>
                    <a:pt x="86" y="156"/>
                  </a:cubicBezTo>
                  <a:cubicBezTo>
                    <a:pt x="102" y="156"/>
                    <a:pt x="109" y="153"/>
                    <a:pt x="121" y="149"/>
                  </a:cubicBezTo>
                  <a:cubicBezTo>
                    <a:pt x="123" y="148"/>
                    <a:pt x="125" y="148"/>
                    <a:pt x="126" y="147"/>
                  </a:cubicBezTo>
                  <a:cubicBezTo>
                    <a:pt x="131" y="147"/>
                    <a:pt x="135" y="150"/>
                    <a:pt x="137" y="154"/>
                  </a:cubicBezTo>
                  <a:cubicBezTo>
                    <a:pt x="140" y="160"/>
                    <a:pt x="138" y="167"/>
                    <a:pt x="133" y="170"/>
                  </a:cubicBezTo>
                  <a:cubicBezTo>
                    <a:pt x="119" y="178"/>
                    <a:pt x="96" y="180"/>
                    <a:pt x="78" y="180"/>
                  </a:cubicBezTo>
                  <a:cubicBezTo>
                    <a:pt x="32" y="180"/>
                    <a:pt x="0" y="150"/>
                    <a:pt x="0" y="90"/>
                  </a:cubicBezTo>
                  <a:cubicBezTo>
                    <a:pt x="0" y="29"/>
                    <a:pt x="45" y="0"/>
                    <a:pt x="85" y="0"/>
                  </a:cubicBezTo>
                  <a:cubicBezTo>
                    <a:pt x="125" y="0"/>
                    <a:pt x="141" y="27"/>
                    <a:pt x="141" y="51"/>
                  </a:cubicBezTo>
                  <a:cubicBezTo>
                    <a:pt x="141" y="92"/>
                    <a:pt x="101" y="107"/>
                    <a:pt x="62" y="107"/>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34" name="Freeform 24"/>
            <p:cNvSpPr>
              <a:spLocks noEditPoints="1"/>
            </p:cNvSpPr>
            <p:nvPr userDrawn="1"/>
          </p:nvSpPr>
          <p:spPr bwMode="auto">
            <a:xfrm>
              <a:off x="745" y="3774"/>
              <a:ext cx="49" cy="54"/>
            </a:xfrm>
            <a:custGeom>
              <a:avLst/>
              <a:gdLst>
                <a:gd name="T0" fmla="*/ 78 w 157"/>
                <a:gd name="T1" fmla="*/ 180 h 180"/>
                <a:gd name="T2" fmla="*/ 0 w 157"/>
                <a:gd name="T3" fmla="*/ 90 h 180"/>
                <a:gd name="T4" fmla="*/ 78 w 157"/>
                <a:gd name="T5" fmla="*/ 0 h 180"/>
                <a:gd name="T6" fmla="*/ 157 w 157"/>
                <a:gd name="T7" fmla="*/ 90 h 180"/>
                <a:gd name="T8" fmla="*/ 78 w 157"/>
                <a:gd name="T9" fmla="*/ 180 h 180"/>
                <a:gd name="T10" fmla="*/ 78 w 157"/>
                <a:gd name="T11" fmla="*/ 23 h 180"/>
                <a:gd name="T12" fmla="*/ 42 w 157"/>
                <a:gd name="T13" fmla="*/ 90 h 180"/>
                <a:gd name="T14" fmla="*/ 78 w 157"/>
                <a:gd name="T15" fmla="*/ 158 h 180"/>
                <a:gd name="T16" fmla="*/ 115 w 157"/>
                <a:gd name="T17" fmla="*/ 90 h 180"/>
                <a:gd name="T18" fmla="*/ 78 w 157"/>
                <a:gd name="T19" fmla="*/ 2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80">
                  <a:moveTo>
                    <a:pt x="78" y="180"/>
                  </a:moveTo>
                  <a:cubicBezTo>
                    <a:pt x="33" y="180"/>
                    <a:pt x="0" y="150"/>
                    <a:pt x="0" y="90"/>
                  </a:cubicBezTo>
                  <a:cubicBezTo>
                    <a:pt x="0" y="30"/>
                    <a:pt x="33" y="0"/>
                    <a:pt x="78" y="0"/>
                  </a:cubicBezTo>
                  <a:cubicBezTo>
                    <a:pt x="124" y="0"/>
                    <a:pt x="157" y="30"/>
                    <a:pt x="157" y="90"/>
                  </a:cubicBezTo>
                  <a:cubicBezTo>
                    <a:pt x="157" y="150"/>
                    <a:pt x="124" y="180"/>
                    <a:pt x="78" y="180"/>
                  </a:cubicBezTo>
                  <a:close/>
                  <a:moveTo>
                    <a:pt x="78" y="23"/>
                  </a:moveTo>
                  <a:cubicBezTo>
                    <a:pt x="56" y="23"/>
                    <a:pt x="42" y="40"/>
                    <a:pt x="42" y="90"/>
                  </a:cubicBezTo>
                  <a:cubicBezTo>
                    <a:pt x="42" y="141"/>
                    <a:pt x="56" y="158"/>
                    <a:pt x="78" y="158"/>
                  </a:cubicBezTo>
                  <a:cubicBezTo>
                    <a:pt x="101" y="158"/>
                    <a:pt x="115" y="141"/>
                    <a:pt x="115" y="90"/>
                  </a:cubicBezTo>
                  <a:cubicBezTo>
                    <a:pt x="115" y="40"/>
                    <a:pt x="101" y="23"/>
                    <a:pt x="78" y="23"/>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35" name="Freeform 25"/>
            <p:cNvSpPr>
              <a:spLocks/>
            </p:cNvSpPr>
            <p:nvPr userDrawn="1"/>
          </p:nvSpPr>
          <p:spPr bwMode="auto">
            <a:xfrm>
              <a:off x="804" y="3774"/>
              <a:ext cx="46" cy="54"/>
            </a:xfrm>
            <a:custGeom>
              <a:avLst/>
              <a:gdLst>
                <a:gd name="T0" fmla="*/ 129 w 149"/>
                <a:gd name="T1" fmla="*/ 180 h 180"/>
                <a:gd name="T2" fmla="*/ 108 w 149"/>
                <a:gd name="T3" fmla="*/ 160 h 180"/>
                <a:gd name="T4" fmla="*/ 108 w 149"/>
                <a:gd name="T5" fmla="*/ 84 h 180"/>
                <a:gd name="T6" fmla="*/ 75 w 149"/>
                <a:gd name="T7" fmla="*/ 24 h 180"/>
                <a:gd name="T8" fmla="*/ 42 w 149"/>
                <a:gd name="T9" fmla="*/ 84 h 180"/>
                <a:gd name="T10" fmla="*/ 42 w 149"/>
                <a:gd name="T11" fmla="*/ 160 h 180"/>
                <a:gd name="T12" fmla="*/ 21 w 149"/>
                <a:gd name="T13" fmla="*/ 180 h 180"/>
                <a:gd name="T14" fmla="*/ 0 w 149"/>
                <a:gd name="T15" fmla="*/ 160 h 180"/>
                <a:gd name="T16" fmla="*/ 0 w 149"/>
                <a:gd name="T17" fmla="*/ 71 h 180"/>
                <a:gd name="T18" fmla="*/ 75 w 149"/>
                <a:gd name="T19" fmla="*/ 0 h 180"/>
                <a:gd name="T20" fmla="*/ 149 w 149"/>
                <a:gd name="T21" fmla="*/ 71 h 180"/>
                <a:gd name="T22" fmla="*/ 149 w 149"/>
                <a:gd name="T23" fmla="*/ 160 h 180"/>
                <a:gd name="T24" fmla="*/ 129 w 149"/>
                <a:gd name="T2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80">
                  <a:moveTo>
                    <a:pt x="129" y="180"/>
                  </a:moveTo>
                  <a:cubicBezTo>
                    <a:pt x="117" y="180"/>
                    <a:pt x="108" y="171"/>
                    <a:pt x="108" y="160"/>
                  </a:cubicBezTo>
                  <a:cubicBezTo>
                    <a:pt x="108" y="84"/>
                    <a:pt x="108" y="84"/>
                    <a:pt x="108" y="84"/>
                  </a:cubicBezTo>
                  <a:cubicBezTo>
                    <a:pt x="108" y="57"/>
                    <a:pt x="109" y="24"/>
                    <a:pt x="75" y="24"/>
                  </a:cubicBezTo>
                  <a:cubicBezTo>
                    <a:pt x="41" y="24"/>
                    <a:pt x="42" y="57"/>
                    <a:pt x="42" y="84"/>
                  </a:cubicBezTo>
                  <a:cubicBezTo>
                    <a:pt x="42" y="160"/>
                    <a:pt x="42" y="160"/>
                    <a:pt x="42" y="160"/>
                  </a:cubicBezTo>
                  <a:cubicBezTo>
                    <a:pt x="42" y="171"/>
                    <a:pt x="32" y="180"/>
                    <a:pt x="21" y="180"/>
                  </a:cubicBezTo>
                  <a:cubicBezTo>
                    <a:pt x="9" y="180"/>
                    <a:pt x="0" y="171"/>
                    <a:pt x="0" y="160"/>
                  </a:cubicBezTo>
                  <a:cubicBezTo>
                    <a:pt x="0" y="71"/>
                    <a:pt x="0" y="71"/>
                    <a:pt x="0" y="71"/>
                  </a:cubicBezTo>
                  <a:cubicBezTo>
                    <a:pt x="0" y="33"/>
                    <a:pt x="26" y="0"/>
                    <a:pt x="75" y="0"/>
                  </a:cubicBezTo>
                  <a:cubicBezTo>
                    <a:pt x="123" y="0"/>
                    <a:pt x="149" y="33"/>
                    <a:pt x="149" y="71"/>
                  </a:cubicBezTo>
                  <a:cubicBezTo>
                    <a:pt x="149" y="160"/>
                    <a:pt x="149" y="160"/>
                    <a:pt x="149" y="160"/>
                  </a:cubicBezTo>
                  <a:cubicBezTo>
                    <a:pt x="149" y="171"/>
                    <a:pt x="140" y="180"/>
                    <a:pt x="129" y="180"/>
                  </a:cubicBezTo>
                  <a:close/>
                </a:path>
              </a:pathLst>
            </a:custGeom>
            <a:solidFill>
              <a:srgbClr val="344B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36" name="Rectangle 26"/>
            <p:cNvSpPr>
              <a:spLocks noChangeArrowheads="1"/>
            </p:cNvSpPr>
            <p:nvPr userDrawn="1"/>
          </p:nvSpPr>
          <p:spPr bwMode="auto">
            <a:xfrm>
              <a:off x="227" y="3634"/>
              <a:ext cx="65" cy="3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37" name="Freeform 27"/>
            <p:cNvSpPr>
              <a:spLocks noEditPoints="1"/>
            </p:cNvSpPr>
            <p:nvPr userDrawn="1"/>
          </p:nvSpPr>
          <p:spPr bwMode="auto">
            <a:xfrm>
              <a:off x="371" y="3708"/>
              <a:ext cx="73" cy="188"/>
            </a:xfrm>
            <a:custGeom>
              <a:avLst/>
              <a:gdLst>
                <a:gd name="T0" fmla="*/ 165 w 234"/>
                <a:gd name="T1" fmla="*/ 542 h 620"/>
                <a:gd name="T2" fmla="*/ 123 w 234"/>
                <a:gd name="T3" fmla="*/ 579 h 620"/>
                <a:gd name="T4" fmla="*/ 197 w 234"/>
                <a:gd name="T5" fmla="*/ 620 h 620"/>
                <a:gd name="T6" fmla="*/ 234 w 234"/>
                <a:gd name="T7" fmla="*/ 576 h 620"/>
                <a:gd name="T8" fmla="*/ 165 w 234"/>
                <a:gd name="T9" fmla="*/ 542 h 620"/>
                <a:gd name="T10" fmla="*/ 89 w 234"/>
                <a:gd name="T11" fmla="*/ 465 h 620"/>
                <a:gd name="T12" fmla="*/ 46 w 234"/>
                <a:gd name="T13" fmla="*/ 500 h 620"/>
                <a:gd name="T14" fmla="*/ 81 w 234"/>
                <a:gd name="T15" fmla="*/ 542 h 620"/>
                <a:gd name="T16" fmla="*/ 122 w 234"/>
                <a:gd name="T17" fmla="*/ 508 h 620"/>
                <a:gd name="T18" fmla="*/ 123 w 234"/>
                <a:gd name="T19" fmla="*/ 507 h 620"/>
                <a:gd name="T20" fmla="*/ 89 w 234"/>
                <a:gd name="T21" fmla="*/ 465 h 620"/>
                <a:gd name="T22" fmla="*/ 20 w 234"/>
                <a:gd name="T23" fmla="*/ 167 h 620"/>
                <a:gd name="T24" fmla="*/ 0 w 234"/>
                <a:gd name="T25" fmla="*/ 220 h 620"/>
                <a:gd name="T26" fmla="*/ 42 w 234"/>
                <a:gd name="T27" fmla="*/ 310 h 620"/>
                <a:gd name="T28" fmla="*/ 0 w 234"/>
                <a:gd name="T29" fmla="*/ 400 h 620"/>
                <a:gd name="T30" fmla="*/ 19 w 234"/>
                <a:gd name="T31" fmla="*/ 453 h 620"/>
                <a:gd name="T32" fmla="*/ 45 w 234"/>
                <a:gd name="T33" fmla="*/ 431 h 620"/>
                <a:gd name="T34" fmla="*/ 61 w 234"/>
                <a:gd name="T35" fmla="*/ 413 h 620"/>
                <a:gd name="T36" fmla="*/ 42 w 234"/>
                <a:gd name="T37" fmla="*/ 310 h 620"/>
                <a:gd name="T38" fmla="*/ 61 w 234"/>
                <a:gd name="T39" fmla="*/ 207 h 620"/>
                <a:gd name="T40" fmla="*/ 45 w 234"/>
                <a:gd name="T41" fmla="*/ 189 h 620"/>
                <a:gd name="T42" fmla="*/ 20 w 234"/>
                <a:gd name="T43" fmla="*/ 167 h 620"/>
                <a:gd name="T44" fmla="*/ 81 w 234"/>
                <a:gd name="T45" fmla="*/ 78 h 620"/>
                <a:gd name="T46" fmla="*/ 47 w 234"/>
                <a:gd name="T47" fmla="*/ 120 h 620"/>
                <a:gd name="T48" fmla="*/ 89 w 234"/>
                <a:gd name="T49" fmla="*/ 155 h 620"/>
                <a:gd name="T50" fmla="*/ 123 w 234"/>
                <a:gd name="T51" fmla="*/ 113 h 620"/>
                <a:gd name="T52" fmla="*/ 122 w 234"/>
                <a:gd name="T53" fmla="*/ 112 h 620"/>
                <a:gd name="T54" fmla="*/ 81 w 234"/>
                <a:gd name="T55" fmla="*/ 78 h 620"/>
                <a:gd name="T56" fmla="*/ 197 w 234"/>
                <a:gd name="T57" fmla="*/ 0 h 620"/>
                <a:gd name="T58" fmla="*/ 123 w 234"/>
                <a:gd name="T59" fmla="*/ 42 h 620"/>
                <a:gd name="T60" fmla="*/ 165 w 234"/>
                <a:gd name="T61" fmla="*/ 78 h 620"/>
                <a:gd name="T62" fmla="*/ 234 w 234"/>
                <a:gd name="T63" fmla="*/ 44 h 620"/>
                <a:gd name="T64" fmla="*/ 197 w 234"/>
                <a:gd name="T65"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620">
                  <a:moveTo>
                    <a:pt x="165" y="542"/>
                  </a:moveTo>
                  <a:cubicBezTo>
                    <a:pt x="152" y="555"/>
                    <a:pt x="138" y="567"/>
                    <a:pt x="123" y="579"/>
                  </a:cubicBezTo>
                  <a:cubicBezTo>
                    <a:pt x="146" y="595"/>
                    <a:pt x="171" y="609"/>
                    <a:pt x="197" y="620"/>
                  </a:cubicBezTo>
                  <a:cubicBezTo>
                    <a:pt x="210" y="606"/>
                    <a:pt x="223" y="591"/>
                    <a:pt x="234" y="576"/>
                  </a:cubicBezTo>
                  <a:cubicBezTo>
                    <a:pt x="209" y="568"/>
                    <a:pt x="186" y="556"/>
                    <a:pt x="165" y="542"/>
                  </a:cubicBezTo>
                  <a:moveTo>
                    <a:pt x="89" y="465"/>
                  </a:moveTo>
                  <a:cubicBezTo>
                    <a:pt x="76" y="478"/>
                    <a:pt x="62" y="490"/>
                    <a:pt x="46" y="500"/>
                  </a:cubicBezTo>
                  <a:cubicBezTo>
                    <a:pt x="57" y="515"/>
                    <a:pt x="68" y="529"/>
                    <a:pt x="81" y="542"/>
                  </a:cubicBezTo>
                  <a:cubicBezTo>
                    <a:pt x="96" y="532"/>
                    <a:pt x="109" y="521"/>
                    <a:pt x="122" y="508"/>
                  </a:cubicBezTo>
                  <a:cubicBezTo>
                    <a:pt x="122" y="508"/>
                    <a:pt x="123" y="507"/>
                    <a:pt x="123" y="507"/>
                  </a:cubicBezTo>
                  <a:cubicBezTo>
                    <a:pt x="110" y="494"/>
                    <a:pt x="99" y="480"/>
                    <a:pt x="89" y="465"/>
                  </a:cubicBezTo>
                  <a:moveTo>
                    <a:pt x="20" y="167"/>
                  </a:moveTo>
                  <a:cubicBezTo>
                    <a:pt x="12" y="184"/>
                    <a:pt x="5" y="202"/>
                    <a:pt x="0" y="220"/>
                  </a:cubicBezTo>
                  <a:cubicBezTo>
                    <a:pt x="25" y="242"/>
                    <a:pt x="42" y="274"/>
                    <a:pt x="42" y="310"/>
                  </a:cubicBezTo>
                  <a:cubicBezTo>
                    <a:pt x="42" y="346"/>
                    <a:pt x="25" y="379"/>
                    <a:pt x="0" y="400"/>
                  </a:cubicBezTo>
                  <a:cubicBezTo>
                    <a:pt x="5" y="419"/>
                    <a:pt x="11" y="436"/>
                    <a:pt x="19" y="453"/>
                  </a:cubicBezTo>
                  <a:cubicBezTo>
                    <a:pt x="29" y="447"/>
                    <a:pt x="37" y="439"/>
                    <a:pt x="45" y="431"/>
                  </a:cubicBezTo>
                  <a:cubicBezTo>
                    <a:pt x="51" y="426"/>
                    <a:pt x="57" y="420"/>
                    <a:pt x="61" y="413"/>
                  </a:cubicBezTo>
                  <a:cubicBezTo>
                    <a:pt x="49" y="381"/>
                    <a:pt x="42" y="346"/>
                    <a:pt x="42" y="310"/>
                  </a:cubicBezTo>
                  <a:cubicBezTo>
                    <a:pt x="42" y="274"/>
                    <a:pt x="49" y="239"/>
                    <a:pt x="61" y="207"/>
                  </a:cubicBezTo>
                  <a:cubicBezTo>
                    <a:pt x="57" y="200"/>
                    <a:pt x="51" y="194"/>
                    <a:pt x="45" y="189"/>
                  </a:cubicBezTo>
                  <a:cubicBezTo>
                    <a:pt x="38" y="181"/>
                    <a:pt x="29" y="174"/>
                    <a:pt x="20" y="167"/>
                  </a:cubicBezTo>
                  <a:moveTo>
                    <a:pt x="81" y="78"/>
                  </a:moveTo>
                  <a:cubicBezTo>
                    <a:pt x="69" y="91"/>
                    <a:pt x="57" y="105"/>
                    <a:pt x="47" y="120"/>
                  </a:cubicBezTo>
                  <a:cubicBezTo>
                    <a:pt x="62" y="130"/>
                    <a:pt x="76" y="142"/>
                    <a:pt x="89" y="155"/>
                  </a:cubicBezTo>
                  <a:cubicBezTo>
                    <a:pt x="99" y="140"/>
                    <a:pt x="110" y="126"/>
                    <a:pt x="123" y="113"/>
                  </a:cubicBezTo>
                  <a:cubicBezTo>
                    <a:pt x="123" y="113"/>
                    <a:pt x="122" y="112"/>
                    <a:pt x="122" y="112"/>
                  </a:cubicBezTo>
                  <a:cubicBezTo>
                    <a:pt x="109" y="100"/>
                    <a:pt x="96" y="88"/>
                    <a:pt x="81" y="78"/>
                  </a:cubicBezTo>
                  <a:moveTo>
                    <a:pt x="197" y="0"/>
                  </a:moveTo>
                  <a:cubicBezTo>
                    <a:pt x="170" y="11"/>
                    <a:pt x="146" y="25"/>
                    <a:pt x="123" y="42"/>
                  </a:cubicBezTo>
                  <a:cubicBezTo>
                    <a:pt x="138" y="53"/>
                    <a:pt x="152" y="65"/>
                    <a:pt x="165" y="78"/>
                  </a:cubicBezTo>
                  <a:cubicBezTo>
                    <a:pt x="186" y="64"/>
                    <a:pt x="209" y="52"/>
                    <a:pt x="234" y="44"/>
                  </a:cubicBezTo>
                  <a:cubicBezTo>
                    <a:pt x="223" y="29"/>
                    <a:pt x="210" y="14"/>
                    <a:pt x="197" y="0"/>
                  </a:cubicBezTo>
                </a:path>
              </a:pathLst>
            </a:custGeom>
            <a:solidFill>
              <a:srgbClr val="009D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38" name="Freeform 28"/>
            <p:cNvSpPr>
              <a:spLocks noEditPoints="1"/>
            </p:cNvSpPr>
            <p:nvPr userDrawn="1"/>
          </p:nvSpPr>
          <p:spPr bwMode="auto">
            <a:xfrm>
              <a:off x="409" y="3736"/>
              <a:ext cx="52" cy="132"/>
            </a:xfrm>
            <a:custGeom>
              <a:avLst/>
              <a:gdLst>
                <a:gd name="T0" fmla="*/ 103 w 166"/>
                <a:gd name="T1" fmla="*/ 362 h 438"/>
                <a:gd name="T2" fmla="*/ 76 w 166"/>
                <a:gd name="T3" fmla="*/ 409 h 438"/>
                <a:gd name="T4" fmla="*/ 142 w 166"/>
                <a:gd name="T5" fmla="*/ 438 h 438"/>
                <a:gd name="T6" fmla="*/ 166 w 166"/>
                <a:gd name="T7" fmla="*/ 388 h 438"/>
                <a:gd name="T8" fmla="*/ 103 w 166"/>
                <a:gd name="T9" fmla="*/ 362 h 438"/>
                <a:gd name="T10" fmla="*/ 34 w 166"/>
                <a:gd name="T11" fmla="*/ 64 h 438"/>
                <a:gd name="T12" fmla="*/ 0 w 166"/>
                <a:gd name="T13" fmla="*/ 112 h 438"/>
                <a:gd name="T14" fmla="*/ 27 w 166"/>
                <a:gd name="T15" fmla="*/ 219 h 438"/>
                <a:gd name="T16" fmla="*/ 0 w 166"/>
                <a:gd name="T17" fmla="*/ 326 h 438"/>
                <a:gd name="T18" fmla="*/ 34 w 166"/>
                <a:gd name="T19" fmla="*/ 374 h 438"/>
                <a:gd name="T20" fmla="*/ 61 w 166"/>
                <a:gd name="T21" fmla="*/ 322 h 438"/>
                <a:gd name="T22" fmla="*/ 27 w 166"/>
                <a:gd name="T23" fmla="*/ 219 h 438"/>
                <a:gd name="T24" fmla="*/ 61 w 166"/>
                <a:gd name="T25" fmla="*/ 116 h 438"/>
                <a:gd name="T26" fmla="*/ 34 w 166"/>
                <a:gd name="T27" fmla="*/ 64 h 438"/>
                <a:gd name="T28" fmla="*/ 142 w 166"/>
                <a:gd name="T29" fmla="*/ 0 h 438"/>
                <a:gd name="T30" fmla="*/ 76 w 166"/>
                <a:gd name="T31" fmla="*/ 29 h 438"/>
                <a:gd name="T32" fmla="*/ 103 w 166"/>
                <a:gd name="T33" fmla="*/ 76 h 438"/>
                <a:gd name="T34" fmla="*/ 166 w 166"/>
                <a:gd name="T35" fmla="*/ 50 h 438"/>
                <a:gd name="T36" fmla="*/ 142 w 166"/>
                <a:gd name="T37"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438">
                  <a:moveTo>
                    <a:pt x="103" y="362"/>
                  </a:moveTo>
                  <a:cubicBezTo>
                    <a:pt x="95" y="378"/>
                    <a:pt x="86" y="394"/>
                    <a:pt x="76" y="409"/>
                  </a:cubicBezTo>
                  <a:cubicBezTo>
                    <a:pt x="96" y="422"/>
                    <a:pt x="118" y="431"/>
                    <a:pt x="142" y="438"/>
                  </a:cubicBezTo>
                  <a:cubicBezTo>
                    <a:pt x="151" y="421"/>
                    <a:pt x="159" y="405"/>
                    <a:pt x="166" y="388"/>
                  </a:cubicBezTo>
                  <a:cubicBezTo>
                    <a:pt x="143" y="383"/>
                    <a:pt x="122" y="374"/>
                    <a:pt x="103" y="362"/>
                  </a:cubicBezTo>
                  <a:moveTo>
                    <a:pt x="34" y="64"/>
                  </a:moveTo>
                  <a:cubicBezTo>
                    <a:pt x="21" y="78"/>
                    <a:pt x="9" y="94"/>
                    <a:pt x="0" y="112"/>
                  </a:cubicBezTo>
                  <a:cubicBezTo>
                    <a:pt x="17" y="144"/>
                    <a:pt x="27" y="180"/>
                    <a:pt x="27" y="219"/>
                  </a:cubicBezTo>
                  <a:cubicBezTo>
                    <a:pt x="27" y="258"/>
                    <a:pt x="17" y="294"/>
                    <a:pt x="0" y="326"/>
                  </a:cubicBezTo>
                  <a:cubicBezTo>
                    <a:pt x="9" y="344"/>
                    <a:pt x="21" y="360"/>
                    <a:pt x="34" y="374"/>
                  </a:cubicBezTo>
                  <a:cubicBezTo>
                    <a:pt x="45" y="358"/>
                    <a:pt x="54" y="340"/>
                    <a:pt x="61" y="322"/>
                  </a:cubicBezTo>
                  <a:cubicBezTo>
                    <a:pt x="40" y="293"/>
                    <a:pt x="27" y="258"/>
                    <a:pt x="27" y="219"/>
                  </a:cubicBezTo>
                  <a:cubicBezTo>
                    <a:pt x="27" y="180"/>
                    <a:pt x="40" y="145"/>
                    <a:pt x="61" y="116"/>
                  </a:cubicBezTo>
                  <a:cubicBezTo>
                    <a:pt x="54" y="98"/>
                    <a:pt x="45" y="80"/>
                    <a:pt x="34" y="64"/>
                  </a:cubicBezTo>
                  <a:moveTo>
                    <a:pt x="142" y="0"/>
                  </a:moveTo>
                  <a:cubicBezTo>
                    <a:pt x="118" y="7"/>
                    <a:pt x="96" y="16"/>
                    <a:pt x="76" y="29"/>
                  </a:cubicBezTo>
                  <a:cubicBezTo>
                    <a:pt x="86" y="44"/>
                    <a:pt x="95" y="60"/>
                    <a:pt x="103" y="76"/>
                  </a:cubicBezTo>
                  <a:cubicBezTo>
                    <a:pt x="122" y="64"/>
                    <a:pt x="143" y="55"/>
                    <a:pt x="166" y="50"/>
                  </a:cubicBezTo>
                  <a:cubicBezTo>
                    <a:pt x="159" y="33"/>
                    <a:pt x="151" y="16"/>
                    <a:pt x="142" y="0"/>
                  </a:cubicBezTo>
                </a:path>
              </a:pathLst>
            </a:custGeom>
            <a:solidFill>
              <a:srgbClr val="0AA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39" name="Freeform 29"/>
            <p:cNvSpPr>
              <a:spLocks/>
            </p:cNvSpPr>
            <p:nvPr userDrawn="1"/>
          </p:nvSpPr>
          <p:spPr bwMode="auto">
            <a:xfrm>
              <a:off x="447" y="3767"/>
              <a:ext cx="22" cy="71"/>
            </a:xfrm>
            <a:custGeom>
              <a:avLst/>
              <a:gdLst>
                <a:gd name="T0" fmla="*/ 60 w 71"/>
                <a:gd name="T1" fmla="*/ 0 h 234"/>
                <a:gd name="T2" fmla="*/ 0 w 71"/>
                <a:gd name="T3" fmla="*/ 27 h 234"/>
                <a:gd name="T4" fmla="*/ 12 w 71"/>
                <a:gd name="T5" fmla="*/ 117 h 234"/>
                <a:gd name="T6" fmla="*/ 0 w 71"/>
                <a:gd name="T7" fmla="*/ 207 h 234"/>
                <a:gd name="T8" fmla="*/ 60 w 71"/>
                <a:gd name="T9" fmla="*/ 234 h 234"/>
                <a:gd name="T10" fmla="*/ 71 w 71"/>
                <a:gd name="T11" fmla="*/ 180 h 234"/>
                <a:gd name="T12" fmla="*/ 12 w 71"/>
                <a:gd name="T13" fmla="*/ 117 h 234"/>
                <a:gd name="T14" fmla="*/ 71 w 71"/>
                <a:gd name="T15" fmla="*/ 54 h 234"/>
                <a:gd name="T16" fmla="*/ 60 w 71"/>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34">
                  <a:moveTo>
                    <a:pt x="60" y="0"/>
                  </a:moveTo>
                  <a:cubicBezTo>
                    <a:pt x="37" y="3"/>
                    <a:pt x="17" y="13"/>
                    <a:pt x="0" y="27"/>
                  </a:cubicBezTo>
                  <a:cubicBezTo>
                    <a:pt x="8" y="56"/>
                    <a:pt x="12" y="86"/>
                    <a:pt x="12" y="117"/>
                  </a:cubicBezTo>
                  <a:cubicBezTo>
                    <a:pt x="12" y="148"/>
                    <a:pt x="8" y="178"/>
                    <a:pt x="0" y="207"/>
                  </a:cubicBezTo>
                  <a:cubicBezTo>
                    <a:pt x="17" y="221"/>
                    <a:pt x="37" y="231"/>
                    <a:pt x="60" y="234"/>
                  </a:cubicBezTo>
                  <a:cubicBezTo>
                    <a:pt x="65" y="216"/>
                    <a:pt x="69" y="198"/>
                    <a:pt x="71" y="180"/>
                  </a:cubicBezTo>
                  <a:cubicBezTo>
                    <a:pt x="38" y="178"/>
                    <a:pt x="12" y="151"/>
                    <a:pt x="12" y="117"/>
                  </a:cubicBezTo>
                  <a:cubicBezTo>
                    <a:pt x="12" y="83"/>
                    <a:pt x="38" y="56"/>
                    <a:pt x="71" y="54"/>
                  </a:cubicBezTo>
                  <a:cubicBezTo>
                    <a:pt x="69" y="36"/>
                    <a:pt x="65" y="18"/>
                    <a:pt x="60" y="0"/>
                  </a:cubicBezTo>
                </a:path>
              </a:pathLst>
            </a:custGeom>
            <a:solidFill>
              <a:srgbClr val="0044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40" name="Freeform 30"/>
            <p:cNvSpPr>
              <a:spLocks noEditPoints="1"/>
            </p:cNvSpPr>
            <p:nvPr userDrawn="1"/>
          </p:nvSpPr>
          <p:spPr bwMode="auto">
            <a:xfrm>
              <a:off x="375" y="3708"/>
              <a:ext cx="72" cy="188"/>
            </a:xfrm>
            <a:custGeom>
              <a:avLst/>
              <a:gdLst>
                <a:gd name="T0" fmla="*/ 69 w 234"/>
                <a:gd name="T1" fmla="*/ 542 h 620"/>
                <a:gd name="T2" fmla="*/ 0 w 234"/>
                <a:gd name="T3" fmla="*/ 576 h 620"/>
                <a:gd name="T4" fmla="*/ 37 w 234"/>
                <a:gd name="T5" fmla="*/ 620 h 620"/>
                <a:gd name="T6" fmla="*/ 111 w 234"/>
                <a:gd name="T7" fmla="*/ 579 h 620"/>
                <a:gd name="T8" fmla="*/ 69 w 234"/>
                <a:gd name="T9" fmla="*/ 542 h 620"/>
                <a:gd name="T10" fmla="*/ 145 w 234"/>
                <a:gd name="T11" fmla="*/ 465 h 620"/>
                <a:gd name="T12" fmla="*/ 111 w 234"/>
                <a:gd name="T13" fmla="*/ 507 h 620"/>
                <a:gd name="T14" fmla="*/ 112 w 234"/>
                <a:gd name="T15" fmla="*/ 508 h 620"/>
                <a:gd name="T16" fmla="*/ 153 w 234"/>
                <a:gd name="T17" fmla="*/ 542 h 620"/>
                <a:gd name="T18" fmla="*/ 187 w 234"/>
                <a:gd name="T19" fmla="*/ 500 h 620"/>
                <a:gd name="T20" fmla="*/ 145 w 234"/>
                <a:gd name="T21" fmla="*/ 465 h 620"/>
                <a:gd name="T22" fmla="*/ 214 w 234"/>
                <a:gd name="T23" fmla="*/ 167 h 620"/>
                <a:gd name="T24" fmla="*/ 188 w 234"/>
                <a:gd name="T25" fmla="*/ 189 h 620"/>
                <a:gd name="T26" fmla="*/ 172 w 234"/>
                <a:gd name="T27" fmla="*/ 207 h 620"/>
                <a:gd name="T28" fmla="*/ 192 w 234"/>
                <a:gd name="T29" fmla="*/ 310 h 620"/>
                <a:gd name="T30" fmla="*/ 172 w 234"/>
                <a:gd name="T31" fmla="*/ 413 h 620"/>
                <a:gd name="T32" fmla="*/ 188 w 234"/>
                <a:gd name="T33" fmla="*/ 431 h 620"/>
                <a:gd name="T34" fmla="*/ 214 w 234"/>
                <a:gd name="T35" fmla="*/ 453 h 620"/>
                <a:gd name="T36" fmla="*/ 234 w 234"/>
                <a:gd name="T37" fmla="*/ 400 h 620"/>
                <a:gd name="T38" fmla="*/ 192 w 234"/>
                <a:gd name="T39" fmla="*/ 310 h 620"/>
                <a:gd name="T40" fmla="*/ 234 w 234"/>
                <a:gd name="T41" fmla="*/ 220 h 620"/>
                <a:gd name="T42" fmla="*/ 214 w 234"/>
                <a:gd name="T43" fmla="*/ 167 h 620"/>
                <a:gd name="T44" fmla="*/ 153 w 234"/>
                <a:gd name="T45" fmla="*/ 78 h 620"/>
                <a:gd name="T46" fmla="*/ 112 w 234"/>
                <a:gd name="T47" fmla="*/ 112 h 620"/>
                <a:gd name="T48" fmla="*/ 111 w 234"/>
                <a:gd name="T49" fmla="*/ 113 h 620"/>
                <a:gd name="T50" fmla="*/ 145 w 234"/>
                <a:gd name="T51" fmla="*/ 155 h 620"/>
                <a:gd name="T52" fmla="*/ 187 w 234"/>
                <a:gd name="T53" fmla="*/ 120 h 620"/>
                <a:gd name="T54" fmla="*/ 153 w 234"/>
                <a:gd name="T55" fmla="*/ 78 h 620"/>
                <a:gd name="T56" fmla="*/ 37 w 234"/>
                <a:gd name="T57" fmla="*/ 0 h 620"/>
                <a:gd name="T58" fmla="*/ 0 w 234"/>
                <a:gd name="T59" fmla="*/ 44 h 620"/>
                <a:gd name="T60" fmla="*/ 69 w 234"/>
                <a:gd name="T61" fmla="*/ 78 h 620"/>
                <a:gd name="T62" fmla="*/ 111 w 234"/>
                <a:gd name="T63" fmla="*/ 42 h 620"/>
                <a:gd name="T64" fmla="*/ 37 w 234"/>
                <a:gd name="T65"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620">
                  <a:moveTo>
                    <a:pt x="69" y="542"/>
                  </a:moveTo>
                  <a:cubicBezTo>
                    <a:pt x="48" y="556"/>
                    <a:pt x="24" y="568"/>
                    <a:pt x="0" y="576"/>
                  </a:cubicBezTo>
                  <a:cubicBezTo>
                    <a:pt x="11" y="591"/>
                    <a:pt x="24" y="606"/>
                    <a:pt x="37" y="620"/>
                  </a:cubicBezTo>
                  <a:cubicBezTo>
                    <a:pt x="63" y="609"/>
                    <a:pt x="88" y="595"/>
                    <a:pt x="111" y="579"/>
                  </a:cubicBezTo>
                  <a:cubicBezTo>
                    <a:pt x="96" y="568"/>
                    <a:pt x="82" y="555"/>
                    <a:pt x="69" y="542"/>
                  </a:cubicBezTo>
                  <a:moveTo>
                    <a:pt x="145" y="465"/>
                  </a:moveTo>
                  <a:cubicBezTo>
                    <a:pt x="135" y="480"/>
                    <a:pt x="124" y="494"/>
                    <a:pt x="111" y="507"/>
                  </a:cubicBezTo>
                  <a:cubicBezTo>
                    <a:pt x="111" y="507"/>
                    <a:pt x="112" y="508"/>
                    <a:pt x="112" y="508"/>
                  </a:cubicBezTo>
                  <a:cubicBezTo>
                    <a:pt x="124" y="520"/>
                    <a:pt x="138" y="532"/>
                    <a:pt x="153" y="542"/>
                  </a:cubicBezTo>
                  <a:cubicBezTo>
                    <a:pt x="165" y="529"/>
                    <a:pt x="177" y="515"/>
                    <a:pt x="187" y="500"/>
                  </a:cubicBezTo>
                  <a:cubicBezTo>
                    <a:pt x="172" y="490"/>
                    <a:pt x="158" y="478"/>
                    <a:pt x="145" y="465"/>
                  </a:cubicBezTo>
                  <a:moveTo>
                    <a:pt x="214" y="167"/>
                  </a:moveTo>
                  <a:cubicBezTo>
                    <a:pt x="205" y="174"/>
                    <a:pt x="196" y="181"/>
                    <a:pt x="188" y="189"/>
                  </a:cubicBezTo>
                  <a:cubicBezTo>
                    <a:pt x="183" y="194"/>
                    <a:pt x="177" y="200"/>
                    <a:pt x="172" y="207"/>
                  </a:cubicBezTo>
                  <a:cubicBezTo>
                    <a:pt x="185" y="239"/>
                    <a:pt x="192" y="274"/>
                    <a:pt x="192" y="310"/>
                  </a:cubicBezTo>
                  <a:cubicBezTo>
                    <a:pt x="192" y="346"/>
                    <a:pt x="185" y="381"/>
                    <a:pt x="172" y="413"/>
                  </a:cubicBezTo>
                  <a:cubicBezTo>
                    <a:pt x="177" y="420"/>
                    <a:pt x="183" y="426"/>
                    <a:pt x="188" y="431"/>
                  </a:cubicBezTo>
                  <a:cubicBezTo>
                    <a:pt x="196" y="439"/>
                    <a:pt x="205" y="446"/>
                    <a:pt x="214" y="453"/>
                  </a:cubicBezTo>
                  <a:cubicBezTo>
                    <a:pt x="222" y="436"/>
                    <a:pt x="229" y="418"/>
                    <a:pt x="234" y="400"/>
                  </a:cubicBezTo>
                  <a:cubicBezTo>
                    <a:pt x="208" y="378"/>
                    <a:pt x="192" y="346"/>
                    <a:pt x="192" y="310"/>
                  </a:cubicBezTo>
                  <a:cubicBezTo>
                    <a:pt x="192" y="274"/>
                    <a:pt x="208" y="242"/>
                    <a:pt x="234" y="220"/>
                  </a:cubicBezTo>
                  <a:cubicBezTo>
                    <a:pt x="229" y="202"/>
                    <a:pt x="222" y="184"/>
                    <a:pt x="214" y="167"/>
                  </a:cubicBezTo>
                  <a:moveTo>
                    <a:pt x="153" y="78"/>
                  </a:moveTo>
                  <a:cubicBezTo>
                    <a:pt x="138" y="88"/>
                    <a:pt x="124" y="100"/>
                    <a:pt x="112" y="112"/>
                  </a:cubicBezTo>
                  <a:cubicBezTo>
                    <a:pt x="112" y="112"/>
                    <a:pt x="111" y="113"/>
                    <a:pt x="111" y="113"/>
                  </a:cubicBezTo>
                  <a:cubicBezTo>
                    <a:pt x="124" y="126"/>
                    <a:pt x="135" y="140"/>
                    <a:pt x="145" y="155"/>
                  </a:cubicBezTo>
                  <a:cubicBezTo>
                    <a:pt x="158" y="142"/>
                    <a:pt x="172" y="130"/>
                    <a:pt x="187" y="120"/>
                  </a:cubicBezTo>
                  <a:cubicBezTo>
                    <a:pt x="177" y="105"/>
                    <a:pt x="165" y="91"/>
                    <a:pt x="153" y="78"/>
                  </a:cubicBezTo>
                  <a:moveTo>
                    <a:pt x="37" y="0"/>
                  </a:moveTo>
                  <a:cubicBezTo>
                    <a:pt x="24" y="14"/>
                    <a:pt x="11" y="29"/>
                    <a:pt x="0" y="44"/>
                  </a:cubicBezTo>
                  <a:cubicBezTo>
                    <a:pt x="25" y="52"/>
                    <a:pt x="48" y="64"/>
                    <a:pt x="69" y="78"/>
                  </a:cubicBezTo>
                  <a:cubicBezTo>
                    <a:pt x="82" y="65"/>
                    <a:pt x="96" y="53"/>
                    <a:pt x="111" y="42"/>
                  </a:cubicBezTo>
                  <a:cubicBezTo>
                    <a:pt x="88" y="25"/>
                    <a:pt x="63" y="11"/>
                    <a:pt x="37" y="0"/>
                  </a:cubicBezTo>
                </a:path>
              </a:pathLst>
            </a:custGeom>
            <a:solidFill>
              <a:srgbClr val="F19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41" name="Freeform 31"/>
            <p:cNvSpPr>
              <a:spLocks noEditPoints="1"/>
            </p:cNvSpPr>
            <p:nvPr userDrawn="1"/>
          </p:nvSpPr>
          <p:spPr bwMode="auto">
            <a:xfrm>
              <a:off x="396" y="3721"/>
              <a:ext cx="26" cy="163"/>
            </a:xfrm>
            <a:custGeom>
              <a:avLst/>
              <a:gdLst>
                <a:gd name="T0" fmla="*/ 42 w 84"/>
                <a:gd name="T1" fmla="*/ 465 h 537"/>
                <a:gd name="T2" fmla="*/ 41 w 84"/>
                <a:gd name="T3" fmla="*/ 466 h 537"/>
                <a:gd name="T4" fmla="*/ 0 w 84"/>
                <a:gd name="T5" fmla="*/ 500 h 537"/>
                <a:gd name="T6" fmla="*/ 42 w 84"/>
                <a:gd name="T7" fmla="*/ 537 h 537"/>
                <a:gd name="T8" fmla="*/ 84 w 84"/>
                <a:gd name="T9" fmla="*/ 500 h 537"/>
                <a:gd name="T10" fmla="*/ 43 w 84"/>
                <a:gd name="T11" fmla="*/ 466 h 537"/>
                <a:gd name="T12" fmla="*/ 42 w 84"/>
                <a:gd name="T13" fmla="*/ 465 h 537"/>
                <a:gd name="T14" fmla="*/ 42 w 84"/>
                <a:gd name="T15" fmla="*/ 0 h 537"/>
                <a:gd name="T16" fmla="*/ 0 w 84"/>
                <a:gd name="T17" fmla="*/ 36 h 537"/>
                <a:gd name="T18" fmla="*/ 41 w 84"/>
                <a:gd name="T19" fmla="*/ 70 h 537"/>
                <a:gd name="T20" fmla="*/ 42 w 84"/>
                <a:gd name="T21" fmla="*/ 71 h 537"/>
                <a:gd name="T22" fmla="*/ 43 w 84"/>
                <a:gd name="T23" fmla="*/ 70 h 537"/>
                <a:gd name="T24" fmla="*/ 84 w 84"/>
                <a:gd name="T25" fmla="*/ 36 h 537"/>
                <a:gd name="T26" fmla="*/ 42 w 84"/>
                <a:gd name="T27"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37">
                  <a:moveTo>
                    <a:pt x="42" y="465"/>
                  </a:moveTo>
                  <a:cubicBezTo>
                    <a:pt x="42" y="465"/>
                    <a:pt x="41" y="466"/>
                    <a:pt x="41" y="466"/>
                  </a:cubicBezTo>
                  <a:cubicBezTo>
                    <a:pt x="28" y="479"/>
                    <a:pt x="15" y="490"/>
                    <a:pt x="0" y="500"/>
                  </a:cubicBezTo>
                  <a:cubicBezTo>
                    <a:pt x="13" y="513"/>
                    <a:pt x="27" y="526"/>
                    <a:pt x="42" y="537"/>
                  </a:cubicBezTo>
                  <a:cubicBezTo>
                    <a:pt x="57" y="525"/>
                    <a:pt x="71" y="513"/>
                    <a:pt x="84" y="500"/>
                  </a:cubicBezTo>
                  <a:cubicBezTo>
                    <a:pt x="69" y="490"/>
                    <a:pt x="55" y="478"/>
                    <a:pt x="43" y="466"/>
                  </a:cubicBezTo>
                  <a:cubicBezTo>
                    <a:pt x="43" y="466"/>
                    <a:pt x="42" y="465"/>
                    <a:pt x="42" y="465"/>
                  </a:cubicBezTo>
                  <a:moveTo>
                    <a:pt x="42" y="0"/>
                  </a:moveTo>
                  <a:cubicBezTo>
                    <a:pt x="27" y="11"/>
                    <a:pt x="13" y="23"/>
                    <a:pt x="0" y="36"/>
                  </a:cubicBezTo>
                  <a:cubicBezTo>
                    <a:pt x="15" y="46"/>
                    <a:pt x="28" y="58"/>
                    <a:pt x="41" y="70"/>
                  </a:cubicBezTo>
                  <a:cubicBezTo>
                    <a:pt x="41" y="70"/>
                    <a:pt x="42" y="71"/>
                    <a:pt x="42" y="71"/>
                  </a:cubicBezTo>
                  <a:cubicBezTo>
                    <a:pt x="42" y="71"/>
                    <a:pt x="43" y="70"/>
                    <a:pt x="43" y="70"/>
                  </a:cubicBezTo>
                  <a:cubicBezTo>
                    <a:pt x="55" y="58"/>
                    <a:pt x="69" y="46"/>
                    <a:pt x="84" y="36"/>
                  </a:cubicBezTo>
                  <a:cubicBezTo>
                    <a:pt x="71" y="23"/>
                    <a:pt x="57" y="11"/>
                    <a:pt x="42" y="0"/>
                  </a:cubicBezTo>
                </a:path>
              </a:pathLst>
            </a:custGeom>
            <a:solidFill>
              <a:srgbClr val="005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42" name="Freeform 32"/>
            <p:cNvSpPr>
              <a:spLocks noEditPoints="1"/>
            </p:cNvSpPr>
            <p:nvPr userDrawn="1"/>
          </p:nvSpPr>
          <p:spPr bwMode="auto">
            <a:xfrm>
              <a:off x="420" y="3745"/>
              <a:ext cx="21" cy="115"/>
            </a:xfrm>
            <a:custGeom>
              <a:avLst/>
              <a:gdLst>
                <a:gd name="T0" fmla="*/ 27 w 69"/>
                <a:gd name="T1" fmla="*/ 293 h 380"/>
                <a:gd name="T2" fmla="*/ 0 w 69"/>
                <a:gd name="T3" fmla="*/ 345 h 380"/>
                <a:gd name="T4" fmla="*/ 42 w 69"/>
                <a:gd name="T5" fmla="*/ 380 h 380"/>
                <a:gd name="T6" fmla="*/ 69 w 69"/>
                <a:gd name="T7" fmla="*/ 333 h 380"/>
                <a:gd name="T8" fmla="*/ 43 w 69"/>
                <a:gd name="T9" fmla="*/ 311 h 380"/>
                <a:gd name="T10" fmla="*/ 27 w 69"/>
                <a:gd name="T11" fmla="*/ 293 h 380"/>
                <a:gd name="T12" fmla="*/ 42 w 69"/>
                <a:gd name="T13" fmla="*/ 0 h 380"/>
                <a:gd name="T14" fmla="*/ 0 w 69"/>
                <a:gd name="T15" fmla="*/ 35 h 380"/>
                <a:gd name="T16" fmla="*/ 27 w 69"/>
                <a:gd name="T17" fmla="*/ 87 h 380"/>
                <a:gd name="T18" fmla="*/ 43 w 69"/>
                <a:gd name="T19" fmla="*/ 69 h 380"/>
                <a:gd name="T20" fmla="*/ 69 w 69"/>
                <a:gd name="T21" fmla="*/ 47 h 380"/>
                <a:gd name="T22" fmla="*/ 42 w 69"/>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380">
                  <a:moveTo>
                    <a:pt x="27" y="293"/>
                  </a:moveTo>
                  <a:cubicBezTo>
                    <a:pt x="20" y="311"/>
                    <a:pt x="11" y="329"/>
                    <a:pt x="0" y="345"/>
                  </a:cubicBezTo>
                  <a:cubicBezTo>
                    <a:pt x="13" y="358"/>
                    <a:pt x="27" y="370"/>
                    <a:pt x="42" y="380"/>
                  </a:cubicBezTo>
                  <a:cubicBezTo>
                    <a:pt x="52" y="365"/>
                    <a:pt x="61" y="349"/>
                    <a:pt x="69" y="333"/>
                  </a:cubicBezTo>
                  <a:cubicBezTo>
                    <a:pt x="60" y="326"/>
                    <a:pt x="51" y="319"/>
                    <a:pt x="43" y="311"/>
                  </a:cubicBezTo>
                  <a:cubicBezTo>
                    <a:pt x="38" y="306"/>
                    <a:pt x="32" y="300"/>
                    <a:pt x="27" y="293"/>
                  </a:cubicBezTo>
                  <a:moveTo>
                    <a:pt x="42" y="0"/>
                  </a:moveTo>
                  <a:cubicBezTo>
                    <a:pt x="27" y="10"/>
                    <a:pt x="13" y="22"/>
                    <a:pt x="0" y="35"/>
                  </a:cubicBezTo>
                  <a:cubicBezTo>
                    <a:pt x="11" y="51"/>
                    <a:pt x="20" y="69"/>
                    <a:pt x="27" y="87"/>
                  </a:cubicBezTo>
                  <a:cubicBezTo>
                    <a:pt x="32" y="80"/>
                    <a:pt x="38" y="74"/>
                    <a:pt x="43" y="69"/>
                  </a:cubicBezTo>
                  <a:cubicBezTo>
                    <a:pt x="51" y="61"/>
                    <a:pt x="60" y="54"/>
                    <a:pt x="69" y="47"/>
                  </a:cubicBezTo>
                  <a:cubicBezTo>
                    <a:pt x="61" y="31"/>
                    <a:pt x="52" y="15"/>
                    <a:pt x="42" y="0"/>
                  </a:cubicBezTo>
                </a:path>
              </a:pathLst>
            </a:custGeom>
            <a:solidFill>
              <a:srgbClr val="095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43" name="Freeform 33"/>
            <p:cNvSpPr>
              <a:spLocks/>
            </p:cNvSpPr>
            <p:nvPr userDrawn="1"/>
          </p:nvSpPr>
          <p:spPr bwMode="auto">
            <a:xfrm>
              <a:off x="434" y="3775"/>
              <a:ext cx="17" cy="54"/>
            </a:xfrm>
            <a:custGeom>
              <a:avLst/>
              <a:gdLst>
                <a:gd name="T0" fmla="*/ 42 w 54"/>
                <a:gd name="T1" fmla="*/ 0 h 180"/>
                <a:gd name="T2" fmla="*/ 0 w 54"/>
                <a:gd name="T3" fmla="*/ 90 h 180"/>
                <a:gd name="T4" fmla="*/ 42 w 54"/>
                <a:gd name="T5" fmla="*/ 180 h 180"/>
                <a:gd name="T6" fmla="*/ 54 w 54"/>
                <a:gd name="T7" fmla="*/ 90 h 180"/>
                <a:gd name="T8" fmla="*/ 42 w 54"/>
                <a:gd name="T9" fmla="*/ 0 h 180"/>
              </a:gdLst>
              <a:ahLst/>
              <a:cxnLst>
                <a:cxn ang="0">
                  <a:pos x="T0" y="T1"/>
                </a:cxn>
                <a:cxn ang="0">
                  <a:pos x="T2" y="T3"/>
                </a:cxn>
                <a:cxn ang="0">
                  <a:pos x="T4" y="T5"/>
                </a:cxn>
                <a:cxn ang="0">
                  <a:pos x="T6" y="T7"/>
                </a:cxn>
                <a:cxn ang="0">
                  <a:pos x="T8" y="T9"/>
                </a:cxn>
              </a:cxnLst>
              <a:rect l="0" t="0" r="r" b="b"/>
              <a:pathLst>
                <a:path w="54" h="180">
                  <a:moveTo>
                    <a:pt x="42" y="0"/>
                  </a:moveTo>
                  <a:cubicBezTo>
                    <a:pt x="16" y="22"/>
                    <a:pt x="0" y="54"/>
                    <a:pt x="0" y="90"/>
                  </a:cubicBezTo>
                  <a:cubicBezTo>
                    <a:pt x="0" y="126"/>
                    <a:pt x="16" y="158"/>
                    <a:pt x="42" y="180"/>
                  </a:cubicBezTo>
                  <a:cubicBezTo>
                    <a:pt x="50" y="151"/>
                    <a:pt x="54" y="121"/>
                    <a:pt x="54" y="90"/>
                  </a:cubicBezTo>
                  <a:cubicBezTo>
                    <a:pt x="54" y="59"/>
                    <a:pt x="50" y="29"/>
                    <a:pt x="42" y="0"/>
                  </a:cubicBezTo>
                </a:path>
              </a:pathLst>
            </a:custGeom>
            <a:solidFill>
              <a:srgbClr val="002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44" name="Freeform 34"/>
            <p:cNvSpPr>
              <a:spLocks noEditPoints="1"/>
            </p:cNvSpPr>
            <p:nvPr userDrawn="1"/>
          </p:nvSpPr>
          <p:spPr bwMode="auto">
            <a:xfrm>
              <a:off x="358" y="3736"/>
              <a:ext cx="51" cy="132"/>
            </a:xfrm>
            <a:custGeom>
              <a:avLst/>
              <a:gdLst>
                <a:gd name="T0" fmla="*/ 62 w 166"/>
                <a:gd name="T1" fmla="*/ 362 h 438"/>
                <a:gd name="T2" fmla="*/ 0 w 166"/>
                <a:gd name="T3" fmla="*/ 388 h 438"/>
                <a:gd name="T4" fmla="*/ 24 w 166"/>
                <a:gd name="T5" fmla="*/ 438 h 438"/>
                <a:gd name="T6" fmla="*/ 89 w 166"/>
                <a:gd name="T7" fmla="*/ 409 h 438"/>
                <a:gd name="T8" fmla="*/ 62 w 166"/>
                <a:gd name="T9" fmla="*/ 362 h 438"/>
                <a:gd name="T10" fmla="*/ 132 w 166"/>
                <a:gd name="T11" fmla="*/ 64 h 438"/>
                <a:gd name="T12" fmla="*/ 104 w 166"/>
                <a:gd name="T13" fmla="*/ 116 h 438"/>
                <a:gd name="T14" fmla="*/ 139 w 166"/>
                <a:gd name="T15" fmla="*/ 219 h 438"/>
                <a:gd name="T16" fmla="*/ 104 w 166"/>
                <a:gd name="T17" fmla="*/ 322 h 438"/>
                <a:gd name="T18" fmla="*/ 132 w 166"/>
                <a:gd name="T19" fmla="*/ 374 h 438"/>
                <a:gd name="T20" fmla="*/ 166 w 166"/>
                <a:gd name="T21" fmla="*/ 326 h 438"/>
                <a:gd name="T22" fmla="*/ 139 w 166"/>
                <a:gd name="T23" fmla="*/ 219 h 438"/>
                <a:gd name="T24" fmla="*/ 166 w 166"/>
                <a:gd name="T25" fmla="*/ 112 h 438"/>
                <a:gd name="T26" fmla="*/ 132 w 166"/>
                <a:gd name="T27" fmla="*/ 64 h 438"/>
                <a:gd name="T28" fmla="*/ 24 w 166"/>
                <a:gd name="T29" fmla="*/ 0 h 438"/>
                <a:gd name="T30" fmla="*/ 0 w 166"/>
                <a:gd name="T31" fmla="*/ 50 h 438"/>
                <a:gd name="T32" fmla="*/ 63 w 166"/>
                <a:gd name="T33" fmla="*/ 76 h 438"/>
                <a:gd name="T34" fmla="*/ 90 w 166"/>
                <a:gd name="T35" fmla="*/ 29 h 438"/>
                <a:gd name="T36" fmla="*/ 24 w 166"/>
                <a:gd name="T37"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438">
                  <a:moveTo>
                    <a:pt x="62" y="362"/>
                  </a:moveTo>
                  <a:cubicBezTo>
                    <a:pt x="44" y="374"/>
                    <a:pt x="23" y="383"/>
                    <a:pt x="0" y="388"/>
                  </a:cubicBezTo>
                  <a:cubicBezTo>
                    <a:pt x="7" y="405"/>
                    <a:pt x="15" y="421"/>
                    <a:pt x="24" y="438"/>
                  </a:cubicBezTo>
                  <a:cubicBezTo>
                    <a:pt x="48" y="432"/>
                    <a:pt x="69" y="422"/>
                    <a:pt x="89" y="409"/>
                  </a:cubicBezTo>
                  <a:cubicBezTo>
                    <a:pt x="79" y="394"/>
                    <a:pt x="70" y="379"/>
                    <a:pt x="62" y="362"/>
                  </a:cubicBezTo>
                  <a:moveTo>
                    <a:pt x="132" y="64"/>
                  </a:moveTo>
                  <a:cubicBezTo>
                    <a:pt x="121" y="80"/>
                    <a:pt x="112" y="98"/>
                    <a:pt x="104" y="116"/>
                  </a:cubicBezTo>
                  <a:cubicBezTo>
                    <a:pt x="126" y="145"/>
                    <a:pt x="139" y="180"/>
                    <a:pt x="139" y="219"/>
                  </a:cubicBezTo>
                  <a:cubicBezTo>
                    <a:pt x="139" y="258"/>
                    <a:pt x="126" y="293"/>
                    <a:pt x="104" y="322"/>
                  </a:cubicBezTo>
                  <a:cubicBezTo>
                    <a:pt x="112" y="340"/>
                    <a:pt x="121" y="358"/>
                    <a:pt x="132" y="374"/>
                  </a:cubicBezTo>
                  <a:cubicBezTo>
                    <a:pt x="145" y="360"/>
                    <a:pt x="157" y="344"/>
                    <a:pt x="166" y="326"/>
                  </a:cubicBezTo>
                  <a:cubicBezTo>
                    <a:pt x="149" y="294"/>
                    <a:pt x="139" y="258"/>
                    <a:pt x="139" y="219"/>
                  </a:cubicBezTo>
                  <a:cubicBezTo>
                    <a:pt x="139" y="180"/>
                    <a:pt x="149" y="144"/>
                    <a:pt x="166" y="112"/>
                  </a:cubicBezTo>
                  <a:cubicBezTo>
                    <a:pt x="157" y="94"/>
                    <a:pt x="145" y="78"/>
                    <a:pt x="132" y="64"/>
                  </a:cubicBezTo>
                  <a:moveTo>
                    <a:pt x="24" y="0"/>
                  </a:moveTo>
                  <a:cubicBezTo>
                    <a:pt x="15" y="16"/>
                    <a:pt x="7" y="33"/>
                    <a:pt x="0" y="50"/>
                  </a:cubicBezTo>
                  <a:cubicBezTo>
                    <a:pt x="23" y="55"/>
                    <a:pt x="44" y="64"/>
                    <a:pt x="63" y="76"/>
                  </a:cubicBezTo>
                  <a:cubicBezTo>
                    <a:pt x="70" y="60"/>
                    <a:pt x="79" y="44"/>
                    <a:pt x="90" y="29"/>
                  </a:cubicBezTo>
                  <a:cubicBezTo>
                    <a:pt x="70" y="16"/>
                    <a:pt x="48" y="7"/>
                    <a:pt x="24" y="0"/>
                  </a:cubicBezTo>
                </a:path>
              </a:pathLst>
            </a:custGeom>
            <a:solidFill>
              <a:srgbClr val="E200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45" name="Freeform 35"/>
            <p:cNvSpPr>
              <a:spLocks noEditPoints="1"/>
            </p:cNvSpPr>
            <p:nvPr userDrawn="1"/>
          </p:nvSpPr>
          <p:spPr bwMode="auto">
            <a:xfrm>
              <a:off x="377" y="3745"/>
              <a:ext cx="22" cy="115"/>
            </a:xfrm>
            <a:custGeom>
              <a:avLst/>
              <a:gdLst>
                <a:gd name="T0" fmla="*/ 42 w 70"/>
                <a:gd name="T1" fmla="*/ 293 h 380"/>
                <a:gd name="T2" fmla="*/ 26 w 70"/>
                <a:gd name="T3" fmla="*/ 311 h 380"/>
                <a:gd name="T4" fmla="*/ 0 w 70"/>
                <a:gd name="T5" fmla="*/ 333 h 380"/>
                <a:gd name="T6" fmla="*/ 27 w 70"/>
                <a:gd name="T7" fmla="*/ 380 h 380"/>
                <a:gd name="T8" fmla="*/ 70 w 70"/>
                <a:gd name="T9" fmla="*/ 345 h 380"/>
                <a:gd name="T10" fmla="*/ 42 w 70"/>
                <a:gd name="T11" fmla="*/ 293 h 380"/>
                <a:gd name="T12" fmla="*/ 28 w 70"/>
                <a:gd name="T13" fmla="*/ 0 h 380"/>
                <a:gd name="T14" fmla="*/ 1 w 70"/>
                <a:gd name="T15" fmla="*/ 47 h 380"/>
                <a:gd name="T16" fmla="*/ 26 w 70"/>
                <a:gd name="T17" fmla="*/ 69 h 380"/>
                <a:gd name="T18" fmla="*/ 42 w 70"/>
                <a:gd name="T19" fmla="*/ 87 h 380"/>
                <a:gd name="T20" fmla="*/ 70 w 70"/>
                <a:gd name="T21" fmla="*/ 35 h 380"/>
                <a:gd name="T22" fmla="*/ 28 w 70"/>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380">
                  <a:moveTo>
                    <a:pt x="42" y="293"/>
                  </a:moveTo>
                  <a:cubicBezTo>
                    <a:pt x="38" y="300"/>
                    <a:pt x="32" y="306"/>
                    <a:pt x="26" y="311"/>
                  </a:cubicBezTo>
                  <a:cubicBezTo>
                    <a:pt x="18" y="319"/>
                    <a:pt x="10" y="327"/>
                    <a:pt x="0" y="333"/>
                  </a:cubicBezTo>
                  <a:cubicBezTo>
                    <a:pt x="8" y="350"/>
                    <a:pt x="17" y="365"/>
                    <a:pt x="27" y="380"/>
                  </a:cubicBezTo>
                  <a:cubicBezTo>
                    <a:pt x="43" y="370"/>
                    <a:pt x="57" y="358"/>
                    <a:pt x="70" y="345"/>
                  </a:cubicBezTo>
                  <a:cubicBezTo>
                    <a:pt x="59" y="329"/>
                    <a:pt x="50" y="311"/>
                    <a:pt x="42" y="293"/>
                  </a:cubicBezTo>
                  <a:moveTo>
                    <a:pt x="28" y="0"/>
                  </a:moveTo>
                  <a:cubicBezTo>
                    <a:pt x="17" y="15"/>
                    <a:pt x="8" y="31"/>
                    <a:pt x="1" y="47"/>
                  </a:cubicBezTo>
                  <a:cubicBezTo>
                    <a:pt x="10" y="54"/>
                    <a:pt x="19" y="61"/>
                    <a:pt x="26" y="69"/>
                  </a:cubicBezTo>
                  <a:cubicBezTo>
                    <a:pt x="32" y="74"/>
                    <a:pt x="38" y="80"/>
                    <a:pt x="42" y="87"/>
                  </a:cubicBezTo>
                  <a:cubicBezTo>
                    <a:pt x="50" y="69"/>
                    <a:pt x="59" y="51"/>
                    <a:pt x="70" y="35"/>
                  </a:cubicBezTo>
                  <a:cubicBezTo>
                    <a:pt x="57" y="22"/>
                    <a:pt x="43" y="10"/>
                    <a:pt x="28" y="0"/>
                  </a:cubicBezTo>
                </a:path>
              </a:pathLst>
            </a:custGeom>
            <a:solidFill>
              <a:srgbClr val="000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46" name="Freeform 36"/>
            <p:cNvSpPr>
              <a:spLocks/>
            </p:cNvSpPr>
            <p:nvPr userDrawn="1"/>
          </p:nvSpPr>
          <p:spPr bwMode="auto">
            <a:xfrm>
              <a:off x="401" y="3770"/>
              <a:ext cx="17" cy="64"/>
            </a:xfrm>
            <a:custGeom>
              <a:avLst/>
              <a:gdLst>
                <a:gd name="T0" fmla="*/ 27 w 54"/>
                <a:gd name="T1" fmla="*/ 0 h 214"/>
                <a:gd name="T2" fmla="*/ 0 w 54"/>
                <a:gd name="T3" fmla="*/ 107 h 214"/>
                <a:gd name="T4" fmla="*/ 27 w 54"/>
                <a:gd name="T5" fmla="*/ 214 h 214"/>
                <a:gd name="T6" fmla="*/ 54 w 54"/>
                <a:gd name="T7" fmla="*/ 107 h 214"/>
                <a:gd name="T8" fmla="*/ 27 w 54"/>
                <a:gd name="T9" fmla="*/ 0 h 214"/>
              </a:gdLst>
              <a:ahLst/>
              <a:cxnLst>
                <a:cxn ang="0">
                  <a:pos x="T0" y="T1"/>
                </a:cxn>
                <a:cxn ang="0">
                  <a:pos x="T2" y="T3"/>
                </a:cxn>
                <a:cxn ang="0">
                  <a:pos x="T4" y="T5"/>
                </a:cxn>
                <a:cxn ang="0">
                  <a:pos x="T6" y="T7"/>
                </a:cxn>
                <a:cxn ang="0">
                  <a:pos x="T8" y="T9"/>
                </a:cxn>
              </a:cxnLst>
              <a:rect l="0" t="0" r="r" b="b"/>
              <a:pathLst>
                <a:path w="54" h="214">
                  <a:moveTo>
                    <a:pt x="27" y="0"/>
                  </a:moveTo>
                  <a:cubicBezTo>
                    <a:pt x="10" y="32"/>
                    <a:pt x="0" y="68"/>
                    <a:pt x="0" y="107"/>
                  </a:cubicBezTo>
                  <a:cubicBezTo>
                    <a:pt x="0" y="146"/>
                    <a:pt x="10" y="182"/>
                    <a:pt x="27" y="214"/>
                  </a:cubicBezTo>
                  <a:cubicBezTo>
                    <a:pt x="44" y="182"/>
                    <a:pt x="54" y="146"/>
                    <a:pt x="54" y="107"/>
                  </a:cubicBezTo>
                  <a:cubicBezTo>
                    <a:pt x="54" y="68"/>
                    <a:pt x="44" y="32"/>
                    <a:pt x="27" y="0"/>
                  </a:cubicBezTo>
                </a:path>
              </a:pathLst>
            </a:custGeom>
            <a:solidFill>
              <a:srgbClr val="090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47" name="Freeform 37"/>
            <p:cNvSpPr>
              <a:spLocks/>
            </p:cNvSpPr>
            <p:nvPr userDrawn="1"/>
          </p:nvSpPr>
          <p:spPr bwMode="auto">
            <a:xfrm>
              <a:off x="349" y="3767"/>
              <a:ext cx="22" cy="71"/>
            </a:xfrm>
            <a:custGeom>
              <a:avLst/>
              <a:gdLst>
                <a:gd name="T0" fmla="*/ 11 w 71"/>
                <a:gd name="T1" fmla="*/ 0 h 234"/>
                <a:gd name="T2" fmla="*/ 0 w 71"/>
                <a:gd name="T3" fmla="*/ 54 h 234"/>
                <a:gd name="T4" fmla="*/ 59 w 71"/>
                <a:gd name="T5" fmla="*/ 117 h 234"/>
                <a:gd name="T6" fmla="*/ 0 w 71"/>
                <a:gd name="T7" fmla="*/ 180 h 234"/>
                <a:gd name="T8" fmla="*/ 11 w 71"/>
                <a:gd name="T9" fmla="*/ 234 h 234"/>
                <a:gd name="T10" fmla="*/ 71 w 71"/>
                <a:gd name="T11" fmla="*/ 207 h 234"/>
                <a:gd name="T12" fmla="*/ 59 w 71"/>
                <a:gd name="T13" fmla="*/ 117 h 234"/>
                <a:gd name="T14" fmla="*/ 71 w 71"/>
                <a:gd name="T15" fmla="*/ 27 h 234"/>
                <a:gd name="T16" fmla="*/ 11 w 71"/>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34">
                  <a:moveTo>
                    <a:pt x="11" y="0"/>
                  </a:moveTo>
                  <a:cubicBezTo>
                    <a:pt x="6" y="18"/>
                    <a:pt x="2" y="36"/>
                    <a:pt x="0" y="54"/>
                  </a:cubicBezTo>
                  <a:cubicBezTo>
                    <a:pt x="33" y="56"/>
                    <a:pt x="59" y="83"/>
                    <a:pt x="59" y="117"/>
                  </a:cubicBezTo>
                  <a:cubicBezTo>
                    <a:pt x="59" y="151"/>
                    <a:pt x="33" y="178"/>
                    <a:pt x="0" y="180"/>
                  </a:cubicBezTo>
                  <a:cubicBezTo>
                    <a:pt x="2" y="198"/>
                    <a:pt x="6" y="216"/>
                    <a:pt x="11" y="234"/>
                  </a:cubicBezTo>
                  <a:cubicBezTo>
                    <a:pt x="33" y="231"/>
                    <a:pt x="54" y="221"/>
                    <a:pt x="71" y="207"/>
                  </a:cubicBezTo>
                  <a:cubicBezTo>
                    <a:pt x="63" y="179"/>
                    <a:pt x="59" y="149"/>
                    <a:pt x="59" y="117"/>
                  </a:cubicBezTo>
                  <a:cubicBezTo>
                    <a:pt x="59" y="86"/>
                    <a:pt x="63" y="56"/>
                    <a:pt x="71" y="27"/>
                  </a:cubicBezTo>
                  <a:cubicBezTo>
                    <a:pt x="54" y="13"/>
                    <a:pt x="33" y="3"/>
                    <a:pt x="11" y="0"/>
                  </a:cubicBezTo>
                </a:path>
              </a:pathLst>
            </a:custGeom>
            <a:solidFill>
              <a:srgbClr val="921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48" name="Freeform 38"/>
            <p:cNvSpPr>
              <a:spLocks/>
            </p:cNvSpPr>
            <p:nvPr userDrawn="1"/>
          </p:nvSpPr>
          <p:spPr bwMode="auto">
            <a:xfrm>
              <a:off x="368" y="3775"/>
              <a:ext cx="16" cy="54"/>
            </a:xfrm>
            <a:custGeom>
              <a:avLst/>
              <a:gdLst>
                <a:gd name="T0" fmla="*/ 12 w 54"/>
                <a:gd name="T1" fmla="*/ 0 h 180"/>
                <a:gd name="T2" fmla="*/ 0 w 54"/>
                <a:gd name="T3" fmla="*/ 90 h 180"/>
                <a:gd name="T4" fmla="*/ 12 w 54"/>
                <a:gd name="T5" fmla="*/ 180 h 180"/>
                <a:gd name="T6" fmla="*/ 54 w 54"/>
                <a:gd name="T7" fmla="*/ 90 h 180"/>
                <a:gd name="T8" fmla="*/ 12 w 54"/>
                <a:gd name="T9" fmla="*/ 0 h 180"/>
              </a:gdLst>
              <a:ahLst/>
              <a:cxnLst>
                <a:cxn ang="0">
                  <a:pos x="T0" y="T1"/>
                </a:cxn>
                <a:cxn ang="0">
                  <a:pos x="T2" y="T3"/>
                </a:cxn>
                <a:cxn ang="0">
                  <a:pos x="T4" y="T5"/>
                </a:cxn>
                <a:cxn ang="0">
                  <a:pos x="T6" y="T7"/>
                </a:cxn>
                <a:cxn ang="0">
                  <a:pos x="T8" y="T9"/>
                </a:cxn>
              </a:cxnLst>
              <a:rect l="0" t="0" r="r" b="b"/>
              <a:pathLst>
                <a:path w="54" h="180">
                  <a:moveTo>
                    <a:pt x="12" y="0"/>
                  </a:moveTo>
                  <a:cubicBezTo>
                    <a:pt x="4" y="29"/>
                    <a:pt x="0" y="59"/>
                    <a:pt x="0" y="90"/>
                  </a:cubicBezTo>
                  <a:cubicBezTo>
                    <a:pt x="0" y="122"/>
                    <a:pt x="4" y="152"/>
                    <a:pt x="12" y="180"/>
                  </a:cubicBezTo>
                  <a:cubicBezTo>
                    <a:pt x="37" y="159"/>
                    <a:pt x="54" y="126"/>
                    <a:pt x="54" y="90"/>
                  </a:cubicBezTo>
                  <a:cubicBezTo>
                    <a:pt x="54" y="54"/>
                    <a:pt x="37" y="22"/>
                    <a:pt x="12" y="0"/>
                  </a:cubicBezTo>
                </a:path>
              </a:pathLst>
            </a:custGeom>
            <a:solidFill>
              <a:srgbClr val="000A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grpSp>
    </p:spTree>
    <p:extLst>
      <p:ext uri="{BB962C8B-B14F-4D97-AF65-F5344CB8AC3E}">
        <p14:creationId xmlns:p14="http://schemas.microsoft.com/office/powerpoint/2010/main" val="398573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r>
              <a:rPr lang="nl-NL"/>
              <a:t>Transformeer je zorg: Lean Leiderschap in actie voor kwaliteit</a:t>
            </a:r>
          </a:p>
        </p:txBody>
      </p:sp>
      <p:sp>
        <p:nvSpPr>
          <p:cNvPr id="7" name="Tijdelijke aanduiding voor dianummer 6"/>
          <p:cNvSpPr>
            <a:spLocks noGrp="1"/>
          </p:cNvSpPr>
          <p:nvPr>
            <p:ph type="sldNum" sz="quarter" idx="12"/>
          </p:nvPr>
        </p:nvSpPr>
        <p:spPr/>
        <p:txBody>
          <a:bodyPr/>
          <a:lstStyle/>
          <a:p>
            <a:fld id="{968B7B8F-E6DC-44D2-A506-F436C35EA42E}" type="slidenum">
              <a:rPr lang="nl-NL" smtClean="0"/>
              <a:t>‹nr.›</a:t>
            </a:fld>
            <a:endParaRPr lang="nl-NL"/>
          </a:p>
        </p:txBody>
      </p:sp>
    </p:spTree>
    <p:extLst>
      <p:ext uri="{BB962C8B-B14F-4D97-AF65-F5344CB8AC3E}">
        <p14:creationId xmlns:p14="http://schemas.microsoft.com/office/powerpoint/2010/main" val="407805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30899" y="658178"/>
            <a:ext cx="11325599" cy="444500"/>
          </a:xfrm>
        </p:spPr>
        <p:txBody>
          <a:bodyPr>
            <a:normAutofit/>
          </a:bodyPr>
          <a:lstStyle>
            <a:lvl1pPr>
              <a:defRPr sz="2800"/>
            </a:lvl1pPr>
          </a:lstStyle>
          <a:p>
            <a:r>
              <a:rPr lang="nl-NL" dirty="0"/>
              <a:t>Klik om de stijl te bewerken</a:t>
            </a:r>
          </a:p>
        </p:txBody>
      </p:sp>
      <p:sp>
        <p:nvSpPr>
          <p:cNvPr id="3" name="Tijdelijke aanduiding voor inhoud 2"/>
          <p:cNvSpPr>
            <a:spLocks noGrp="1"/>
          </p:cNvSpPr>
          <p:nvPr>
            <p:ph idx="1"/>
          </p:nvPr>
        </p:nvSpPr>
        <p:spPr/>
        <p:txBody>
          <a:bodyPr>
            <a:normAutofit/>
          </a:bodyPr>
          <a:lstStyle>
            <a:lvl1pPr>
              <a:defRPr sz="1600"/>
            </a:lvl1pPr>
            <a:lvl2pPr>
              <a:defRPr sz="1600"/>
            </a:lvl2pPr>
            <a:lvl3pPr>
              <a:defRPr sz="1600"/>
            </a:lvl3pPr>
            <a:lvl4pPr>
              <a:defRPr sz="1600"/>
            </a:lvl4pPr>
            <a:lvl5pPr>
              <a:defRPr sz="1600"/>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11"/>
          </p:nvPr>
        </p:nvSpPr>
        <p:spPr>
          <a:xfrm>
            <a:off x="131118" y="6680056"/>
            <a:ext cx="4114800" cy="127000"/>
          </a:xfrm>
        </p:spPr>
        <p:txBody>
          <a:bodyPr/>
          <a:lstStyle>
            <a:lvl1pPr>
              <a:defRPr>
                <a:solidFill>
                  <a:schemeClr val="bg1"/>
                </a:solidFill>
              </a:defRPr>
            </a:lvl1pPr>
          </a:lstStyle>
          <a:p>
            <a:r>
              <a:rPr lang="nl-NL" dirty="0"/>
              <a:t>Transformeer je zorg: Lean Leiderschap in actie voor kwaliteit</a:t>
            </a:r>
          </a:p>
        </p:txBody>
      </p:sp>
    </p:spTree>
    <p:extLst>
      <p:ext uri="{BB962C8B-B14F-4D97-AF65-F5344CB8AC3E}">
        <p14:creationId xmlns:p14="http://schemas.microsoft.com/office/powerpoint/2010/main" val="138719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a:stretch>
            <a:fillRect/>
          </a:stretch>
        </p:blipFill>
        <p:spPr>
          <a:xfrm>
            <a:off x="-13250" y="5120489"/>
            <a:ext cx="12205250" cy="1737511"/>
          </a:xfrm>
          <a:prstGeom prst="rect">
            <a:avLst/>
          </a:prstGeom>
        </p:spPr>
      </p:pic>
      <p:sp>
        <p:nvSpPr>
          <p:cNvPr id="2" name="Titel 1"/>
          <p:cNvSpPr>
            <a:spLocks noGrp="1"/>
          </p:cNvSpPr>
          <p:nvPr>
            <p:ph type="title"/>
          </p:nvPr>
        </p:nvSpPr>
        <p:spPr>
          <a:xfrm>
            <a:off x="430899" y="658178"/>
            <a:ext cx="11325599" cy="444500"/>
          </a:xfrm>
        </p:spPr>
        <p:txBody>
          <a:bodyPr>
            <a:normAutofit/>
          </a:bodyPr>
          <a:lstStyle>
            <a:lvl1pPr>
              <a:defRPr sz="2800"/>
            </a:lvl1pPr>
          </a:lstStyle>
          <a:p>
            <a:r>
              <a:rPr lang="nl-NL" dirty="0"/>
              <a:t>Klik om de stijl te bewerken</a:t>
            </a:r>
          </a:p>
        </p:txBody>
      </p:sp>
      <p:sp>
        <p:nvSpPr>
          <p:cNvPr id="3" name="Tijdelijke aanduiding voor inhoud 2"/>
          <p:cNvSpPr>
            <a:spLocks noGrp="1"/>
          </p:cNvSpPr>
          <p:nvPr>
            <p:ph idx="1"/>
          </p:nvPr>
        </p:nvSpPr>
        <p:spPr/>
        <p:txBody>
          <a:bodyPr>
            <a:normAutofit/>
          </a:bodyPr>
          <a:lstStyle>
            <a:lvl1pPr>
              <a:defRPr sz="1600"/>
            </a:lvl1pPr>
            <a:lvl2pPr>
              <a:defRPr sz="1600"/>
            </a:lvl2pPr>
            <a:lvl3pPr>
              <a:defRPr sz="1600"/>
            </a:lvl3pPr>
            <a:lvl4pPr>
              <a:defRPr sz="1600"/>
            </a:lvl4pPr>
            <a:lvl5pPr>
              <a:defRPr sz="1600"/>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a:xfrm>
            <a:off x="1400399" y="6656658"/>
            <a:ext cx="1736339" cy="128705"/>
          </a:xfrm>
          <a:prstGeom prst="rect">
            <a:avLst/>
          </a:prstGeom>
        </p:spPr>
        <p:txBody>
          <a:bodyPr/>
          <a:lstStyle>
            <a:lvl1pPr>
              <a:defRPr sz="700">
                <a:solidFill>
                  <a:srgbClr val="EBDACF"/>
                </a:solidFill>
              </a:defRPr>
            </a:lvl1pPr>
          </a:lstStyle>
          <a:p>
            <a:endParaRPr lang="nl-NL" dirty="0"/>
          </a:p>
        </p:txBody>
      </p:sp>
      <p:sp>
        <p:nvSpPr>
          <p:cNvPr id="7" name="Tijdelijke aanduiding voor dianummer 5"/>
          <p:cNvSpPr>
            <a:spLocks noGrp="1"/>
          </p:cNvSpPr>
          <p:nvPr>
            <p:ph type="sldNum" sz="quarter" idx="4"/>
          </p:nvPr>
        </p:nvSpPr>
        <p:spPr>
          <a:xfrm>
            <a:off x="430781" y="6697733"/>
            <a:ext cx="645619" cy="127000"/>
          </a:xfrm>
          <a:prstGeom prst="rect">
            <a:avLst/>
          </a:prstGeom>
        </p:spPr>
        <p:txBody>
          <a:bodyPr vert="horz" lIns="0" tIns="0" rIns="0" bIns="0" rtlCol="0" anchor="ctr"/>
          <a:lstStyle>
            <a:lvl1pPr algn="l">
              <a:lnSpc>
                <a:spcPts val="1000"/>
              </a:lnSpc>
              <a:defRPr sz="800" b="1">
                <a:solidFill>
                  <a:srgbClr val="EBDACF"/>
                </a:solidFill>
              </a:defRPr>
            </a:lvl1pPr>
          </a:lstStyle>
          <a:p>
            <a:r>
              <a:rPr lang="nl-NL" dirty="0"/>
              <a:t>Pagina </a:t>
            </a:r>
            <a:fld id="{D4CA4C14-3CA2-40BD-B9F6-F0B59068D732}" type="slidenum">
              <a:rPr lang="nl-NL" smtClean="0"/>
              <a:pPr/>
              <a:t>‹nr.›</a:t>
            </a:fld>
            <a:endParaRPr lang="nl-NL" dirty="0"/>
          </a:p>
        </p:txBody>
      </p:sp>
    </p:spTree>
    <p:extLst>
      <p:ext uri="{BB962C8B-B14F-4D97-AF65-F5344CB8AC3E}">
        <p14:creationId xmlns:p14="http://schemas.microsoft.com/office/powerpoint/2010/main" val="318931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oudsopgave">
    <p:bg bwMode="gray">
      <p:bgRef idx="1001">
        <a:schemeClr val="bg1"/>
      </p:bgRef>
    </p:bg>
    <p:spTree>
      <p:nvGrpSpPr>
        <p:cNvPr id="1" name=""/>
        <p:cNvGrpSpPr/>
        <p:nvPr/>
      </p:nvGrpSpPr>
      <p:grpSpPr>
        <a:xfrm>
          <a:off x="0" y="0"/>
          <a:ext cx="0" cy="0"/>
          <a:chOff x="0" y="0"/>
          <a:chExt cx="0" cy="0"/>
        </a:xfrm>
      </p:grpSpPr>
      <p:sp>
        <p:nvSpPr>
          <p:cNvPr id="9" name="Rechthoek 8"/>
          <p:cNvSpPr/>
          <p:nvPr/>
        </p:nvSpPr>
        <p:spPr bwMode="gray">
          <a:xfrm>
            <a:off x="0" y="0"/>
            <a:ext cx="12192000" cy="5536800"/>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solidFill>
                <a:srgbClr val="FFFFFF"/>
              </a:solidFill>
            </a:endParaRPr>
          </a:p>
        </p:txBody>
      </p:sp>
      <p:sp>
        <p:nvSpPr>
          <p:cNvPr id="2" name="Titel 1"/>
          <p:cNvSpPr>
            <a:spLocks noGrp="1"/>
          </p:cNvSpPr>
          <p:nvPr>
            <p:ph type="title"/>
          </p:nvPr>
        </p:nvSpPr>
        <p:spPr>
          <a:xfrm>
            <a:off x="430899" y="658178"/>
            <a:ext cx="11325599" cy="444500"/>
          </a:xfrm>
        </p:spPr>
        <p:txBody>
          <a:bodyPr anchor="b" anchorCtr="0"/>
          <a:lstStyle>
            <a:lvl1pPr>
              <a:defRPr b="1"/>
            </a:lvl1pPr>
          </a:lstStyle>
          <a:p>
            <a:r>
              <a:rPr lang="nl-NL" dirty="0"/>
              <a:t>Klik om de stijl te bewerken</a:t>
            </a:r>
          </a:p>
        </p:txBody>
      </p:sp>
      <p:sp>
        <p:nvSpPr>
          <p:cNvPr id="4" name="Tijdelijke aanduiding voor datum 3"/>
          <p:cNvSpPr>
            <a:spLocks noGrp="1"/>
          </p:cNvSpPr>
          <p:nvPr>
            <p:ph type="dt" sz="half" idx="10"/>
          </p:nvPr>
        </p:nvSpPr>
        <p:spPr>
          <a:xfrm>
            <a:off x="1400400" y="6641411"/>
            <a:ext cx="972000" cy="127000"/>
          </a:xfrm>
          <a:prstGeom prst="rect">
            <a:avLst/>
          </a:prstGeom>
        </p:spPr>
        <p:txBody>
          <a:bodyPr/>
          <a:lstStyle/>
          <a:p>
            <a:endParaRPr lang="nl-NL">
              <a:solidFill>
                <a:srgbClr val="3C3C3C"/>
              </a:solidFill>
            </a:endParaRPr>
          </a:p>
        </p:txBody>
      </p:sp>
      <p:sp>
        <p:nvSpPr>
          <p:cNvPr id="5" name="Tijdelijke aanduiding voor voettekst 4"/>
          <p:cNvSpPr>
            <a:spLocks noGrp="1"/>
          </p:cNvSpPr>
          <p:nvPr>
            <p:ph type="ftr" sz="quarter" idx="11"/>
          </p:nvPr>
        </p:nvSpPr>
        <p:spPr/>
        <p:txBody>
          <a:bodyPr/>
          <a:lstStyle/>
          <a:p>
            <a:r>
              <a:rPr lang="nl-NL">
                <a:solidFill>
                  <a:srgbClr val="3C3C3C"/>
                </a:solidFill>
              </a:rPr>
              <a:t>Transformeer je zorg: Lean Leiderschap in actie voor kwaliteit</a:t>
            </a:r>
          </a:p>
        </p:txBody>
      </p:sp>
      <p:sp>
        <p:nvSpPr>
          <p:cNvPr id="8" name="Tijdelijke aanduiding voor tekst 7"/>
          <p:cNvSpPr>
            <a:spLocks noGrp="1"/>
          </p:cNvSpPr>
          <p:nvPr>
            <p:ph type="body" sz="quarter" idx="13"/>
          </p:nvPr>
        </p:nvSpPr>
        <p:spPr>
          <a:xfrm>
            <a:off x="1077619" y="1382400"/>
            <a:ext cx="9072000" cy="4154400"/>
          </a:xfrm>
        </p:spPr>
        <p:txBody>
          <a:bodyPr/>
          <a:lstStyle>
            <a:lvl1pPr marL="324000" indent="-324000">
              <a:buFont typeface="+mj-lt"/>
              <a:buAutoNum type="arabicPeriod"/>
              <a:defRPr>
                <a:solidFill>
                  <a:schemeClr val="tx1"/>
                </a:solidFill>
              </a:defRPr>
            </a:lvl1pPr>
          </a:lstStyle>
          <a:p>
            <a:pPr lvl="0"/>
            <a:r>
              <a:rPr lang="nl-NL" dirty="0"/>
              <a:t>Tekststijl van het model bewerken</a:t>
            </a:r>
          </a:p>
        </p:txBody>
      </p:sp>
      <p:grpSp>
        <p:nvGrpSpPr>
          <p:cNvPr id="10" name="Group 4"/>
          <p:cNvGrpSpPr>
            <a:grpSpLocks noChangeAspect="1"/>
          </p:cNvGrpSpPr>
          <p:nvPr/>
        </p:nvGrpSpPr>
        <p:grpSpPr bwMode="gray">
          <a:xfrm>
            <a:off x="431804" y="331788"/>
            <a:ext cx="11339513" cy="49212"/>
            <a:chOff x="272" y="209"/>
            <a:chExt cx="7143" cy="31"/>
          </a:xfrm>
        </p:grpSpPr>
        <p:sp>
          <p:nvSpPr>
            <p:cNvPr id="11"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12"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13"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grpSp>
      <p:sp>
        <p:nvSpPr>
          <p:cNvPr id="14" name="Tijdelijke aanduiding voor dianummer 5"/>
          <p:cNvSpPr>
            <a:spLocks noGrp="1"/>
          </p:cNvSpPr>
          <p:nvPr>
            <p:ph type="sldNum" sz="quarter" idx="4"/>
          </p:nvPr>
        </p:nvSpPr>
        <p:spPr>
          <a:xfrm>
            <a:off x="430781" y="6108120"/>
            <a:ext cx="645619" cy="127000"/>
          </a:xfrm>
          <a:prstGeom prst="rect">
            <a:avLst/>
          </a:prstGeom>
        </p:spPr>
        <p:txBody>
          <a:bodyPr vert="horz" lIns="0" tIns="0" rIns="0" bIns="0" rtlCol="0" anchor="ctr"/>
          <a:lstStyle>
            <a:lvl1pPr algn="l">
              <a:lnSpc>
                <a:spcPts val="1000"/>
              </a:lnSpc>
              <a:defRPr sz="800" b="1">
                <a:solidFill>
                  <a:schemeClr val="tx2"/>
                </a:solidFill>
              </a:defRPr>
            </a:lvl1pPr>
          </a:lstStyle>
          <a:p>
            <a:r>
              <a:rPr lang="nl-NL" dirty="0">
                <a:solidFill>
                  <a:srgbClr val="3C3C3C"/>
                </a:solidFill>
              </a:rPr>
              <a:t>Pagina </a:t>
            </a:r>
            <a:fld id="{D4CA4C14-3CA2-40BD-B9F6-F0B59068D732}" type="slidenum">
              <a:rPr lang="nl-NL" smtClean="0">
                <a:solidFill>
                  <a:srgbClr val="3C3C3C"/>
                </a:solidFill>
              </a:rPr>
              <a:pPr/>
              <a:t>‹nr.›</a:t>
            </a:fld>
            <a:endParaRPr lang="nl-NL" dirty="0">
              <a:solidFill>
                <a:srgbClr val="3C3C3C"/>
              </a:solidFill>
            </a:endParaRPr>
          </a:p>
        </p:txBody>
      </p:sp>
    </p:spTree>
    <p:extLst>
      <p:ext uri="{BB962C8B-B14F-4D97-AF65-F5344CB8AC3E}">
        <p14:creationId xmlns:p14="http://schemas.microsoft.com/office/powerpoint/2010/main" val="366272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oofdstukdia">
    <p:spTree>
      <p:nvGrpSpPr>
        <p:cNvPr id="1" name=""/>
        <p:cNvGrpSpPr/>
        <p:nvPr/>
      </p:nvGrpSpPr>
      <p:grpSpPr>
        <a:xfrm>
          <a:off x="0" y="0"/>
          <a:ext cx="0" cy="0"/>
          <a:chOff x="0" y="0"/>
          <a:chExt cx="0" cy="0"/>
        </a:xfrm>
      </p:grpSpPr>
      <p:sp>
        <p:nvSpPr>
          <p:cNvPr id="14" name="Rechthoek 13"/>
          <p:cNvSpPr/>
          <p:nvPr/>
        </p:nvSpPr>
        <p:spPr bwMode="gray">
          <a:xfrm>
            <a:off x="0" y="0"/>
            <a:ext cx="12192000" cy="5536800"/>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solidFill>
                <a:srgbClr val="FFFFFF"/>
              </a:solidFill>
            </a:endParaRPr>
          </a:p>
        </p:txBody>
      </p:sp>
      <p:sp>
        <p:nvSpPr>
          <p:cNvPr id="2" name="Titel 1"/>
          <p:cNvSpPr>
            <a:spLocks noGrp="1"/>
          </p:cNvSpPr>
          <p:nvPr>
            <p:ph type="ctrTitle"/>
          </p:nvPr>
        </p:nvSpPr>
        <p:spPr>
          <a:xfrm>
            <a:off x="430779" y="616128"/>
            <a:ext cx="11340000" cy="486000"/>
          </a:xfrm>
        </p:spPr>
        <p:txBody>
          <a:bodyPr anchor="b" anchorCtr="0">
            <a:normAutofit/>
          </a:bodyPr>
          <a:lstStyle>
            <a:lvl1pPr algn="l">
              <a:lnSpc>
                <a:spcPts val="3827"/>
              </a:lnSpc>
              <a:defRPr sz="3500" b="1"/>
            </a:lvl1pPr>
          </a:lstStyle>
          <a:p>
            <a:r>
              <a:rPr lang="nl-NL" dirty="0"/>
              <a:t>Klik om de stijl te bewerken</a:t>
            </a:r>
          </a:p>
        </p:txBody>
      </p:sp>
      <p:sp>
        <p:nvSpPr>
          <p:cNvPr id="3" name="Ondertitel 2"/>
          <p:cNvSpPr>
            <a:spLocks noGrp="1"/>
          </p:cNvSpPr>
          <p:nvPr>
            <p:ph type="subTitle" idx="1"/>
          </p:nvPr>
        </p:nvSpPr>
        <p:spPr>
          <a:xfrm>
            <a:off x="430782" y="1235246"/>
            <a:ext cx="11340001" cy="486000"/>
          </a:xfrm>
        </p:spPr>
        <p:txBody>
          <a:bodyPr wrap="square" anchor="t" anchorCtr="0">
            <a:noAutofit/>
          </a:bodyPr>
          <a:lstStyle>
            <a:lvl1pPr marL="0" indent="0" algn="l">
              <a:buNone/>
              <a:defRPr sz="3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6" name="Tijdelijke aanduiding voor datum 3"/>
          <p:cNvSpPr>
            <a:spLocks noGrp="1"/>
          </p:cNvSpPr>
          <p:nvPr>
            <p:ph type="dt" sz="half" idx="10"/>
          </p:nvPr>
        </p:nvSpPr>
        <p:spPr>
          <a:xfrm>
            <a:off x="1400400" y="6101771"/>
            <a:ext cx="972000" cy="127000"/>
          </a:xfrm>
          <a:prstGeom prst="rect">
            <a:avLst/>
          </a:prstGeom>
        </p:spPr>
        <p:txBody>
          <a:bodyPr/>
          <a:lstStyle/>
          <a:p>
            <a:endParaRPr lang="nl-NL">
              <a:solidFill>
                <a:srgbClr val="3C3C3C"/>
              </a:solidFill>
            </a:endParaRPr>
          </a:p>
        </p:txBody>
      </p:sp>
      <p:sp>
        <p:nvSpPr>
          <p:cNvPr id="7" name="Tijdelijke aanduiding voor voettekst 4"/>
          <p:cNvSpPr>
            <a:spLocks noGrp="1"/>
          </p:cNvSpPr>
          <p:nvPr>
            <p:ph type="ftr" sz="quarter" idx="11"/>
          </p:nvPr>
        </p:nvSpPr>
        <p:spPr>
          <a:xfrm>
            <a:off x="2696400" y="6103476"/>
            <a:ext cx="4114800" cy="127000"/>
          </a:xfrm>
        </p:spPr>
        <p:txBody>
          <a:bodyPr/>
          <a:lstStyle/>
          <a:p>
            <a:r>
              <a:rPr lang="nl-NL">
                <a:solidFill>
                  <a:srgbClr val="3C3C3C"/>
                </a:solidFill>
              </a:rPr>
              <a:t>Transformeer je zorg: Lean Leiderschap in actie voor kwaliteit</a:t>
            </a:r>
          </a:p>
        </p:txBody>
      </p:sp>
      <p:grpSp>
        <p:nvGrpSpPr>
          <p:cNvPr id="5" name="Group 4"/>
          <p:cNvGrpSpPr>
            <a:grpSpLocks noChangeAspect="1"/>
          </p:cNvGrpSpPr>
          <p:nvPr/>
        </p:nvGrpSpPr>
        <p:grpSpPr bwMode="gray">
          <a:xfrm>
            <a:off x="431804" y="331788"/>
            <a:ext cx="11339513" cy="49212"/>
            <a:chOff x="272" y="209"/>
            <a:chExt cx="7143" cy="31"/>
          </a:xfrm>
        </p:grpSpPr>
        <p:sp>
          <p:nvSpPr>
            <p:cNvPr id="9"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10"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11"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grpSp>
      <p:sp>
        <p:nvSpPr>
          <p:cNvPr id="12" name="Tijdelijke aanduiding voor dianummer 5"/>
          <p:cNvSpPr>
            <a:spLocks noGrp="1"/>
          </p:cNvSpPr>
          <p:nvPr>
            <p:ph type="sldNum" sz="quarter" idx="4"/>
          </p:nvPr>
        </p:nvSpPr>
        <p:spPr>
          <a:xfrm>
            <a:off x="430781" y="6108120"/>
            <a:ext cx="645619" cy="127000"/>
          </a:xfrm>
          <a:prstGeom prst="rect">
            <a:avLst/>
          </a:prstGeom>
        </p:spPr>
        <p:txBody>
          <a:bodyPr vert="horz" lIns="0" tIns="0" rIns="0" bIns="0" rtlCol="0" anchor="ctr"/>
          <a:lstStyle>
            <a:lvl1pPr algn="l">
              <a:lnSpc>
                <a:spcPts val="1000"/>
              </a:lnSpc>
              <a:defRPr sz="800" b="1">
                <a:solidFill>
                  <a:schemeClr val="tx2"/>
                </a:solidFill>
              </a:defRPr>
            </a:lvl1pPr>
          </a:lstStyle>
          <a:p>
            <a:r>
              <a:rPr lang="nl-NL" dirty="0">
                <a:solidFill>
                  <a:srgbClr val="3C3C3C"/>
                </a:solidFill>
              </a:rPr>
              <a:t>Pagina </a:t>
            </a:r>
            <a:fld id="{D4CA4C14-3CA2-40BD-B9F6-F0B59068D732}" type="slidenum">
              <a:rPr lang="nl-NL" smtClean="0">
                <a:solidFill>
                  <a:srgbClr val="3C3C3C"/>
                </a:solidFill>
              </a:rPr>
              <a:pPr/>
              <a:t>‹nr.›</a:t>
            </a:fld>
            <a:endParaRPr lang="nl-NL" dirty="0">
              <a:solidFill>
                <a:srgbClr val="3C3C3C"/>
              </a:solidFill>
            </a:endParaRPr>
          </a:p>
        </p:txBody>
      </p:sp>
    </p:spTree>
    <p:extLst>
      <p:ext uri="{BB962C8B-B14F-4D97-AF65-F5344CB8AC3E}">
        <p14:creationId xmlns:p14="http://schemas.microsoft.com/office/powerpoint/2010/main" val="96068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oofdstukdia met beeld">
    <p:spTree>
      <p:nvGrpSpPr>
        <p:cNvPr id="1" name=""/>
        <p:cNvGrpSpPr/>
        <p:nvPr/>
      </p:nvGrpSpPr>
      <p:grpSpPr>
        <a:xfrm>
          <a:off x="0" y="0"/>
          <a:ext cx="0" cy="0"/>
          <a:chOff x="0" y="0"/>
          <a:chExt cx="0" cy="0"/>
        </a:xfrm>
      </p:grpSpPr>
      <p:sp>
        <p:nvSpPr>
          <p:cNvPr id="14" name="Rechthoek 13"/>
          <p:cNvSpPr/>
          <p:nvPr/>
        </p:nvSpPr>
        <p:spPr bwMode="gray">
          <a:xfrm>
            <a:off x="0" y="0"/>
            <a:ext cx="12192000" cy="5536800"/>
          </a:xfrm>
          <a:prstGeom prst="rect">
            <a:avLst/>
          </a:prstGeom>
          <a:solidFill>
            <a:schemeClr val="accent3">
              <a:alpha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dirty="0">
              <a:solidFill>
                <a:srgbClr val="FFFFFF"/>
              </a:solidFill>
            </a:endParaRPr>
          </a:p>
        </p:txBody>
      </p:sp>
      <p:sp>
        <p:nvSpPr>
          <p:cNvPr id="2" name="Titel 1"/>
          <p:cNvSpPr>
            <a:spLocks noGrp="1"/>
          </p:cNvSpPr>
          <p:nvPr>
            <p:ph type="ctrTitle"/>
          </p:nvPr>
        </p:nvSpPr>
        <p:spPr>
          <a:xfrm>
            <a:off x="430783" y="616128"/>
            <a:ext cx="7451159" cy="486000"/>
          </a:xfrm>
        </p:spPr>
        <p:txBody>
          <a:bodyPr anchor="b" anchorCtr="0">
            <a:normAutofit/>
          </a:bodyPr>
          <a:lstStyle>
            <a:lvl1pPr algn="l">
              <a:lnSpc>
                <a:spcPts val="3827"/>
              </a:lnSpc>
              <a:defRPr sz="3500" b="1"/>
            </a:lvl1pPr>
          </a:lstStyle>
          <a:p>
            <a:r>
              <a:rPr lang="nl-NL" dirty="0"/>
              <a:t>Klik om de stijl te bewerken</a:t>
            </a:r>
          </a:p>
        </p:txBody>
      </p:sp>
      <p:sp>
        <p:nvSpPr>
          <p:cNvPr id="3" name="Ondertitel 2"/>
          <p:cNvSpPr>
            <a:spLocks noGrp="1"/>
          </p:cNvSpPr>
          <p:nvPr>
            <p:ph type="subTitle" idx="1"/>
          </p:nvPr>
        </p:nvSpPr>
        <p:spPr>
          <a:xfrm>
            <a:off x="430782" y="1235246"/>
            <a:ext cx="7451159" cy="486000"/>
          </a:xfrm>
        </p:spPr>
        <p:txBody>
          <a:bodyPr wrap="square" anchor="t" anchorCtr="0">
            <a:noAutofit/>
          </a:bodyPr>
          <a:lstStyle>
            <a:lvl1pPr marL="0" indent="0" algn="l">
              <a:buNone/>
              <a:defRPr sz="3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6" name="Tijdelijke aanduiding voor datum 3"/>
          <p:cNvSpPr>
            <a:spLocks noGrp="1"/>
          </p:cNvSpPr>
          <p:nvPr>
            <p:ph type="dt" sz="half" idx="10"/>
          </p:nvPr>
        </p:nvSpPr>
        <p:spPr>
          <a:xfrm>
            <a:off x="1400400" y="6101771"/>
            <a:ext cx="972000" cy="127000"/>
          </a:xfrm>
          <a:prstGeom prst="rect">
            <a:avLst/>
          </a:prstGeom>
        </p:spPr>
        <p:txBody>
          <a:bodyPr/>
          <a:lstStyle/>
          <a:p>
            <a:endParaRPr lang="nl-NL">
              <a:solidFill>
                <a:srgbClr val="3C3C3C"/>
              </a:solidFill>
            </a:endParaRPr>
          </a:p>
        </p:txBody>
      </p:sp>
      <p:sp>
        <p:nvSpPr>
          <p:cNvPr id="7" name="Tijdelijke aanduiding voor voettekst 4"/>
          <p:cNvSpPr>
            <a:spLocks noGrp="1"/>
          </p:cNvSpPr>
          <p:nvPr>
            <p:ph type="ftr" sz="quarter" idx="11"/>
          </p:nvPr>
        </p:nvSpPr>
        <p:spPr>
          <a:xfrm>
            <a:off x="2696400" y="6103476"/>
            <a:ext cx="4114800" cy="127000"/>
          </a:xfrm>
        </p:spPr>
        <p:txBody>
          <a:bodyPr/>
          <a:lstStyle/>
          <a:p>
            <a:r>
              <a:rPr lang="nl-NL">
                <a:solidFill>
                  <a:srgbClr val="3C3C3C"/>
                </a:solidFill>
              </a:rPr>
              <a:t>Transformeer je zorg: Lean Leiderschap in actie voor kwaliteit</a:t>
            </a:r>
          </a:p>
        </p:txBody>
      </p:sp>
      <p:grpSp>
        <p:nvGrpSpPr>
          <p:cNvPr id="5" name="Group 4"/>
          <p:cNvGrpSpPr>
            <a:grpSpLocks noChangeAspect="1"/>
          </p:cNvGrpSpPr>
          <p:nvPr/>
        </p:nvGrpSpPr>
        <p:grpSpPr bwMode="gray">
          <a:xfrm>
            <a:off x="431804" y="331788"/>
            <a:ext cx="11339513" cy="49212"/>
            <a:chOff x="272" y="209"/>
            <a:chExt cx="7143" cy="31"/>
          </a:xfrm>
        </p:grpSpPr>
        <p:sp>
          <p:nvSpPr>
            <p:cNvPr id="9" name="AutoShape 3"/>
            <p:cNvSpPr>
              <a:spLocks noChangeAspect="1" noChangeArrowheads="1" noTextEdit="1"/>
            </p:cNvSpPr>
            <p:nvPr userDrawn="1"/>
          </p:nvSpPr>
          <p:spPr bwMode="gray">
            <a:xfrm>
              <a:off x="272" y="209"/>
              <a:ext cx="7143"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10" name="Freeform 5"/>
            <p:cNvSpPr>
              <a:spLocks/>
            </p:cNvSpPr>
            <p:nvPr userDrawn="1"/>
          </p:nvSpPr>
          <p:spPr bwMode="gray">
            <a:xfrm>
              <a:off x="272" y="209"/>
              <a:ext cx="31" cy="32"/>
            </a:xfrm>
            <a:custGeom>
              <a:avLst/>
              <a:gdLst>
                <a:gd name="T0" fmla="*/ 28 w 58"/>
                <a:gd name="T1" fmla="*/ 58 h 58"/>
                <a:gd name="T2" fmla="*/ 18 w 58"/>
                <a:gd name="T3" fmla="*/ 56 h 58"/>
                <a:gd name="T4" fmla="*/ 8 w 58"/>
                <a:gd name="T5" fmla="*/ 50 h 58"/>
                <a:gd name="T6" fmla="*/ 2 w 58"/>
                <a:gd name="T7" fmla="*/ 40 h 58"/>
                <a:gd name="T8" fmla="*/ 0 w 58"/>
                <a:gd name="T9" fmla="*/ 29 h 58"/>
                <a:gd name="T10" fmla="*/ 8 w 58"/>
                <a:gd name="T11" fmla="*/ 9 h 58"/>
                <a:gd name="T12" fmla="*/ 18 w 58"/>
                <a:gd name="T13" fmla="*/ 2 h 58"/>
                <a:gd name="T14" fmla="*/ 40 w 58"/>
                <a:gd name="T15" fmla="*/ 2 h 58"/>
                <a:gd name="T16" fmla="*/ 49 w 58"/>
                <a:gd name="T17" fmla="*/ 9 h 58"/>
                <a:gd name="T18" fmla="*/ 58 w 58"/>
                <a:gd name="T19" fmla="*/ 29 h 58"/>
                <a:gd name="T20" fmla="*/ 56 w 58"/>
                <a:gd name="T21" fmla="*/ 40 h 58"/>
                <a:gd name="T22" fmla="*/ 49 w 58"/>
                <a:gd name="T23" fmla="*/ 50 h 58"/>
                <a:gd name="T24" fmla="*/ 40 w 58"/>
                <a:gd name="T25" fmla="*/ 56 h 58"/>
                <a:gd name="T26" fmla="*/ 28 w 58"/>
                <a:gd name="T2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8">
                  <a:moveTo>
                    <a:pt x="28" y="58"/>
                  </a:moveTo>
                  <a:cubicBezTo>
                    <a:pt x="25" y="58"/>
                    <a:pt x="21" y="58"/>
                    <a:pt x="18" y="56"/>
                  </a:cubicBezTo>
                  <a:cubicBezTo>
                    <a:pt x="14" y="55"/>
                    <a:pt x="11" y="52"/>
                    <a:pt x="8" y="50"/>
                  </a:cubicBezTo>
                  <a:cubicBezTo>
                    <a:pt x="5" y="47"/>
                    <a:pt x="3" y="44"/>
                    <a:pt x="2" y="40"/>
                  </a:cubicBezTo>
                  <a:cubicBezTo>
                    <a:pt x="0" y="37"/>
                    <a:pt x="0" y="33"/>
                    <a:pt x="0" y="29"/>
                  </a:cubicBezTo>
                  <a:cubicBezTo>
                    <a:pt x="0" y="22"/>
                    <a:pt x="2" y="14"/>
                    <a:pt x="8" y="9"/>
                  </a:cubicBezTo>
                  <a:cubicBezTo>
                    <a:pt x="11" y="6"/>
                    <a:pt x="14" y="4"/>
                    <a:pt x="18" y="2"/>
                  </a:cubicBezTo>
                  <a:cubicBezTo>
                    <a:pt x="24" y="0"/>
                    <a:pt x="33" y="0"/>
                    <a:pt x="40" y="2"/>
                  </a:cubicBezTo>
                  <a:cubicBezTo>
                    <a:pt x="43" y="4"/>
                    <a:pt x="46" y="6"/>
                    <a:pt x="49" y="9"/>
                  </a:cubicBezTo>
                  <a:cubicBezTo>
                    <a:pt x="54" y="14"/>
                    <a:pt x="58" y="22"/>
                    <a:pt x="58" y="29"/>
                  </a:cubicBezTo>
                  <a:cubicBezTo>
                    <a:pt x="58" y="33"/>
                    <a:pt x="57" y="37"/>
                    <a:pt x="56" y="40"/>
                  </a:cubicBezTo>
                  <a:cubicBezTo>
                    <a:pt x="54" y="44"/>
                    <a:pt x="52" y="47"/>
                    <a:pt x="49" y="50"/>
                  </a:cubicBezTo>
                  <a:cubicBezTo>
                    <a:pt x="46" y="52"/>
                    <a:pt x="43" y="55"/>
                    <a:pt x="40" y="56"/>
                  </a:cubicBezTo>
                  <a:cubicBezTo>
                    <a:pt x="36" y="58"/>
                    <a:pt x="32" y="58"/>
                    <a:pt x="28" y="58"/>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sp>
          <p:nvSpPr>
            <p:cNvPr id="11" name="Freeform 6"/>
            <p:cNvSpPr>
              <a:spLocks noEditPoints="1"/>
            </p:cNvSpPr>
            <p:nvPr userDrawn="1"/>
          </p:nvSpPr>
          <p:spPr bwMode="gray">
            <a:xfrm>
              <a:off x="365" y="209"/>
              <a:ext cx="7050" cy="32"/>
            </a:xfrm>
            <a:custGeom>
              <a:avLst/>
              <a:gdLst>
                <a:gd name="T0" fmla="*/ 1421 w 13111"/>
                <a:gd name="T1" fmla="*/ 0 h 58"/>
                <a:gd name="T2" fmla="*/ 1276 w 13111"/>
                <a:gd name="T3" fmla="*/ 29 h 58"/>
                <a:gd name="T4" fmla="*/ 1073 w 13111"/>
                <a:gd name="T5" fmla="*/ 58 h 58"/>
                <a:gd name="T6" fmla="*/ 870 w 13111"/>
                <a:gd name="T7" fmla="*/ 29 h 58"/>
                <a:gd name="T8" fmla="*/ 551 w 13111"/>
                <a:gd name="T9" fmla="*/ 0 h 58"/>
                <a:gd name="T10" fmla="*/ 406 w 13111"/>
                <a:gd name="T11" fmla="*/ 29 h 58"/>
                <a:gd name="T12" fmla="*/ 203 w 13111"/>
                <a:gd name="T13" fmla="*/ 58 h 58"/>
                <a:gd name="T14" fmla="*/ 0 w 13111"/>
                <a:gd name="T15" fmla="*/ 29 h 58"/>
                <a:gd name="T16" fmla="*/ 3684 w 13111"/>
                <a:gd name="T17" fmla="*/ 0 h 58"/>
                <a:gd name="T18" fmla="*/ 3538 w 13111"/>
                <a:gd name="T19" fmla="*/ 29 h 58"/>
                <a:gd name="T20" fmla="*/ 3336 w 13111"/>
                <a:gd name="T21" fmla="*/ 58 h 58"/>
                <a:gd name="T22" fmla="*/ 3132 w 13111"/>
                <a:gd name="T23" fmla="*/ 29 h 58"/>
                <a:gd name="T24" fmla="*/ 2813 w 13111"/>
                <a:gd name="T25" fmla="*/ 0 h 58"/>
                <a:gd name="T26" fmla="*/ 2668 w 13111"/>
                <a:gd name="T27" fmla="*/ 29 h 58"/>
                <a:gd name="T28" fmla="*/ 2465 w 13111"/>
                <a:gd name="T29" fmla="*/ 58 h 58"/>
                <a:gd name="T30" fmla="*/ 2262 w 13111"/>
                <a:gd name="T31" fmla="*/ 29 h 58"/>
                <a:gd name="T32" fmla="*/ 1943 w 13111"/>
                <a:gd name="T33" fmla="*/ 0 h 58"/>
                <a:gd name="T34" fmla="*/ 1798 w 13111"/>
                <a:gd name="T35" fmla="*/ 29 h 58"/>
                <a:gd name="T36" fmla="*/ 6468 w 13111"/>
                <a:gd name="T37" fmla="*/ 58 h 58"/>
                <a:gd name="T38" fmla="*/ 6265 w 13111"/>
                <a:gd name="T39" fmla="*/ 29 h 58"/>
                <a:gd name="T40" fmla="*/ 5946 w 13111"/>
                <a:gd name="T41" fmla="*/ 0 h 58"/>
                <a:gd name="T42" fmla="*/ 5801 w 13111"/>
                <a:gd name="T43" fmla="*/ 29 h 58"/>
                <a:gd name="T44" fmla="*/ 5598 w 13111"/>
                <a:gd name="T45" fmla="*/ 58 h 58"/>
                <a:gd name="T46" fmla="*/ 5395 w 13111"/>
                <a:gd name="T47" fmla="*/ 29 h 58"/>
                <a:gd name="T48" fmla="*/ 5076 w 13111"/>
                <a:gd name="T49" fmla="*/ 0 h 58"/>
                <a:gd name="T50" fmla="*/ 4931 w 13111"/>
                <a:gd name="T51" fmla="*/ 29 h 58"/>
                <a:gd name="T52" fmla="*/ 4728 w 13111"/>
                <a:gd name="T53" fmla="*/ 58 h 58"/>
                <a:gd name="T54" fmla="*/ 4524 w 13111"/>
                <a:gd name="T55" fmla="*/ 29 h 58"/>
                <a:gd name="T56" fmla="*/ 4206 w 13111"/>
                <a:gd name="T57" fmla="*/ 0 h 58"/>
                <a:gd name="T58" fmla="*/ 4060 w 13111"/>
                <a:gd name="T59" fmla="*/ 29 h 58"/>
                <a:gd name="T60" fmla="*/ 8731 w 13111"/>
                <a:gd name="T61" fmla="*/ 58 h 58"/>
                <a:gd name="T62" fmla="*/ 8528 w 13111"/>
                <a:gd name="T63" fmla="*/ 29 h 58"/>
                <a:gd name="T64" fmla="*/ 8208 w 13111"/>
                <a:gd name="T65" fmla="*/ 0 h 58"/>
                <a:gd name="T66" fmla="*/ 8064 w 13111"/>
                <a:gd name="T67" fmla="*/ 29 h 58"/>
                <a:gd name="T68" fmla="*/ 7860 w 13111"/>
                <a:gd name="T69" fmla="*/ 58 h 58"/>
                <a:gd name="T70" fmla="*/ 7657 w 13111"/>
                <a:gd name="T71" fmla="*/ 29 h 58"/>
                <a:gd name="T72" fmla="*/ 7338 w 13111"/>
                <a:gd name="T73" fmla="*/ 0 h 58"/>
                <a:gd name="T74" fmla="*/ 7193 w 13111"/>
                <a:gd name="T75" fmla="*/ 29 h 58"/>
                <a:gd name="T76" fmla="*/ 6990 w 13111"/>
                <a:gd name="T77" fmla="*/ 58 h 58"/>
                <a:gd name="T78" fmla="*/ 6787 w 13111"/>
                <a:gd name="T79" fmla="*/ 29 h 58"/>
                <a:gd name="T80" fmla="*/ 10819 w 13111"/>
                <a:gd name="T81" fmla="*/ 0 h 58"/>
                <a:gd name="T82" fmla="*/ 10674 w 13111"/>
                <a:gd name="T83" fmla="*/ 29 h 58"/>
                <a:gd name="T84" fmla="*/ 10471 w 13111"/>
                <a:gd name="T85" fmla="*/ 58 h 58"/>
                <a:gd name="T86" fmla="*/ 10268 w 13111"/>
                <a:gd name="T87" fmla="*/ 29 h 58"/>
                <a:gd name="T88" fmla="*/ 9949 w 13111"/>
                <a:gd name="T89" fmla="*/ 0 h 58"/>
                <a:gd name="T90" fmla="*/ 9804 w 13111"/>
                <a:gd name="T91" fmla="*/ 29 h 58"/>
                <a:gd name="T92" fmla="*/ 9601 w 13111"/>
                <a:gd name="T93" fmla="*/ 58 h 58"/>
                <a:gd name="T94" fmla="*/ 9398 w 13111"/>
                <a:gd name="T95" fmla="*/ 29 h 58"/>
                <a:gd name="T96" fmla="*/ 9079 w 13111"/>
                <a:gd name="T97" fmla="*/ 0 h 58"/>
                <a:gd name="T98" fmla="*/ 8934 w 13111"/>
                <a:gd name="T99" fmla="*/ 29 h 58"/>
                <a:gd name="T100" fmla="*/ 13082 w 13111"/>
                <a:gd name="T101" fmla="*/ 58 h 58"/>
                <a:gd name="T102" fmla="*/ 12878 w 13111"/>
                <a:gd name="T103" fmla="*/ 29 h 58"/>
                <a:gd name="T104" fmla="*/ 12560 w 13111"/>
                <a:gd name="T105" fmla="*/ 0 h 58"/>
                <a:gd name="T106" fmla="*/ 12414 w 13111"/>
                <a:gd name="T107" fmla="*/ 29 h 58"/>
                <a:gd name="T108" fmla="*/ 12212 w 13111"/>
                <a:gd name="T109" fmla="*/ 58 h 58"/>
                <a:gd name="T110" fmla="*/ 12008 w 13111"/>
                <a:gd name="T111" fmla="*/ 29 h 58"/>
                <a:gd name="T112" fmla="*/ 11689 w 13111"/>
                <a:gd name="T113" fmla="*/ 0 h 58"/>
                <a:gd name="T114" fmla="*/ 11544 w 13111"/>
                <a:gd name="T115" fmla="*/ 29 h 58"/>
                <a:gd name="T116" fmla="*/ 11341 w 13111"/>
                <a:gd name="T117" fmla="*/ 58 h 58"/>
                <a:gd name="T118" fmla="*/ 11138 w 13111"/>
                <a:gd name="T119" fmla="*/ 2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11" h="58">
                  <a:moveTo>
                    <a:pt x="1566" y="29"/>
                  </a:moveTo>
                  <a:cubicBezTo>
                    <a:pt x="1566" y="13"/>
                    <a:pt x="1579" y="0"/>
                    <a:pt x="1595" y="0"/>
                  </a:cubicBezTo>
                  <a:cubicBezTo>
                    <a:pt x="1595" y="0"/>
                    <a:pt x="1595" y="0"/>
                    <a:pt x="1595" y="0"/>
                  </a:cubicBezTo>
                  <a:cubicBezTo>
                    <a:pt x="1611" y="0"/>
                    <a:pt x="1624" y="13"/>
                    <a:pt x="1624" y="29"/>
                  </a:cubicBezTo>
                  <a:cubicBezTo>
                    <a:pt x="1624" y="29"/>
                    <a:pt x="1624" y="29"/>
                    <a:pt x="1624" y="29"/>
                  </a:cubicBezTo>
                  <a:cubicBezTo>
                    <a:pt x="1624" y="45"/>
                    <a:pt x="1611" y="58"/>
                    <a:pt x="1595" y="58"/>
                  </a:cubicBezTo>
                  <a:cubicBezTo>
                    <a:pt x="1595" y="58"/>
                    <a:pt x="1595" y="58"/>
                    <a:pt x="1595" y="58"/>
                  </a:cubicBezTo>
                  <a:cubicBezTo>
                    <a:pt x="1579" y="58"/>
                    <a:pt x="1566" y="45"/>
                    <a:pt x="1566" y="29"/>
                  </a:cubicBezTo>
                  <a:close/>
                  <a:moveTo>
                    <a:pt x="1392" y="29"/>
                  </a:moveTo>
                  <a:cubicBezTo>
                    <a:pt x="1392" y="13"/>
                    <a:pt x="1405" y="0"/>
                    <a:pt x="1421" y="0"/>
                  </a:cubicBezTo>
                  <a:cubicBezTo>
                    <a:pt x="1421" y="0"/>
                    <a:pt x="1421" y="0"/>
                    <a:pt x="1421" y="0"/>
                  </a:cubicBezTo>
                  <a:cubicBezTo>
                    <a:pt x="1437" y="0"/>
                    <a:pt x="1450" y="13"/>
                    <a:pt x="1450" y="29"/>
                  </a:cubicBezTo>
                  <a:cubicBezTo>
                    <a:pt x="1450" y="29"/>
                    <a:pt x="1450" y="29"/>
                    <a:pt x="1450" y="29"/>
                  </a:cubicBezTo>
                  <a:cubicBezTo>
                    <a:pt x="1450" y="45"/>
                    <a:pt x="1437" y="58"/>
                    <a:pt x="1421" y="58"/>
                  </a:cubicBezTo>
                  <a:cubicBezTo>
                    <a:pt x="1421" y="58"/>
                    <a:pt x="1421" y="58"/>
                    <a:pt x="1421" y="58"/>
                  </a:cubicBezTo>
                  <a:cubicBezTo>
                    <a:pt x="1405" y="58"/>
                    <a:pt x="1392" y="45"/>
                    <a:pt x="1392" y="29"/>
                  </a:cubicBezTo>
                  <a:close/>
                  <a:moveTo>
                    <a:pt x="1218" y="29"/>
                  </a:moveTo>
                  <a:cubicBezTo>
                    <a:pt x="1218" y="13"/>
                    <a:pt x="1231" y="0"/>
                    <a:pt x="1247" y="0"/>
                  </a:cubicBezTo>
                  <a:cubicBezTo>
                    <a:pt x="1247" y="0"/>
                    <a:pt x="1247" y="0"/>
                    <a:pt x="1247" y="0"/>
                  </a:cubicBezTo>
                  <a:cubicBezTo>
                    <a:pt x="1263" y="0"/>
                    <a:pt x="1276" y="13"/>
                    <a:pt x="1276" y="29"/>
                  </a:cubicBezTo>
                  <a:cubicBezTo>
                    <a:pt x="1276" y="29"/>
                    <a:pt x="1276" y="29"/>
                    <a:pt x="1276" y="29"/>
                  </a:cubicBezTo>
                  <a:cubicBezTo>
                    <a:pt x="1276" y="45"/>
                    <a:pt x="1263" y="58"/>
                    <a:pt x="1247" y="58"/>
                  </a:cubicBezTo>
                  <a:cubicBezTo>
                    <a:pt x="1247" y="58"/>
                    <a:pt x="1247" y="58"/>
                    <a:pt x="1247" y="58"/>
                  </a:cubicBezTo>
                  <a:cubicBezTo>
                    <a:pt x="1231" y="58"/>
                    <a:pt x="1218" y="45"/>
                    <a:pt x="1218" y="29"/>
                  </a:cubicBezTo>
                  <a:close/>
                  <a:moveTo>
                    <a:pt x="1044" y="29"/>
                  </a:moveTo>
                  <a:cubicBezTo>
                    <a:pt x="1044" y="13"/>
                    <a:pt x="1057" y="0"/>
                    <a:pt x="1073" y="0"/>
                  </a:cubicBezTo>
                  <a:cubicBezTo>
                    <a:pt x="1073" y="0"/>
                    <a:pt x="1073" y="0"/>
                    <a:pt x="1073" y="0"/>
                  </a:cubicBezTo>
                  <a:cubicBezTo>
                    <a:pt x="1089" y="0"/>
                    <a:pt x="1102" y="13"/>
                    <a:pt x="1102" y="29"/>
                  </a:cubicBezTo>
                  <a:cubicBezTo>
                    <a:pt x="1102" y="29"/>
                    <a:pt x="1102" y="29"/>
                    <a:pt x="1102" y="29"/>
                  </a:cubicBezTo>
                  <a:cubicBezTo>
                    <a:pt x="1102" y="45"/>
                    <a:pt x="1089" y="58"/>
                    <a:pt x="1073" y="58"/>
                  </a:cubicBezTo>
                  <a:cubicBezTo>
                    <a:pt x="1073" y="58"/>
                    <a:pt x="1073" y="58"/>
                    <a:pt x="1073" y="58"/>
                  </a:cubicBezTo>
                  <a:cubicBezTo>
                    <a:pt x="1057" y="58"/>
                    <a:pt x="1044" y="45"/>
                    <a:pt x="1044" y="29"/>
                  </a:cubicBezTo>
                  <a:close/>
                  <a:moveTo>
                    <a:pt x="870" y="29"/>
                  </a:moveTo>
                  <a:cubicBezTo>
                    <a:pt x="870" y="13"/>
                    <a:pt x="883" y="0"/>
                    <a:pt x="899" y="0"/>
                  </a:cubicBezTo>
                  <a:cubicBezTo>
                    <a:pt x="899" y="0"/>
                    <a:pt x="899" y="0"/>
                    <a:pt x="899" y="0"/>
                  </a:cubicBezTo>
                  <a:cubicBezTo>
                    <a:pt x="915" y="0"/>
                    <a:pt x="928" y="13"/>
                    <a:pt x="928" y="29"/>
                  </a:cubicBezTo>
                  <a:cubicBezTo>
                    <a:pt x="928" y="29"/>
                    <a:pt x="928" y="29"/>
                    <a:pt x="928" y="29"/>
                  </a:cubicBezTo>
                  <a:cubicBezTo>
                    <a:pt x="928" y="45"/>
                    <a:pt x="915" y="58"/>
                    <a:pt x="899" y="58"/>
                  </a:cubicBezTo>
                  <a:cubicBezTo>
                    <a:pt x="899" y="58"/>
                    <a:pt x="899" y="58"/>
                    <a:pt x="899" y="58"/>
                  </a:cubicBezTo>
                  <a:cubicBezTo>
                    <a:pt x="883" y="58"/>
                    <a:pt x="870" y="45"/>
                    <a:pt x="870" y="29"/>
                  </a:cubicBezTo>
                  <a:close/>
                  <a:moveTo>
                    <a:pt x="696" y="29"/>
                  </a:moveTo>
                  <a:cubicBezTo>
                    <a:pt x="696" y="13"/>
                    <a:pt x="709" y="0"/>
                    <a:pt x="725" y="0"/>
                  </a:cubicBezTo>
                  <a:cubicBezTo>
                    <a:pt x="725" y="0"/>
                    <a:pt x="725" y="0"/>
                    <a:pt x="725" y="0"/>
                  </a:cubicBezTo>
                  <a:cubicBezTo>
                    <a:pt x="741" y="0"/>
                    <a:pt x="754" y="13"/>
                    <a:pt x="754" y="29"/>
                  </a:cubicBezTo>
                  <a:cubicBezTo>
                    <a:pt x="754" y="29"/>
                    <a:pt x="754" y="29"/>
                    <a:pt x="754" y="29"/>
                  </a:cubicBezTo>
                  <a:cubicBezTo>
                    <a:pt x="754" y="45"/>
                    <a:pt x="741" y="58"/>
                    <a:pt x="725" y="58"/>
                  </a:cubicBezTo>
                  <a:cubicBezTo>
                    <a:pt x="725" y="58"/>
                    <a:pt x="725" y="58"/>
                    <a:pt x="725" y="58"/>
                  </a:cubicBezTo>
                  <a:cubicBezTo>
                    <a:pt x="709" y="58"/>
                    <a:pt x="696" y="45"/>
                    <a:pt x="696" y="29"/>
                  </a:cubicBezTo>
                  <a:close/>
                  <a:moveTo>
                    <a:pt x="522" y="29"/>
                  </a:moveTo>
                  <a:cubicBezTo>
                    <a:pt x="522" y="13"/>
                    <a:pt x="535" y="0"/>
                    <a:pt x="551" y="0"/>
                  </a:cubicBezTo>
                  <a:cubicBezTo>
                    <a:pt x="551" y="0"/>
                    <a:pt x="551" y="0"/>
                    <a:pt x="551" y="0"/>
                  </a:cubicBezTo>
                  <a:cubicBezTo>
                    <a:pt x="567" y="0"/>
                    <a:pt x="580" y="13"/>
                    <a:pt x="580" y="29"/>
                  </a:cubicBezTo>
                  <a:cubicBezTo>
                    <a:pt x="580" y="29"/>
                    <a:pt x="580" y="29"/>
                    <a:pt x="580" y="29"/>
                  </a:cubicBezTo>
                  <a:cubicBezTo>
                    <a:pt x="580" y="45"/>
                    <a:pt x="567" y="58"/>
                    <a:pt x="551" y="58"/>
                  </a:cubicBezTo>
                  <a:cubicBezTo>
                    <a:pt x="551" y="58"/>
                    <a:pt x="551" y="58"/>
                    <a:pt x="551" y="58"/>
                  </a:cubicBezTo>
                  <a:cubicBezTo>
                    <a:pt x="535" y="58"/>
                    <a:pt x="522" y="45"/>
                    <a:pt x="522" y="29"/>
                  </a:cubicBezTo>
                  <a:close/>
                  <a:moveTo>
                    <a:pt x="348" y="29"/>
                  </a:moveTo>
                  <a:cubicBezTo>
                    <a:pt x="348" y="13"/>
                    <a:pt x="360" y="0"/>
                    <a:pt x="377" y="0"/>
                  </a:cubicBezTo>
                  <a:cubicBezTo>
                    <a:pt x="377" y="0"/>
                    <a:pt x="377" y="0"/>
                    <a:pt x="377" y="0"/>
                  </a:cubicBezTo>
                  <a:cubicBezTo>
                    <a:pt x="393" y="0"/>
                    <a:pt x="406" y="13"/>
                    <a:pt x="406" y="29"/>
                  </a:cubicBezTo>
                  <a:cubicBezTo>
                    <a:pt x="406" y="29"/>
                    <a:pt x="406" y="29"/>
                    <a:pt x="406" y="29"/>
                  </a:cubicBezTo>
                  <a:cubicBezTo>
                    <a:pt x="406" y="45"/>
                    <a:pt x="393" y="58"/>
                    <a:pt x="377" y="58"/>
                  </a:cubicBezTo>
                  <a:cubicBezTo>
                    <a:pt x="377" y="58"/>
                    <a:pt x="377" y="58"/>
                    <a:pt x="377" y="58"/>
                  </a:cubicBezTo>
                  <a:cubicBezTo>
                    <a:pt x="360" y="58"/>
                    <a:pt x="348" y="45"/>
                    <a:pt x="348" y="29"/>
                  </a:cubicBezTo>
                  <a:close/>
                  <a:moveTo>
                    <a:pt x="174" y="29"/>
                  </a:moveTo>
                  <a:cubicBezTo>
                    <a:pt x="174" y="13"/>
                    <a:pt x="186" y="0"/>
                    <a:pt x="202" y="0"/>
                  </a:cubicBezTo>
                  <a:cubicBezTo>
                    <a:pt x="202" y="0"/>
                    <a:pt x="202" y="0"/>
                    <a:pt x="202" y="0"/>
                  </a:cubicBezTo>
                  <a:cubicBezTo>
                    <a:pt x="219" y="0"/>
                    <a:pt x="232" y="13"/>
                    <a:pt x="232" y="29"/>
                  </a:cubicBezTo>
                  <a:cubicBezTo>
                    <a:pt x="232" y="29"/>
                    <a:pt x="232" y="29"/>
                    <a:pt x="232" y="29"/>
                  </a:cubicBezTo>
                  <a:cubicBezTo>
                    <a:pt x="232" y="45"/>
                    <a:pt x="219" y="58"/>
                    <a:pt x="203" y="58"/>
                  </a:cubicBezTo>
                  <a:cubicBezTo>
                    <a:pt x="203" y="58"/>
                    <a:pt x="203" y="58"/>
                    <a:pt x="203" y="58"/>
                  </a:cubicBezTo>
                  <a:cubicBezTo>
                    <a:pt x="186" y="58"/>
                    <a:pt x="174" y="45"/>
                    <a:pt x="174" y="29"/>
                  </a:cubicBezTo>
                  <a:close/>
                  <a:moveTo>
                    <a:pt x="0" y="29"/>
                  </a:moveTo>
                  <a:cubicBezTo>
                    <a:pt x="0" y="13"/>
                    <a:pt x="12" y="0"/>
                    <a:pt x="29" y="0"/>
                  </a:cubicBezTo>
                  <a:cubicBezTo>
                    <a:pt x="29" y="0"/>
                    <a:pt x="29" y="0"/>
                    <a:pt x="29" y="0"/>
                  </a:cubicBezTo>
                  <a:cubicBezTo>
                    <a:pt x="45" y="0"/>
                    <a:pt x="58" y="13"/>
                    <a:pt x="58" y="29"/>
                  </a:cubicBezTo>
                  <a:cubicBezTo>
                    <a:pt x="58" y="29"/>
                    <a:pt x="58" y="29"/>
                    <a:pt x="58" y="29"/>
                  </a:cubicBezTo>
                  <a:cubicBezTo>
                    <a:pt x="58" y="45"/>
                    <a:pt x="45" y="58"/>
                    <a:pt x="29" y="58"/>
                  </a:cubicBezTo>
                  <a:cubicBezTo>
                    <a:pt x="29" y="58"/>
                    <a:pt x="29" y="58"/>
                    <a:pt x="29" y="58"/>
                  </a:cubicBezTo>
                  <a:cubicBezTo>
                    <a:pt x="12" y="58"/>
                    <a:pt x="0" y="45"/>
                    <a:pt x="0" y="29"/>
                  </a:cubicBezTo>
                  <a:close/>
                  <a:moveTo>
                    <a:pt x="3828" y="29"/>
                  </a:moveTo>
                  <a:cubicBezTo>
                    <a:pt x="3828" y="13"/>
                    <a:pt x="3842" y="0"/>
                    <a:pt x="3858" y="0"/>
                  </a:cubicBezTo>
                  <a:cubicBezTo>
                    <a:pt x="3858" y="0"/>
                    <a:pt x="3858" y="0"/>
                    <a:pt x="3858" y="0"/>
                  </a:cubicBezTo>
                  <a:cubicBezTo>
                    <a:pt x="3874" y="0"/>
                    <a:pt x="3886" y="13"/>
                    <a:pt x="3886" y="29"/>
                  </a:cubicBezTo>
                  <a:cubicBezTo>
                    <a:pt x="3886" y="29"/>
                    <a:pt x="3886" y="29"/>
                    <a:pt x="3886" y="29"/>
                  </a:cubicBezTo>
                  <a:cubicBezTo>
                    <a:pt x="3886" y="45"/>
                    <a:pt x="3874" y="58"/>
                    <a:pt x="3858" y="58"/>
                  </a:cubicBezTo>
                  <a:cubicBezTo>
                    <a:pt x="3858" y="58"/>
                    <a:pt x="3858" y="58"/>
                    <a:pt x="3858" y="58"/>
                  </a:cubicBezTo>
                  <a:cubicBezTo>
                    <a:pt x="3842" y="58"/>
                    <a:pt x="3828" y="45"/>
                    <a:pt x="3828" y="29"/>
                  </a:cubicBezTo>
                  <a:close/>
                  <a:moveTo>
                    <a:pt x="3654" y="29"/>
                  </a:moveTo>
                  <a:cubicBezTo>
                    <a:pt x="3654" y="13"/>
                    <a:pt x="3667" y="0"/>
                    <a:pt x="3684" y="0"/>
                  </a:cubicBezTo>
                  <a:cubicBezTo>
                    <a:pt x="3684" y="0"/>
                    <a:pt x="3684" y="0"/>
                    <a:pt x="3684" y="0"/>
                  </a:cubicBezTo>
                  <a:cubicBezTo>
                    <a:pt x="3700" y="0"/>
                    <a:pt x="3712" y="13"/>
                    <a:pt x="3712" y="29"/>
                  </a:cubicBezTo>
                  <a:cubicBezTo>
                    <a:pt x="3712" y="29"/>
                    <a:pt x="3712" y="29"/>
                    <a:pt x="3712" y="29"/>
                  </a:cubicBezTo>
                  <a:cubicBezTo>
                    <a:pt x="3712" y="45"/>
                    <a:pt x="3700" y="58"/>
                    <a:pt x="3684" y="58"/>
                  </a:cubicBezTo>
                  <a:cubicBezTo>
                    <a:pt x="3684" y="58"/>
                    <a:pt x="3684" y="58"/>
                    <a:pt x="3684" y="58"/>
                  </a:cubicBezTo>
                  <a:cubicBezTo>
                    <a:pt x="3667" y="58"/>
                    <a:pt x="3654" y="45"/>
                    <a:pt x="3654" y="29"/>
                  </a:cubicBezTo>
                  <a:close/>
                  <a:moveTo>
                    <a:pt x="3480" y="29"/>
                  </a:moveTo>
                  <a:cubicBezTo>
                    <a:pt x="3480" y="13"/>
                    <a:pt x="3493" y="0"/>
                    <a:pt x="3509" y="0"/>
                  </a:cubicBezTo>
                  <a:cubicBezTo>
                    <a:pt x="3509" y="0"/>
                    <a:pt x="3509" y="0"/>
                    <a:pt x="3509" y="0"/>
                  </a:cubicBezTo>
                  <a:cubicBezTo>
                    <a:pt x="3526" y="0"/>
                    <a:pt x="3538" y="13"/>
                    <a:pt x="3538" y="29"/>
                  </a:cubicBezTo>
                  <a:cubicBezTo>
                    <a:pt x="3538" y="29"/>
                    <a:pt x="3538" y="29"/>
                    <a:pt x="3538" y="29"/>
                  </a:cubicBezTo>
                  <a:cubicBezTo>
                    <a:pt x="3538" y="45"/>
                    <a:pt x="3526" y="58"/>
                    <a:pt x="3509" y="58"/>
                  </a:cubicBezTo>
                  <a:cubicBezTo>
                    <a:pt x="3509" y="58"/>
                    <a:pt x="3509" y="58"/>
                    <a:pt x="3509" y="58"/>
                  </a:cubicBezTo>
                  <a:cubicBezTo>
                    <a:pt x="3493" y="58"/>
                    <a:pt x="3480" y="45"/>
                    <a:pt x="3480" y="29"/>
                  </a:cubicBezTo>
                  <a:close/>
                  <a:moveTo>
                    <a:pt x="3306" y="29"/>
                  </a:moveTo>
                  <a:cubicBezTo>
                    <a:pt x="3306" y="13"/>
                    <a:pt x="3319" y="0"/>
                    <a:pt x="3335" y="0"/>
                  </a:cubicBezTo>
                  <a:cubicBezTo>
                    <a:pt x="3335" y="0"/>
                    <a:pt x="3335" y="0"/>
                    <a:pt x="3335" y="0"/>
                  </a:cubicBezTo>
                  <a:cubicBezTo>
                    <a:pt x="3352" y="0"/>
                    <a:pt x="3364" y="13"/>
                    <a:pt x="3364" y="29"/>
                  </a:cubicBezTo>
                  <a:cubicBezTo>
                    <a:pt x="3364" y="29"/>
                    <a:pt x="3364" y="29"/>
                    <a:pt x="3364" y="29"/>
                  </a:cubicBezTo>
                  <a:cubicBezTo>
                    <a:pt x="3364" y="45"/>
                    <a:pt x="3352" y="58"/>
                    <a:pt x="3336" y="58"/>
                  </a:cubicBezTo>
                  <a:cubicBezTo>
                    <a:pt x="3336" y="58"/>
                    <a:pt x="3336" y="58"/>
                    <a:pt x="3336" y="58"/>
                  </a:cubicBezTo>
                  <a:cubicBezTo>
                    <a:pt x="3319" y="58"/>
                    <a:pt x="3306" y="45"/>
                    <a:pt x="3306" y="29"/>
                  </a:cubicBezTo>
                  <a:close/>
                  <a:moveTo>
                    <a:pt x="3132" y="29"/>
                  </a:moveTo>
                  <a:cubicBezTo>
                    <a:pt x="3132" y="13"/>
                    <a:pt x="3145" y="0"/>
                    <a:pt x="3161" y="0"/>
                  </a:cubicBezTo>
                  <a:cubicBezTo>
                    <a:pt x="3161" y="0"/>
                    <a:pt x="3161" y="0"/>
                    <a:pt x="3161" y="0"/>
                  </a:cubicBezTo>
                  <a:cubicBezTo>
                    <a:pt x="3177" y="0"/>
                    <a:pt x="3190" y="13"/>
                    <a:pt x="3190" y="29"/>
                  </a:cubicBezTo>
                  <a:cubicBezTo>
                    <a:pt x="3190" y="29"/>
                    <a:pt x="3190" y="29"/>
                    <a:pt x="3190" y="29"/>
                  </a:cubicBezTo>
                  <a:cubicBezTo>
                    <a:pt x="3190" y="45"/>
                    <a:pt x="3177" y="58"/>
                    <a:pt x="3161" y="58"/>
                  </a:cubicBezTo>
                  <a:cubicBezTo>
                    <a:pt x="3161" y="58"/>
                    <a:pt x="3161" y="58"/>
                    <a:pt x="3161" y="58"/>
                  </a:cubicBezTo>
                  <a:cubicBezTo>
                    <a:pt x="3145" y="58"/>
                    <a:pt x="3132" y="45"/>
                    <a:pt x="3132" y="29"/>
                  </a:cubicBezTo>
                  <a:close/>
                  <a:moveTo>
                    <a:pt x="2958" y="29"/>
                  </a:moveTo>
                  <a:cubicBezTo>
                    <a:pt x="2958" y="13"/>
                    <a:pt x="2971" y="0"/>
                    <a:pt x="2987" y="0"/>
                  </a:cubicBezTo>
                  <a:cubicBezTo>
                    <a:pt x="2987" y="0"/>
                    <a:pt x="2987" y="0"/>
                    <a:pt x="2987" y="0"/>
                  </a:cubicBezTo>
                  <a:cubicBezTo>
                    <a:pt x="3003" y="0"/>
                    <a:pt x="3016" y="13"/>
                    <a:pt x="3016" y="29"/>
                  </a:cubicBezTo>
                  <a:cubicBezTo>
                    <a:pt x="3016" y="29"/>
                    <a:pt x="3016" y="29"/>
                    <a:pt x="3016" y="29"/>
                  </a:cubicBezTo>
                  <a:cubicBezTo>
                    <a:pt x="3016" y="45"/>
                    <a:pt x="3003" y="58"/>
                    <a:pt x="2987" y="58"/>
                  </a:cubicBezTo>
                  <a:cubicBezTo>
                    <a:pt x="2987" y="58"/>
                    <a:pt x="2987" y="58"/>
                    <a:pt x="2987" y="58"/>
                  </a:cubicBezTo>
                  <a:cubicBezTo>
                    <a:pt x="2971" y="58"/>
                    <a:pt x="2958" y="45"/>
                    <a:pt x="2958" y="29"/>
                  </a:cubicBezTo>
                  <a:close/>
                  <a:moveTo>
                    <a:pt x="2784" y="29"/>
                  </a:moveTo>
                  <a:cubicBezTo>
                    <a:pt x="2784" y="13"/>
                    <a:pt x="2797" y="0"/>
                    <a:pt x="2813" y="0"/>
                  </a:cubicBezTo>
                  <a:cubicBezTo>
                    <a:pt x="2813" y="0"/>
                    <a:pt x="2813" y="0"/>
                    <a:pt x="2813" y="0"/>
                  </a:cubicBezTo>
                  <a:cubicBezTo>
                    <a:pt x="2829" y="0"/>
                    <a:pt x="2842" y="13"/>
                    <a:pt x="2842" y="29"/>
                  </a:cubicBezTo>
                  <a:cubicBezTo>
                    <a:pt x="2842" y="29"/>
                    <a:pt x="2842" y="29"/>
                    <a:pt x="2842" y="29"/>
                  </a:cubicBezTo>
                  <a:cubicBezTo>
                    <a:pt x="2842" y="45"/>
                    <a:pt x="2829" y="58"/>
                    <a:pt x="2813" y="58"/>
                  </a:cubicBezTo>
                  <a:cubicBezTo>
                    <a:pt x="2813" y="58"/>
                    <a:pt x="2813" y="58"/>
                    <a:pt x="2813" y="58"/>
                  </a:cubicBezTo>
                  <a:cubicBezTo>
                    <a:pt x="2797" y="58"/>
                    <a:pt x="2784" y="45"/>
                    <a:pt x="2784" y="29"/>
                  </a:cubicBezTo>
                  <a:close/>
                  <a:moveTo>
                    <a:pt x="2610" y="29"/>
                  </a:moveTo>
                  <a:cubicBezTo>
                    <a:pt x="2610" y="13"/>
                    <a:pt x="2623" y="0"/>
                    <a:pt x="2639" y="0"/>
                  </a:cubicBezTo>
                  <a:cubicBezTo>
                    <a:pt x="2639" y="0"/>
                    <a:pt x="2639" y="0"/>
                    <a:pt x="2639" y="0"/>
                  </a:cubicBezTo>
                  <a:cubicBezTo>
                    <a:pt x="2655" y="0"/>
                    <a:pt x="2668" y="13"/>
                    <a:pt x="2668" y="29"/>
                  </a:cubicBezTo>
                  <a:cubicBezTo>
                    <a:pt x="2668" y="29"/>
                    <a:pt x="2668" y="29"/>
                    <a:pt x="2668" y="29"/>
                  </a:cubicBezTo>
                  <a:cubicBezTo>
                    <a:pt x="2668" y="45"/>
                    <a:pt x="2655" y="58"/>
                    <a:pt x="2639" y="58"/>
                  </a:cubicBezTo>
                  <a:cubicBezTo>
                    <a:pt x="2639" y="58"/>
                    <a:pt x="2639" y="58"/>
                    <a:pt x="2639" y="58"/>
                  </a:cubicBezTo>
                  <a:cubicBezTo>
                    <a:pt x="2623" y="58"/>
                    <a:pt x="2610" y="45"/>
                    <a:pt x="2610" y="29"/>
                  </a:cubicBezTo>
                  <a:close/>
                  <a:moveTo>
                    <a:pt x="2436" y="29"/>
                  </a:moveTo>
                  <a:cubicBezTo>
                    <a:pt x="2436" y="13"/>
                    <a:pt x="2449" y="0"/>
                    <a:pt x="2465" y="0"/>
                  </a:cubicBezTo>
                  <a:cubicBezTo>
                    <a:pt x="2465" y="0"/>
                    <a:pt x="2465" y="0"/>
                    <a:pt x="2465" y="0"/>
                  </a:cubicBezTo>
                  <a:cubicBezTo>
                    <a:pt x="2481" y="0"/>
                    <a:pt x="2494" y="13"/>
                    <a:pt x="2494" y="29"/>
                  </a:cubicBezTo>
                  <a:cubicBezTo>
                    <a:pt x="2494" y="29"/>
                    <a:pt x="2494" y="29"/>
                    <a:pt x="2494" y="29"/>
                  </a:cubicBezTo>
                  <a:cubicBezTo>
                    <a:pt x="2494" y="45"/>
                    <a:pt x="2481" y="58"/>
                    <a:pt x="2465" y="58"/>
                  </a:cubicBezTo>
                  <a:cubicBezTo>
                    <a:pt x="2465" y="58"/>
                    <a:pt x="2465" y="58"/>
                    <a:pt x="2465" y="58"/>
                  </a:cubicBezTo>
                  <a:cubicBezTo>
                    <a:pt x="2449" y="58"/>
                    <a:pt x="2436" y="45"/>
                    <a:pt x="2436" y="29"/>
                  </a:cubicBezTo>
                  <a:close/>
                  <a:moveTo>
                    <a:pt x="2262" y="29"/>
                  </a:moveTo>
                  <a:cubicBezTo>
                    <a:pt x="2262" y="13"/>
                    <a:pt x="2275" y="0"/>
                    <a:pt x="2291" y="0"/>
                  </a:cubicBezTo>
                  <a:cubicBezTo>
                    <a:pt x="2291" y="0"/>
                    <a:pt x="2291" y="0"/>
                    <a:pt x="2291" y="0"/>
                  </a:cubicBezTo>
                  <a:cubicBezTo>
                    <a:pt x="2307" y="0"/>
                    <a:pt x="2320" y="13"/>
                    <a:pt x="2320" y="29"/>
                  </a:cubicBezTo>
                  <a:cubicBezTo>
                    <a:pt x="2320" y="29"/>
                    <a:pt x="2320" y="29"/>
                    <a:pt x="2320" y="29"/>
                  </a:cubicBezTo>
                  <a:cubicBezTo>
                    <a:pt x="2320" y="45"/>
                    <a:pt x="2307" y="58"/>
                    <a:pt x="2291" y="58"/>
                  </a:cubicBezTo>
                  <a:cubicBezTo>
                    <a:pt x="2291" y="58"/>
                    <a:pt x="2291" y="58"/>
                    <a:pt x="2291" y="58"/>
                  </a:cubicBezTo>
                  <a:cubicBezTo>
                    <a:pt x="2275" y="58"/>
                    <a:pt x="2262" y="45"/>
                    <a:pt x="2262" y="29"/>
                  </a:cubicBezTo>
                  <a:close/>
                  <a:moveTo>
                    <a:pt x="2088" y="29"/>
                  </a:moveTo>
                  <a:cubicBezTo>
                    <a:pt x="2088" y="13"/>
                    <a:pt x="2101" y="0"/>
                    <a:pt x="2117" y="0"/>
                  </a:cubicBezTo>
                  <a:cubicBezTo>
                    <a:pt x="2117" y="0"/>
                    <a:pt x="2117" y="0"/>
                    <a:pt x="2117" y="0"/>
                  </a:cubicBezTo>
                  <a:cubicBezTo>
                    <a:pt x="2133" y="0"/>
                    <a:pt x="2146" y="13"/>
                    <a:pt x="2146" y="29"/>
                  </a:cubicBezTo>
                  <a:cubicBezTo>
                    <a:pt x="2146" y="29"/>
                    <a:pt x="2146" y="29"/>
                    <a:pt x="2146" y="29"/>
                  </a:cubicBezTo>
                  <a:cubicBezTo>
                    <a:pt x="2146" y="45"/>
                    <a:pt x="2133" y="58"/>
                    <a:pt x="2117" y="58"/>
                  </a:cubicBezTo>
                  <a:cubicBezTo>
                    <a:pt x="2117" y="58"/>
                    <a:pt x="2117" y="58"/>
                    <a:pt x="2117" y="58"/>
                  </a:cubicBezTo>
                  <a:cubicBezTo>
                    <a:pt x="2101" y="58"/>
                    <a:pt x="2088" y="45"/>
                    <a:pt x="2088" y="29"/>
                  </a:cubicBezTo>
                  <a:close/>
                  <a:moveTo>
                    <a:pt x="1914" y="29"/>
                  </a:moveTo>
                  <a:cubicBezTo>
                    <a:pt x="1914" y="13"/>
                    <a:pt x="1927" y="0"/>
                    <a:pt x="1943" y="0"/>
                  </a:cubicBezTo>
                  <a:cubicBezTo>
                    <a:pt x="1943" y="0"/>
                    <a:pt x="1943" y="0"/>
                    <a:pt x="1943" y="0"/>
                  </a:cubicBezTo>
                  <a:cubicBezTo>
                    <a:pt x="1959" y="0"/>
                    <a:pt x="1972" y="13"/>
                    <a:pt x="1972" y="29"/>
                  </a:cubicBezTo>
                  <a:cubicBezTo>
                    <a:pt x="1972" y="29"/>
                    <a:pt x="1972" y="29"/>
                    <a:pt x="1972" y="29"/>
                  </a:cubicBezTo>
                  <a:cubicBezTo>
                    <a:pt x="1972" y="45"/>
                    <a:pt x="1959" y="58"/>
                    <a:pt x="1943" y="58"/>
                  </a:cubicBezTo>
                  <a:cubicBezTo>
                    <a:pt x="1943" y="58"/>
                    <a:pt x="1943" y="58"/>
                    <a:pt x="1943" y="58"/>
                  </a:cubicBezTo>
                  <a:cubicBezTo>
                    <a:pt x="1927" y="58"/>
                    <a:pt x="1914" y="45"/>
                    <a:pt x="1914" y="29"/>
                  </a:cubicBezTo>
                  <a:close/>
                  <a:moveTo>
                    <a:pt x="1740" y="29"/>
                  </a:moveTo>
                  <a:cubicBezTo>
                    <a:pt x="1740" y="13"/>
                    <a:pt x="1753" y="0"/>
                    <a:pt x="1769" y="0"/>
                  </a:cubicBezTo>
                  <a:cubicBezTo>
                    <a:pt x="1769" y="0"/>
                    <a:pt x="1769" y="0"/>
                    <a:pt x="1769" y="0"/>
                  </a:cubicBezTo>
                  <a:cubicBezTo>
                    <a:pt x="1785" y="0"/>
                    <a:pt x="1798" y="13"/>
                    <a:pt x="1798" y="29"/>
                  </a:cubicBezTo>
                  <a:cubicBezTo>
                    <a:pt x="1798" y="29"/>
                    <a:pt x="1798" y="29"/>
                    <a:pt x="1798" y="29"/>
                  </a:cubicBezTo>
                  <a:cubicBezTo>
                    <a:pt x="1798" y="45"/>
                    <a:pt x="1785" y="58"/>
                    <a:pt x="1769" y="58"/>
                  </a:cubicBezTo>
                  <a:cubicBezTo>
                    <a:pt x="1769" y="58"/>
                    <a:pt x="1769" y="58"/>
                    <a:pt x="1769" y="58"/>
                  </a:cubicBezTo>
                  <a:cubicBezTo>
                    <a:pt x="1753" y="58"/>
                    <a:pt x="1740" y="45"/>
                    <a:pt x="1740" y="29"/>
                  </a:cubicBezTo>
                  <a:close/>
                  <a:moveTo>
                    <a:pt x="6439" y="29"/>
                  </a:moveTo>
                  <a:cubicBezTo>
                    <a:pt x="6439" y="13"/>
                    <a:pt x="6452" y="0"/>
                    <a:pt x="6468" y="0"/>
                  </a:cubicBezTo>
                  <a:cubicBezTo>
                    <a:pt x="6468" y="0"/>
                    <a:pt x="6468" y="0"/>
                    <a:pt x="6468" y="0"/>
                  </a:cubicBezTo>
                  <a:cubicBezTo>
                    <a:pt x="6484" y="0"/>
                    <a:pt x="6497" y="13"/>
                    <a:pt x="6497" y="29"/>
                  </a:cubicBezTo>
                  <a:cubicBezTo>
                    <a:pt x="6497" y="29"/>
                    <a:pt x="6497" y="29"/>
                    <a:pt x="6497" y="29"/>
                  </a:cubicBezTo>
                  <a:cubicBezTo>
                    <a:pt x="6497" y="45"/>
                    <a:pt x="6484" y="58"/>
                    <a:pt x="6468" y="58"/>
                  </a:cubicBezTo>
                  <a:cubicBezTo>
                    <a:pt x="6468" y="58"/>
                    <a:pt x="6468" y="58"/>
                    <a:pt x="6468" y="58"/>
                  </a:cubicBezTo>
                  <a:cubicBezTo>
                    <a:pt x="6452" y="58"/>
                    <a:pt x="6439" y="45"/>
                    <a:pt x="6439" y="29"/>
                  </a:cubicBezTo>
                  <a:close/>
                  <a:moveTo>
                    <a:pt x="6265" y="29"/>
                  </a:moveTo>
                  <a:cubicBezTo>
                    <a:pt x="6265" y="13"/>
                    <a:pt x="6278" y="0"/>
                    <a:pt x="6294" y="0"/>
                  </a:cubicBezTo>
                  <a:cubicBezTo>
                    <a:pt x="6294" y="0"/>
                    <a:pt x="6294" y="0"/>
                    <a:pt x="6294" y="0"/>
                  </a:cubicBezTo>
                  <a:cubicBezTo>
                    <a:pt x="6310" y="0"/>
                    <a:pt x="6323" y="13"/>
                    <a:pt x="6323" y="29"/>
                  </a:cubicBezTo>
                  <a:cubicBezTo>
                    <a:pt x="6323" y="29"/>
                    <a:pt x="6323" y="29"/>
                    <a:pt x="6323" y="29"/>
                  </a:cubicBezTo>
                  <a:cubicBezTo>
                    <a:pt x="6323" y="45"/>
                    <a:pt x="6310" y="58"/>
                    <a:pt x="6294" y="58"/>
                  </a:cubicBezTo>
                  <a:cubicBezTo>
                    <a:pt x="6294" y="58"/>
                    <a:pt x="6294" y="58"/>
                    <a:pt x="6294" y="58"/>
                  </a:cubicBezTo>
                  <a:cubicBezTo>
                    <a:pt x="6278" y="58"/>
                    <a:pt x="6265" y="45"/>
                    <a:pt x="6265" y="29"/>
                  </a:cubicBezTo>
                  <a:close/>
                  <a:moveTo>
                    <a:pt x="6091" y="29"/>
                  </a:moveTo>
                  <a:cubicBezTo>
                    <a:pt x="6091" y="13"/>
                    <a:pt x="6104" y="0"/>
                    <a:pt x="6120" y="0"/>
                  </a:cubicBezTo>
                  <a:cubicBezTo>
                    <a:pt x="6120" y="0"/>
                    <a:pt x="6120" y="0"/>
                    <a:pt x="6120" y="0"/>
                  </a:cubicBezTo>
                  <a:cubicBezTo>
                    <a:pt x="6136" y="0"/>
                    <a:pt x="6149" y="13"/>
                    <a:pt x="6149" y="29"/>
                  </a:cubicBezTo>
                  <a:cubicBezTo>
                    <a:pt x="6149" y="29"/>
                    <a:pt x="6149" y="29"/>
                    <a:pt x="6149" y="29"/>
                  </a:cubicBezTo>
                  <a:cubicBezTo>
                    <a:pt x="6149" y="45"/>
                    <a:pt x="6136" y="58"/>
                    <a:pt x="6120" y="58"/>
                  </a:cubicBezTo>
                  <a:cubicBezTo>
                    <a:pt x="6120" y="58"/>
                    <a:pt x="6120" y="58"/>
                    <a:pt x="6120" y="58"/>
                  </a:cubicBezTo>
                  <a:cubicBezTo>
                    <a:pt x="6104" y="58"/>
                    <a:pt x="6091" y="45"/>
                    <a:pt x="6091" y="29"/>
                  </a:cubicBezTo>
                  <a:close/>
                  <a:moveTo>
                    <a:pt x="5917" y="29"/>
                  </a:moveTo>
                  <a:cubicBezTo>
                    <a:pt x="5917" y="13"/>
                    <a:pt x="5930" y="0"/>
                    <a:pt x="5946" y="0"/>
                  </a:cubicBezTo>
                  <a:cubicBezTo>
                    <a:pt x="5946" y="0"/>
                    <a:pt x="5946" y="0"/>
                    <a:pt x="5946" y="0"/>
                  </a:cubicBezTo>
                  <a:cubicBezTo>
                    <a:pt x="5962" y="0"/>
                    <a:pt x="5975" y="13"/>
                    <a:pt x="5975" y="29"/>
                  </a:cubicBezTo>
                  <a:cubicBezTo>
                    <a:pt x="5975" y="29"/>
                    <a:pt x="5975" y="29"/>
                    <a:pt x="5975" y="29"/>
                  </a:cubicBezTo>
                  <a:cubicBezTo>
                    <a:pt x="5975" y="45"/>
                    <a:pt x="5962" y="58"/>
                    <a:pt x="5946" y="58"/>
                  </a:cubicBezTo>
                  <a:cubicBezTo>
                    <a:pt x="5946" y="58"/>
                    <a:pt x="5946" y="58"/>
                    <a:pt x="5946" y="58"/>
                  </a:cubicBezTo>
                  <a:cubicBezTo>
                    <a:pt x="5930" y="58"/>
                    <a:pt x="5917" y="45"/>
                    <a:pt x="5917" y="29"/>
                  </a:cubicBezTo>
                  <a:close/>
                  <a:moveTo>
                    <a:pt x="5743" y="29"/>
                  </a:moveTo>
                  <a:cubicBezTo>
                    <a:pt x="5743" y="13"/>
                    <a:pt x="5756" y="0"/>
                    <a:pt x="5772" y="0"/>
                  </a:cubicBezTo>
                  <a:cubicBezTo>
                    <a:pt x="5772" y="0"/>
                    <a:pt x="5772" y="0"/>
                    <a:pt x="5772" y="0"/>
                  </a:cubicBezTo>
                  <a:cubicBezTo>
                    <a:pt x="5788" y="0"/>
                    <a:pt x="5801" y="13"/>
                    <a:pt x="5801" y="29"/>
                  </a:cubicBezTo>
                  <a:cubicBezTo>
                    <a:pt x="5801" y="29"/>
                    <a:pt x="5801" y="29"/>
                    <a:pt x="5801" y="29"/>
                  </a:cubicBezTo>
                  <a:cubicBezTo>
                    <a:pt x="5801" y="45"/>
                    <a:pt x="5788" y="58"/>
                    <a:pt x="5772" y="58"/>
                  </a:cubicBezTo>
                  <a:cubicBezTo>
                    <a:pt x="5772" y="58"/>
                    <a:pt x="5772" y="58"/>
                    <a:pt x="5772" y="58"/>
                  </a:cubicBezTo>
                  <a:cubicBezTo>
                    <a:pt x="5756" y="58"/>
                    <a:pt x="5743" y="45"/>
                    <a:pt x="5743" y="29"/>
                  </a:cubicBezTo>
                  <a:close/>
                  <a:moveTo>
                    <a:pt x="5569" y="29"/>
                  </a:moveTo>
                  <a:cubicBezTo>
                    <a:pt x="5569" y="13"/>
                    <a:pt x="5582" y="0"/>
                    <a:pt x="5598" y="0"/>
                  </a:cubicBezTo>
                  <a:cubicBezTo>
                    <a:pt x="5598" y="0"/>
                    <a:pt x="5598" y="0"/>
                    <a:pt x="5598" y="0"/>
                  </a:cubicBezTo>
                  <a:cubicBezTo>
                    <a:pt x="5614" y="0"/>
                    <a:pt x="5627" y="13"/>
                    <a:pt x="5627" y="29"/>
                  </a:cubicBezTo>
                  <a:cubicBezTo>
                    <a:pt x="5627" y="29"/>
                    <a:pt x="5627" y="29"/>
                    <a:pt x="5627" y="29"/>
                  </a:cubicBezTo>
                  <a:cubicBezTo>
                    <a:pt x="5627" y="45"/>
                    <a:pt x="5614" y="58"/>
                    <a:pt x="5598" y="58"/>
                  </a:cubicBezTo>
                  <a:cubicBezTo>
                    <a:pt x="5598" y="58"/>
                    <a:pt x="5598" y="58"/>
                    <a:pt x="5598" y="58"/>
                  </a:cubicBezTo>
                  <a:cubicBezTo>
                    <a:pt x="5582" y="58"/>
                    <a:pt x="5569" y="45"/>
                    <a:pt x="5569" y="29"/>
                  </a:cubicBezTo>
                  <a:close/>
                  <a:moveTo>
                    <a:pt x="5395" y="29"/>
                  </a:moveTo>
                  <a:cubicBezTo>
                    <a:pt x="5395" y="13"/>
                    <a:pt x="5408" y="0"/>
                    <a:pt x="5424" y="0"/>
                  </a:cubicBezTo>
                  <a:cubicBezTo>
                    <a:pt x="5424" y="0"/>
                    <a:pt x="5424" y="0"/>
                    <a:pt x="5424" y="0"/>
                  </a:cubicBezTo>
                  <a:cubicBezTo>
                    <a:pt x="5440" y="0"/>
                    <a:pt x="5453" y="13"/>
                    <a:pt x="5453" y="29"/>
                  </a:cubicBezTo>
                  <a:cubicBezTo>
                    <a:pt x="5453" y="29"/>
                    <a:pt x="5453" y="29"/>
                    <a:pt x="5453" y="29"/>
                  </a:cubicBezTo>
                  <a:cubicBezTo>
                    <a:pt x="5453" y="45"/>
                    <a:pt x="5440" y="58"/>
                    <a:pt x="5424" y="58"/>
                  </a:cubicBezTo>
                  <a:cubicBezTo>
                    <a:pt x="5424" y="58"/>
                    <a:pt x="5424" y="58"/>
                    <a:pt x="5424" y="58"/>
                  </a:cubicBezTo>
                  <a:cubicBezTo>
                    <a:pt x="5408" y="58"/>
                    <a:pt x="5395" y="45"/>
                    <a:pt x="5395" y="29"/>
                  </a:cubicBezTo>
                  <a:close/>
                  <a:moveTo>
                    <a:pt x="5221" y="29"/>
                  </a:moveTo>
                  <a:cubicBezTo>
                    <a:pt x="5221" y="13"/>
                    <a:pt x="5234" y="0"/>
                    <a:pt x="5250" y="0"/>
                  </a:cubicBezTo>
                  <a:cubicBezTo>
                    <a:pt x="5250" y="0"/>
                    <a:pt x="5250" y="0"/>
                    <a:pt x="5250" y="0"/>
                  </a:cubicBezTo>
                  <a:cubicBezTo>
                    <a:pt x="5266" y="0"/>
                    <a:pt x="5279" y="13"/>
                    <a:pt x="5279" y="29"/>
                  </a:cubicBezTo>
                  <a:cubicBezTo>
                    <a:pt x="5279" y="29"/>
                    <a:pt x="5279" y="29"/>
                    <a:pt x="5279" y="29"/>
                  </a:cubicBezTo>
                  <a:cubicBezTo>
                    <a:pt x="5279" y="45"/>
                    <a:pt x="5266" y="58"/>
                    <a:pt x="5250" y="58"/>
                  </a:cubicBezTo>
                  <a:cubicBezTo>
                    <a:pt x="5250" y="58"/>
                    <a:pt x="5250" y="58"/>
                    <a:pt x="5250" y="58"/>
                  </a:cubicBezTo>
                  <a:cubicBezTo>
                    <a:pt x="5234" y="58"/>
                    <a:pt x="5221" y="45"/>
                    <a:pt x="5221" y="29"/>
                  </a:cubicBezTo>
                  <a:close/>
                  <a:moveTo>
                    <a:pt x="5047" y="29"/>
                  </a:moveTo>
                  <a:cubicBezTo>
                    <a:pt x="5047" y="13"/>
                    <a:pt x="5060" y="0"/>
                    <a:pt x="5076" y="0"/>
                  </a:cubicBezTo>
                  <a:cubicBezTo>
                    <a:pt x="5076" y="0"/>
                    <a:pt x="5076" y="0"/>
                    <a:pt x="5076" y="0"/>
                  </a:cubicBezTo>
                  <a:cubicBezTo>
                    <a:pt x="5092" y="0"/>
                    <a:pt x="5105" y="13"/>
                    <a:pt x="5105" y="29"/>
                  </a:cubicBezTo>
                  <a:cubicBezTo>
                    <a:pt x="5105" y="29"/>
                    <a:pt x="5105" y="29"/>
                    <a:pt x="5105" y="29"/>
                  </a:cubicBezTo>
                  <a:cubicBezTo>
                    <a:pt x="5105" y="45"/>
                    <a:pt x="5092" y="58"/>
                    <a:pt x="5076" y="58"/>
                  </a:cubicBezTo>
                  <a:cubicBezTo>
                    <a:pt x="5076" y="58"/>
                    <a:pt x="5076" y="58"/>
                    <a:pt x="5076" y="58"/>
                  </a:cubicBezTo>
                  <a:cubicBezTo>
                    <a:pt x="5060" y="58"/>
                    <a:pt x="5047" y="45"/>
                    <a:pt x="5047" y="29"/>
                  </a:cubicBezTo>
                  <a:close/>
                  <a:moveTo>
                    <a:pt x="4873" y="29"/>
                  </a:moveTo>
                  <a:cubicBezTo>
                    <a:pt x="4873" y="13"/>
                    <a:pt x="4886" y="0"/>
                    <a:pt x="4902" y="0"/>
                  </a:cubicBezTo>
                  <a:cubicBezTo>
                    <a:pt x="4902" y="0"/>
                    <a:pt x="4902" y="0"/>
                    <a:pt x="4902" y="0"/>
                  </a:cubicBezTo>
                  <a:cubicBezTo>
                    <a:pt x="4918" y="0"/>
                    <a:pt x="4931" y="13"/>
                    <a:pt x="4931" y="29"/>
                  </a:cubicBezTo>
                  <a:cubicBezTo>
                    <a:pt x="4931" y="29"/>
                    <a:pt x="4931" y="29"/>
                    <a:pt x="4931" y="29"/>
                  </a:cubicBezTo>
                  <a:cubicBezTo>
                    <a:pt x="4931" y="45"/>
                    <a:pt x="4918" y="58"/>
                    <a:pt x="4902" y="58"/>
                  </a:cubicBezTo>
                  <a:cubicBezTo>
                    <a:pt x="4902" y="58"/>
                    <a:pt x="4902" y="58"/>
                    <a:pt x="4902" y="58"/>
                  </a:cubicBezTo>
                  <a:cubicBezTo>
                    <a:pt x="4886" y="58"/>
                    <a:pt x="4873" y="45"/>
                    <a:pt x="4873" y="29"/>
                  </a:cubicBezTo>
                  <a:close/>
                  <a:moveTo>
                    <a:pt x="4698" y="29"/>
                  </a:moveTo>
                  <a:cubicBezTo>
                    <a:pt x="4698" y="13"/>
                    <a:pt x="4712" y="0"/>
                    <a:pt x="4728" y="0"/>
                  </a:cubicBezTo>
                  <a:cubicBezTo>
                    <a:pt x="4728" y="0"/>
                    <a:pt x="4728" y="0"/>
                    <a:pt x="4728" y="0"/>
                  </a:cubicBezTo>
                  <a:cubicBezTo>
                    <a:pt x="4744" y="0"/>
                    <a:pt x="4757" y="13"/>
                    <a:pt x="4757" y="29"/>
                  </a:cubicBezTo>
                  <a:cubicBezTo>
                    <a:pt x="4757" y="29"/>
                    <a:pt x="4757" y="29"/>
                    <a:pt x="4757" y="29"/>
                  </a:cubicBezTo>
                  <a:cubicBezTo>
                    <a:pt x="4757" y="45"/>
                    <a:pt x="4744" y="58"/>
                    <a:pt x="4728" y="58"/>
                  </a:cubicBezTo>
                  <a:cubicBezTo>
                    <a:pt x="4728" y="58"/>
                    <a:pt x="4728" y="58"/>
                    <a:pt x="4728" y="58"/>
                  </a:cubicBezTo>
                  <a:cubicBezTo>
                    <a:pt x="4712" y="58"/>
                    <a:pt x="4698" y="45"/>
                    <a:pt x="4698" y="29"/>
                  </a:cubicBezTo>
                  <a:close/>
                  <a:moveTo>
                    <a:pt x="4524" y="29"/>
                  </a:moveTo>
                  <a:cubicBezTo>
                    <a:pt x="4524" y="13"/>
                    <a:pt x="4538" y="0"/>
                    <a:pt x="4554" y="0"/>
                  </a:cubicBezTo>
                  <a:cubicBezTo>
                    <a:pt x="4554" y="0"/>
                    <a:pt x="4554" y="0"/>
                    <a:pt x="4554" y="0"/>
                  </a:cubicBezTo>
                  <a:cubicBezTo>
                    <a:pt x="4570" y="0"/>
                    <a:pt x="4583" y="13"/>
                    <a:pt x="4583" y="29"/>
                  </a:cubicBezTo>
                  <a:cubicBezTo>
                    <a:pt x="4583" y="29"/>
                    <a:pt x="4583" y="29"/>
                    <a:pt x="4583" y="29"/>
                  </a:cubicBezTo>
                  <a:cubicBezTo>
                    <a:pt x="4583" y="45"/>
                    <a:pt x="4570" y="58"/>
                    <a:pt x="4554" y="58"/>
                  </a:cubicBezTo>
                  <a:cubicBezTo>
                    <a:pt x="4554" y="58"/>
                    <a:pt x="4554" y="58"/>
                    <a:pt x="4554" y="58"/>
                  </a:cubicBezTo>
                  <a:cubicBezTo>
                    <a:pt x="4538" y="58"/>
                    <a:pt x="4524" y="45"/>
                    <a:pt x="4524" y="29"/>
                  </a:cubicBezTo>
                  <a:close/>
                  <a:moveTo>
                    <a:pt x="4350" y="29"/>
                  </a:moveTo>
                  <a:cubicBezTo>
                    <a:pt x="4350" y="13"/>
                    <a:pt x="4364" y="0"/>
                    <a:pt x="4380" y="0"/>
                  </a:cubicBezTo>
                  <a:cubicBezTo>
                    <a:pt x="4380" y="0"/>
                    <a:pt x="4380" y="0"/>
                    <a:pt x="4380" y="0"/>
                  </a:cubicBezTo>
                  <a:cubicBezTo>
                    <a:pt x="4396" y="0"/>
                    <a:pt x="4409" y="13"/>
                    <a:pt x="4409" y="29"/>
                  </a:cubicBezTo>
                  <a:cubicBezTo>
                    <a:pt x="4409" y="29"/>
                    <a:pt x="4409" y="29"/>
                    <a:pt x="4409" y="29"/>
                  </a:cubicBezTo>
                  <a:cubicBezTo>
                    <a:pt x="4409" y="45"/>
                    <a:pt x="4396" y="58"/>
                    <a:pt x="4380" y="58"/>
                  </a:cubicBezTo>
                  <a:cubicBezTo>
                    <a:pt x="4380" y="58"/>
                    <a:pt x="4380" y="58"/>
                    <a:pt x="4380" y="58"/>
                  </a:cubicBezTo>
                  <a:cubicBezTo>
                    <a:pt x="4364" y="58"/>
                    <a:pt x="4350" y="45"/>
                    <a:pt x="4350" y="29"/>
                  </a:cubicBezTo>
                  <a:close/>
                  <a:moveTo>
                    <a:pt x="4176" y="29"/>
                  </a:moveTo>
                  <a:cubicBezTo>
                    <a:pt x="4176" y="13"/>
                    <a:pt x="4190" y="0"/>
                    <a:pt x="4206" y="0"/>
                  </a:cubicBezTo>
                  <a:cubicBezTo>
                    <a:pt x="4206" y="0"/>
                    <a:pt x="4206" y="0"/>
                    <a:pt x="4206" y="0"/>
                  </a:cubicBezTo>
                  <a:cubicBezTo>
                    <a:pt x="4222" y="0"/>
                    <a:pt x="4235" y="13"/>
                    <a:pt x="4235" y="29"/>
                  </a:cubicBezTo>
                  <a:cubicBezTo>
                    <a:pt x="4235" y="29"/>
                    <a:pt x="4235" y="29"/>
                    <a:pt x="4235" y="29"/>
                  </a:cubicBezTo>
                  <a:cubicBezTo>
                    <a:pt x="4235" y="45"/>
                    <a:pt x="4222" y="58"/>
                    <a:pt x="4206" y="58"/>
                  </a:cubicBezTo>
                  <a:cubicBezTo>
                    <a:pt x="4206" y="58"/>
                    <a:pt x="4206" y="58"/>
                    <a:pt x="4206" y="58"/>
                  </a:cubicBezTo>
                  <a:cubicBezTo>
                    <a:pt x="4190" y="58"/>
                    <a:pt x="4176" y="45"/>
                    <a:pt x="4176" y="29"/>
                  </a:cubicBezTo>
                  <a:close/>
                  <a:moveTo>
                    <a:pt x="4002" y="29"/>
                  </a:moveTo>
                  <a:cubicBezTo>
                    <a:pt x="4002" y="13"/>
                    <a:pt x="4016" y="0"/>
                    <a:pt x="4032" y="0"/>
                  </a:cubicBezTo>
                  <a:cubicBezTo>
                    <a:pt x="4032" y="0"/>
                    <a:pt x="4032" y="0"/>
                    <a:pt x="4032" y="0"/>
                  </a:cubicBezTo>
                  <a:cubicBezTo>
                    <a:pt x="4048" y="0"/>
                    <a:pt x="4060" y="13"/>
                    <a:pt x="4060" y="29"/>
                  </a:cubicBezTo>
                  <a:cubicBezTo>
                    <a:pt x="4060" y="29"/>
                    <a:pt x="4060" y="29"/>
                    <a:pt x="4060" y="29"/>
                  </a:cubicBezTo>
                  <a:cubicBezTo>
                    <a:pt x="4060" y="45"/>
                    <a:pt x="4048" y="58"/>
                    <a:pt x="4032" y="58"/>
                  </a:cubicBezTo>
                  <a:cubicBezTo>
                    <a:pt x="4032" y="58"/>
                    <a:pt x="4032" y="58"/>
                    <a:pt x="4032" y="58"/>
                  </a:cubicBezTo>
                  <a:cubicBezTo>
                    <a:pt x="4016" y="58"/>
                    <a:pt x="4002" y="45"/>
                    <a:pt x="4002" y="29"/>
                  </a:cubicBezTo>
                  <a:close/>
                  <a:moveTo>
                    <a:pt x="8702" y="29"/>
                  </a:moveTo>
                  <a:cubicBezTo>
                    <a:pt x="8702" y="13"/>
                    <a:pt x="8714" y="0"/>
                    <a:pt x="8731" y="0"/>
                  </a:cubicBezTo>
                  <a:cubicBezTo>
                    <a:pt x="8731" y="0"/>
                    <a:pt x="8731" y="0"/>
                    <a:pt x="8731" y="0"/>
                  </a:cubicBezTo>
                  <a:cubicBezTo>
                    <a:pt x="8747" y="0"/>
                    <a:pt x="8760" y="13"/>
                    <a:pt x="8760" y="29"/>
                  </a:cubicBezTo>
                  <a:cubicBezTo>
                    <a:pt x="8760" y="29"/>
                    <a:pt x="8760" y="29"/>
                    <a:pt x="8760" y="29"/>
                  </a:cubicBezTo>
                  <a:cubicBezTo>
                    <a:pt x="8760" y="45"/>
                    <a:pt x="8747" y="58"/>
                    <a:pt x="8731" y="58"/>
                  </a:cubicBezTo>
                  <a:cubicBezTo>
                    <a:pt x="8731" y="58"/>
                    <a:pt x="8731" y="58"/>
                    <a:pt x="8731" y="58"/>
                  </a:cubicBezTo>
                  <a:cubicBezTo>
                    <a:pt x="8714" y="58"/>
                    <a:pt x="8702" y="45"/>
                    <a:pt x="8702" y="29"/>
                  </a:cubicBezTo>
                  <a:close/>
                  <a:moveTo>
                    <a:pt x="8528" y="29"/>
                  </a:moveTo>
                  <a:cubicBezTo>
                    <a:pt x="8528" y="13"/>
                    <a:pt x="8540" y="0"/>
                    <a:pt x="8556" y="0"/>
                  </a:cubicBezTo>
                  <a:cubicBezTo>
                    <a:pt x="8556" y="0"/>
                    <a:pt x="8556" y="0"/>
                    <a:pt x="8556" y="0"/>
                  </a:cubicBezTo>
                  <a:cubicBezTo>
                    <a:pt x="8572" y="0"/>
                    <a:pt x="8586" y="13"/>
                    <a:pt x="8586" y="29"/>
                  </a:cubicBezTo>
                  <a:cubicBezTo>
                    <a:pt x="8586" y="29"/>
                    <a:pt x="8586" y="29"/>
                    <a:pt x="8586" y="29"/>
                  </a:cubicBezTo>
                  <a:cubicBezTo>
                    <a:pt x="8586" y="45"/>
                    <a:pt x="8572" y="58"/>
                    <a:pt x="8556" y="58"/>
                  </a:cubicBezTo>
                  <a:cubicBezTo>
                    <a:pt x="8556" y="58"/>
                    <a:pt x="8556" y="58"/>
                    <a:pt x="8556" y="58"/>
                  </a:cubicBezTo>
                  <a:cubicBezTo>
                    <a:pt x="8540" y="58"/>
                    <a:pt x="8528" y="45"/>
                    <a:pt x="8528" y="29"/>
                  </a:cubicBezTo>
                  <a:close/>
                  <a:moveTo>
                    <a:pt x="8354" y="29"/>
                  </a:moveTo>
                  <a:cubicBezTo>
                    <a:pt x="8354" y="13"/>
                    <a:pt x="8366" y="0"/>
                    <a:pt x="8382" y="0"/>
                  </a:cubicBezTo>
                  <a:cubicBezTo>
                    <a:pt x="8382" y="0"/>
                    <a:pt x="8382" y="0"/>
                    <a:pt x="8382" y="0"/>
                  </a:cubicBezTo>
                  <a:cubicBezTo>
                    <a:pt x="8398" y="0"/>
                    <a:pt x="8412" y="13"/>
                    <a:pt x="8412" y="29"/>
                  </a:cubicBezTo>
                  <a:cubicBezTo>
                    <a:pt x="8412" y="29"/>
                    <a:pt x="8412" y="29"/>
                    <a:pt x="8412" y="29"/>
                  </a:cubicBezTo>
                  <a:cubicBezTo>
                    <a:pt x="8412" y="45"/>
                    <a:pt x="8398" y="58"/>
                    <a:pt x="8382" y="58"/>
                  </a:cubicBezTo>
                  <a:cubicBezTo>
                    <a:pt x="8382" y="58"/>
                    <a:pt x="8382" y="58"/>
                    <a:pt x="8382" y="58"/>
                  </a:cubicBezTo>
                  <a:cubicBezTo>
                    <a:pt x="8366" y="58"/>
                    <a:pt x="8354" y="45"/>
                    <a:pt x="8354" y="29"/>
                  </a:cubicBezTo>
                  <a:close/>
                  <a:moveTo>
                    <a:pt x="8179" y="29"/>
                  </a:moveTo>
                  <a:cubicBezTo>
                    <a:pt x="8179" y="13"/>
                    <a:pt x="8192" y="0"/>
                    <a:pt x="8208" y="0"/>
                  </a:cubicBezTo>
                  <a:cubicBezTo>
                    <a:pt x="8208" y="0"/>
                    <a:pt x="8208" y="0"/>
                    <a:pt x="8208" y="0"/>
                  </a:cubicBezTo>
                  <a:cubicBezTo>
                    <a:pt x="8224" y="0"/>
                    <a:pt x="8238" y="13"/>
                    <a:pt x="8238" y="29"/>
                  </a:cubicBezTo>
                  <a:cubicBezTo>
                    <a:pt x="8238" y="29"/>
                    <a:pt x="8238" y="29"/>
                    <a:pt x="8238" y="29"/>
                  </a:cubicBezTo>
                  <a:cubicBezTo>
                    <a:pt x="8238" y="45"/>
                    <a:pt x="8224" y="58"/>
                    <a:pt x="8208" y="58"/>
                  </a:cubicBezTo>
                  <a:cubicBezTo>
                    <a:pt x="8208" y="58"/>
                    <a:pt x="8208" y="58"/>
                    <a:pt x="8208" y="58"/>
                  </a:cubicBezTo>
                  <a:cubicBezTo>
                    <a:pt x="8192" y="58"/>
                    <a:pt x="8179" y="45"/>
                    <a:pt x="8179" y="29"/>
                  </a:cubicBezTo>
                  <a:close/>
                  <a:moveTo>
                    <a:pt x="8005" y="29"/>
                  </a:moveTo>
                  <a:cubicBezTo>
                    <a:pt x="8005" y="13"/>
                    <a:pt x="8018" y="0"/>
                    <a:pt x="8034" y="0"/>
                  </a:cubicBezTo>
                  <a:cubicBezTo>
                    <a:pt x="8034" y="0"/>
                    <a:pt x="8034" y="0"/>
                    <a:pt x="8034" y="0"/>
                  </a:cubicBezTo>
                  <a:cubicBezTo>
                    <a:pt x="8050" y="0"/>
                    <a:pt x="8064" y="13"/>
                    <a:pt x="8064" y="29"/>
                  </a:cubicBezTo>
                  <a:cubicBezTo>
                    <a:pt x="8064" y="29"/>
                    <a:pt x="8064" y="29"/>
                    <a:pt x="8064" y="29"/>
                  </a:cubicBezTo>
                  <a:cubicBezTo>
                    <a:pt x="8064" y="45"/>
                    <a:pt x="8050" y="58"/>
                    <a:pt x="8034" y="58"/>
                  </a:cubicBezTo>
                  <a:cubicBezTo>
                    <a:pt x="8034" y="58"/>
                    <a:pt x="8034" y="58"/>
                    <a:pt x="8034" y="58"/>
                  </a:cubicBezTo>
                  <a:cubicBezTo>
                    <a:pt x="8018" y="58"/>
                    <a:pt x="8005" y="45"/>
                    <a:pt x="8005" y="29"/>
                  </a:cubicBezTo>
                  <a:close/>
                  <a:moveTo>
                    <a:pt x="7831" y="29"/>
                  </a:moveTo>
                  <a:cubicBezTo>
                    <a:pt x="7831" y="13"/>
                    <a:pt x="7844" y="0"/>
                    <a:pt x="7860" y="0"/>
                  </a:cubicBezTo>
                  <a:cubicBezTo>
                    <a:pt x="7860" y="0"/>
                    <a:pt x="7860" y="0"/>
                    <a:pt x="7860" y="0"/>
                  </a:cubicBezTo>
                  <a:cubicBezTo>
                    <a:pt x="7876" y="0"/>
                    <a:pt x="7890" y="13"/>
                    <a:pt x="7890" y="29"/>
                  </a:cubicBezTo>
                  <a:cubicBezTo>
                    <a:pt x="7890" y="29"/>
                    <a:pt x="7890" y="29"/>
                    <a:pt x="7890" y="29"/>
                  </a:cubicBezTo>
                  <a:cubicBezTo>
                    <a:pt x="7890" y="45"/>
                    <a:pt x="7876" y="58"/>
                    <a:pt x="7860" y="58"/>
                  </a:cubicBezTo>
                  <a:cubicBezTo>
                    <a:pt x="7860" y="58"/>
                    <a:pt x="7860" y="58"/>
                    <a:pt x="7860" y="58"/>
                  </a:cubicBezTo>
                  <a:cubicBezTo>
                    <a:pt x="7844" y="58"/>
                    <a:pt x="7831" y="45"/>
                    <a:pt x="7831" y="29"/>
                  </a:cubicBezTo>
                  <a:close/>
                  <a:moveTo>
                    <a:pt x="7657" y="29"/>
                  </a:moveTo>
                  <a:cubicBezTo>
                    <a:pt x="7657" y="13"/>
                    <a:pt x="7670" y="0"/>
                    <a:pt x="7686" y="0"/>
                  </a:cubicBezTo>
                  <a:cubicBezTo>
                    <a:pt x="7686" y="0"/>
                    <a:pt x="7686" y="0"/>
                    <a:pt x="7686" y="0"/>
                  </a:cubicBezTo>
                  <a:cubicBezTo>
                    <a:pt x="7702" y="0"/>
                    <a:pt x="7716" y="13"/>
                    <a:pt x="7716" y="29"/>
                  </a:cubicBezTo>
                  <a:cubicBezTo>
                    <a:pt x="7716" y="29"/>
                    <a:pt x="7716" y="29"/>
                    <a:pt x="7716" y="29"/>
                  </a:cubicBezTo>
                  <a:cubicBezTo>
                    <a:pt x="7716" y="45"/>
                    <a:pt x="7702" y="58"/>
                    <a:pt x="7686" y="58"/>
                  </a:cubicBezTo>
                  <a:cubicBezTo>
                    <a:pt x="7686" y="58"/>
                    <a:pt x="7686" y="58"/>
                    <a:pt x="7686" y="58"/>
                  </a:cubicBezTo>
                  <a:cubicBezTo>
                    <a:pt x="7670" y="58"/>
                    <a:pt x="7657" y="45"/>
                    <a:pt x="7657" y="29"/>
                  </a:cubicBezTo>
                  <a:close/>
                  <a:moveTo>
                    <a:pt x="7483" y="29"/>
                  </a:moveTo>
                  <a:cubicBezTo>
                    <a:pt x="7483" y="13"/>
                    <a:pt x="7496" y="0"/>
                    <a:pt x="7512" y="0"/>
                  </a:cubicBezTo>
                  <a:cubicBezTo>
                    <a:pt x="7512" y="0"/>
                    <a:pt x="7512" y="0"/>
                    <a:pt x="7512" y="0"/>
                  </a:cubicBezTo>
                  <a:cubicBezTo>
                    <a:pt x="7528" y="0"/>
                    <a:pt x="7542" y="13"/>
                    <a:pt x="7542" y="29"/>
                  </a:cubicBezTo>
                  <a:cubicBezTo>
                    <a:pt x="7542" y="29"/>
                    <a:pt x="7542" y="29"/>
                    <a:pt x="7542" y="29"/>
                  </a:cubicBezTo>
                  <a:cubicBezTo>
                    <a:pt x="7542" y="45"/>
                    <a:pt x="7528" y="58"/>
                    <a:pt x="7512" y="58"/>
                  </a:cubicBezTo>
                  <a:cubicBezTo>
                    <a:pt x="7512" y="58"/>
                    <a:pt x="7512" y="58"/>
                    <a:pt x="7512" y="58"/>
                  </a:cubicBezTo>
                  <a:cubicBezTo>
                    <a:pt x="7496" y="58"/>
                    <a:pt x="7483" y="45"/>
                    <a:pt x="7483" y="29"/>
                  </a:cubicBezTo>
                  <a:close/>
                  <a:moveTo>
                    <a:pt x="7309" y="29"/>
                  </a:moveTo>
                  <a:cubicBezTo>
                    <a:pt x="7309" y="13"/>
                    <a:pt x="7322" y="0"/>
                    <a:pt x="7338" y="0"/>
                  </a:cubicBezTo>
                  <a:cubicBezTo>
                    <a:pt x="7338" y="0"/>
                    <a:pt x="7338" y="0"/>
                    <a:pt x="7338" y="0"/>
                  </a:cubicBezTo>
                  <a:cubicBezTo>
                    <a:pt x="7354" y="0"/>
                    <a:pt x="7367" y="13"/>
                    <a:pt x="7367" y="29"/>
                  </a:cubicBezTo>
                  <a:cubicBezTo>
                    <a:pt x="7367" y="29"/>
                    <a:pt x="7367" y="29"/>
                    <a:pt x="7367" y="29"/>
                  </a:cubicBezTo>
                  <a:cubicBezTo>
                    <a:pt x="7367" y="45"/>
                    <a:pt x="7354" y="58"/>
                    <a:pt x="7338" y="58"/>
                  </a:cubicBezTo>
                  <a:cubicBezTo>
                    <a:pt x="7338" y="58"/>
                    <a:pt x="7338" y="58"/>
                    <a:pt x="7338" y="58"/>
                  </a:cubicBezTo>
                  <a:cubicBezTo>
                    <a:pt x="7322" y="58"/>
                    <a:pt x="7309" y="45"/>
                    <a:pt x="7309" y="29"/>
                  </a:cubicBezTo>
                  <a:close/>
                  <a:moveTo>
                    <a:pt x="7135" y="29"/>
                  </a:moveTo>
                  <a:cubicBezTo>
                    <a:pt x="7135" y="13"/>
                    <a:pt x="7148" y="0"/>
                    <a:pt x="7164" y="0"/>
                  </a:cubicBezTo>
                  <a:cubicBezTo>
                    <a:pt x="7164" y="0"/>
                    <a:pt x="7164" y="0"/>
                    <a:pt x="7164" y="0"/>
                  </a:cubicBezTo>
                  <a:cubicBezTo>
                    <a:pt x="7180" y="0"/>
                    <a:pt x="7193" y="13"/>
                    <a:pt x="7193" y="29"/>
                  </a:cubicBezTo>
                  <a:cubicBezTo>
                    <a:pt x="7193" y="29"/>
                    <a:pt x="7193" y="29"/>
                    <a:pt x="7193" y="29"/>
                  </a:cubicBezTo>
                  <a:cubicBezTo>
                    <a:pt x="7193" y="45"/>
                    <a:pt x="7180" y="58"/>
                    <a:pt x="7164" y="58"/>
                  </a:cubicBezTo>
                  <a:cubicBezTo>
                    <a:pt x="7164" y="58"/>
                    <a:pt x="7164" y="58"/>
                    <a:pt x="7164" y="58"/>
                  </a:cubicBezTo>
                  <a:cubicBezTo>
                    <a:pt x="7148" y="58"/>
                    <a:pt x="7135" y="45"/>
                    <a:pt x="7135" y="29"/>
                  </a:cubicBezTo>
                  <a:close/>
                  <a:moveTo>
                    <a:pt x="6961" y="29"/>
                  </a:moveTo>
                  <a:cubicBezTo>
                    <a:pt x="6961" y="13"/>
                    <a:pt x="6974" y="0"/>
                    <a:pt x="6990" y="0"/>
                  </a:cubicBezTo>
                  <a:cubicBezTo>
                    <a:pt x="6990" y="0"/>
                    <a:pt x="6990" y="0"/>
                    <a:pt x="6990" y="0"/>
                  </a:cubicBezTo>
                  <a:cubicBezTo>
                    <a:pt x="7006" y="0"/>
                    <a:pt x="7019" y="13"/>
                    <a:pt x="7019" y="29"/>
                  </a:cubicBezTo>
                  <a:cubicBezTo>
                    <a:pt x="7019" y="29"/>
                    <a:pt x="7019" y="29"/>
                    <a:pt x="7019" y="29"/>
                  </a:cubicBezTo>
                  <a:cubicBezTo>
                    <a:pt x="7019" y="45"/>
                    <a:pt x="7006" y="58"/>
                    <a:pt x="6990" y="58"/>
                  </a:cubicBezTo>
                  <a:cubicBezTo>
                    <a:pt x="6990" y="58"/>
                    <a:pt x="6990" y="58"/>
                    <a:pt x="6990" y="58"/>
                  </a:cubicBezTo>
                  <a:cubicBezTo>
                    <a:pt x="6974" y="58"/>
                    <a:pt x="6961" y="45"/>
                    <a:pt x="6961" y="29"/>
                  </a:cubicBezTo>
                  <a:close/>
                  <a:moveTo>
                    <a:pt x="6787" y="29"/>
                  </a:moveTo>
                  <a:cubicBezTo>
                    <a:pt x="6787" y="13"/>
                    <a:pt x="6800" y="0"/>
                    <a:pt x="6816" y="0"/>
                  </a:cubicBezTo>
                  <a:cubicBezTo>
                    <a:pt x="6816" y="0"/>
                    <a:pt x="6816" y="0"/>
                    <a:pt x="6816" y="0"/>
                  </a:cubicBezTo>
                  <a:cubicBezTo>
                    <a:pt x="6832" y="0"/>
                    <a:pt x="6845" y="13"/>
                    <a:pt x="6845" y="29"/>
                  </a:cubicBezTo>
                  <a:cubicBezTo>
                    <a:pt x="6845" y="29"/>
                    <a:pt x="6845" y="29"/>
                    <a:pt x="6845" y="29"/>
                  </a:cubicBezTo>
                  <a:cubicBezTo>
                    <a:pt x="6845" y="45"/>
                    <a:pt x="6832" y="58"/>
                    <a:pt x="6816" y="58"/>
                  </a:cubicBezTo>
                  <a:cubicBezTo>
                    <a:pt x="6816" y="58"/>
                    <a:pt x="6816" y="58"/>
                    <a:pt x="6816" y="58"/>
                  </a:cubicBezTo>
                  <a:cubicBezTo>
                    <a:pt x="6800" y="58"/>
                    <a:pt x="6787" y="45"/>
                    <a:pt x="6787" y="29"/>
                  </a:cubicBezTo>
                  <a:close/>
                  <a:moveTo>
                    <a:pt x="6613" y="29"/>
                  </a:moveTo>
                  <a:cubicBezTo>
                    <a:pt x="6613" y="13"/>
                    <a:pt x="6626" y="0"/>
                    <a:pt x="6642" y="0"/>
                  </a:cubicBezTo>
                  <a:cubicBezTo>
                    <a:pt x="6642" y="0"/>
                    <a:pt x="6642" y="0"/>
                    <a:pt x="6642" y="0"/>
                  </a:cubicBezTo>
                  <a:cubicBezTo>
                    <a:pt x="6658" y="0"/>
                    <a:pt x="6671" y="13"/>
                    <a:pt x="6671" y="29"/>
                  </a:cubicBezTo>
                  <a:cubicBezTo>
                    <a:pt x="6671" y="29"/>
                    <a:pt x="6671" y="29"/>
                    <a:pt x="6671" y="29"/>
                  </a:cubicBezTo>
                  <a:cubicBezTo>
                    <a:pt x="6671" y="45"/>
                    <a:pt x="6658" y="58"/>
                    <a:pt x="6642" y="58"/>
                  </a:cubicBezTo>
                  <a:cubicBezTo>
                    <a:pt x="6642" y="58"/>
                    <a:pt x="6642" y="58"/>
                    <a:pt x="6642" y="58"/>
                  </a:cubicBezTo>
                  <a:cubicBezTo>
                    <a:pt x="6626" y="58"/>
                    <a:pt x="6613" y="45"/>
                    <a:pt x="6613" y="29"/>
                  </a:cubicBezTo>
                  <a:close/>
                  <a:moveTo>
                    <a:pt x="10790" y="29"/>
                  </a:moveTo>
                  <a:cubicBezTo>
                    <a:pt x="10790" y="13"/>
                    <a:pt x="10803" y="0"/>
                    <a:pt x="10819" y="0"/>
                  </a:cubicBezTo>
                  <a:cubicBezTo>
                    <a:pt x="10819" y="0"/>
                    <a:pt x="10819" y="0"/>
                    <a:pt x="10819" y="0"/>
                  </a:cubicBezTo>
                  <a:cubicBezTo>
                    <a:pt x="10835" y="0"/>
                    <a:pt x="10848" y="13"/>
                    <a:pt x="10848" y="29"/>
                  </a:cubicBezTo>
                  <a:cubicBezTo>
                    <a:pt x="10848" y="29"/>
                    <a:pt x="10848" y="29"/>
                    <a:pt x="10848" y="29"/>
                  </a:cubicBezTo>
                  <a:cubicBezTo>
                    <a:pt x="10848" y="45"/>
                    <a:pt x="10835" y="58"/>
                    <a:pt x="10819" y="58"/>
                  </a:cubicBezTo>
                  <a:cubicBezTo>
                    <a:pt x="10819" y="58"/>
                    <a:pt x="10819" y="58"/>
                    <a:pt x="10819" y="58"/>
                  </a:cubicBezTo>
                  <a:cubicBezTo>
                    <a:pt x="10803" y="58"/>
                    <a:pt x="10790" y="45"/>
                    <a:pt x="10790" y="29"/>
                  </a:cubicBezTo>
                  <a:close/>
                  <a:moveTo>
                    <a:pt x="10616" y="29"/>
                  </a:moveTo>
                  <a:cubicBezTo>
                    <a:pt x="10616" y="13"/>
                    <a:pt x="10629" y="0"/>
                    <a:pt x="10645" y="0"/>
                  </a:cubicBezTo>
                  <a:cubicBezTo>
                    <a:pt x="10645" y="0"/>
                    <a:pt x="10645" y="0"/>
                    <a:pt x="10645" y="0"/>
                  </a:cubicBezTo>
                  <a:cubicBezTo>
                    <a:pt x="10661" y="0"/>
                    <a:pt x="10674" y="13"/>
                    <a:pt x="10674" y="29"/>
                  </a:cubicBezTo>
                  <a:cubicBezTo>
                    <a:pt x="10674" y="29"/>
                    <a:pt x="10674" y="29"/>
                    <a:pt x="10674" y="29"/>
                  </a:cubicBezTo>
                  <a:cubicBezTo>
                    <a:pt x="10674" y="45"/>
                    <a:pt x="10661" y="58"/>
                    <a:pt x="10645" y="58"/>
                  </a:cubicBezTo>
                  <a:cubicBezTo>
                    <a:pt x="10645" y="58"/>
                    <a:pt x="10645" y="58"/>
                    <a:pt x="10645" y="58"/>
                  </a:cubicBezTo>
                  <a:cubicBezTo>
                    <a:pt x="10629" y="58"/>
                    <a:pt x="10616" y="45"/>
                    <a:pt x="10616" y="29"/>
                  </a:cubicBezTo>
                  <a:close/>
                  <a:moveTo>
                    <a:pt x="10442" y="29"/>
                  </a:moveTo>
                  <a:cubicBezTo>
                    <a:pt x="10442" y="13"/>
                    <a:pt x="10455" y="0"/>
                    <a:pt x="10471" y="0"/>
                  </a:cubicBezTo>
                  <a:cubicBezTo>
                    <a:pt x="10471" y="0"/>
                    <a:pt x="10471" y="0"/>
                    <a:pt x="10471" y="0"/>
                  </a:cubicBezTo>
                  <a:cubicBezTo>
                    <a:pt x="10487" y="0"/>
                    <a:pt x="10500" y="13"/>
                    <a:pt x="10500" y="29"/>
                  </a:cubicBezTo>
                  <a:cubicBezTo>
                    <a:pt x="10500" y="29"/>
                    <a:pt x="10500" y="29"/>
                    <a:pt x="10500" y="29"/>
                  </a:cubicBezTo>
                  <a:cubicBezTo>
                    <a:pt x="10500" y="45"/>
                    <a:pt x="10487" y="58"/>
                    <a:pt x="10471" y="58"/>
                  </a:cubicBezTo>
                  <a:cubicBezTo>
                    <a:pt x="10471" y="58"/>
                    <a:pt x="10471" y="58"/>
                    <a:pt x="10471" y="58"/>
                  </a:cubicBezTo>
                  <a:cubicBezTo>
                    <a:pt x="10455" y="58"/>
                    <a:pt x="10442" y="45"/>
                    <a:pt x="10442" y="29"/>
                  </a:cubicBezTo>
                  <a:close/>
                  <a:moveTo>
                    <a:pt x="10268" y="29"/>
                  </a:moveTo>
                  <a:cubicBezTo>
                    <a:pt x="10268" y="13"/>
                    <a:pt x="10281" y="0"/>
                    <a:pt x="10297" y="0"/>
                  </a:cubicBezTo>
                  <a:cubicBezTo>
                    <a:pt x="10297" y="0"/>
                    <a:pt x="10297" y="0"/>
                    <a:pt x="10297" y="0"/>
                  </a:cubicBezTo>
                  <a:cubicBezTo>
                    <a:pt x="10313" y="0"/>
                    <a:pt x="10326" y="13"/>
                    <a:pt x="10326" y="29"/>
                  </a:cubicBezTo>
                  <a:cubicBezTo>
                    <a:pt x="10326" y="29"/>
                    <a:pt x="10326" y="29"/>
                    <a:pt x="10326" y="29"/>
                  </a:cubicBezTo>
                  <a:cubicBezTo>
                    <a:pt x="10326" y="45"/>
                    <a:pt x="10313" y="58"/>
                    <a:pt x="10297" y="58"/>
                  </a:cubicBezTo>
                  <a:cubicBezTo>
                    <a:pt x="10297" y="58"/>
                    <a:pt x="10297" y="58"/>
                    <a:pt x="10297" y="58"/>
                  </a:cubicBezTo>
                  <a:cubicBezTo>
                    <a:pt x="10281" y="58"/>
                    <a:pt x="10268" y="45"/>
                    <a:pt x="10268" y="29"/>
                  </a:cubicBezTo>
                  <a:close/>
                  <a:moveTo>
                    <a:pt x="10094" y="29"/>
                  </a:moveTo>
                  <a:cubicBezTo>
                    <a:pt x="10094" y="13"/>
                    <a:pt x="10107" y="0"/>
                    <a:pt x="10123" y="0"/>
                  </a:cubicBezTo>
                  <a:cubicBezTo>
                    <a:pt x="10123" y="0"/>
                    <a:pt x="10123" y="0"/>
                    <a:pt x="10123" y="0"/>
                  </a:cubicBezTo>
                  <a:cubicBezTo>
                    <a:pt x="10139" y="0"/>
                    <a:pt x="10152" y="13"/>
                    <a:pt x="10152" y="29"/>
                  </a:cubicBezTo>
                  <a:cubicBezTo>
                    <a:pt x="10152" y="29"/>
                    <a:pt x="10152" y="29"/>
                    <a:pt x="10152" y="29"/>
                  </a:cubicBezTo>
                  <a:cubicBezTo>
                    <a:pt x="10152" y="45"/>
                    <a:pt x="10139" y="58"/>
                    <a:pt x="10123" y="58"/>
                  </a:cubicBezTo>
                  <a:cubicBezTo>
                    <a:pt x="10123" y="58"/>
                    <a:pt x="10123" y="58"/>
                    <a:pt x="10123" y="58"/>
                  </a:cubicBezTo>
                  <a:cubicBezTo>
                    <a:pt x="10107" y="58"/>
                    <a:pt x="10094" y="45"/>
                    <a:pt x="10094" y="29"/>
                  </a:cubicBezTo>
                  <a:close/>
                  <a:moveTo>
                    <a:pt x="9920" y="29"/>
                  </a:moveTo>
                  <a:cubicBezTo>
                    <a:pt x="9920" y="13"/>
                    <a:pt x="9933" y="0"/>
                    <a:pt x="9949" y="0"/>
                  </a:cubicBezTo>
                  <a:cubicBezTo>
                    <a:pt x="9949" y="0"/>
                    <a:pt x="9949" y="0"/>
                    <a:pt x="9949" y="0"/>
                  </a:cubicBezTo>
                  <a:cubicBezTo>
                    <a:pt x="9965" y="0"/>
                    <a:pt x="9978" y="13"/>
                    <a:pt x="9978" y="29"/>
                  </a:cubicBezTo>
                  <a:cubicBezTo>
                    <a:pt x="9978" y="29"/>
                    <a:pt x="9978" y="29"/>
                    <a:pt x="9978" y="29"/>
                  </a:cubicBezTo>
                  <a:cubicBezTo>
                    <a:pt x="9978" y="45"/>
                    <a:pt x="9965" y="58"/>
                    <a:pt x="9949" y="58"/>
                  </a:cubicBezTo>
                  <a:cubicBezTo>
                    <a:pt x="9949" y="58"/>
                    <a:pt x="9949" y="58"/>
                    <a:pt x="9949" y="58"/>
                  </a:cubicBezTo>
                  <a:cubicBezTo>
                    <a:pt x="9933" y="58"/>
                    <a:pt x="9920" y="45"/>
                    <a:pt x="9920" y="29"/>
                  </a:cubicBezTo>
                  <a:close/>
                  <a:moveTo>
                    <a:pt x="9746" y="29"/>
                  </a:moveTo>
                  <a:cubicBezTo>
                    <a:pt x="9746" y="13"/>
                    <a:pt x="9759" y="0"/>
                    <a:pt x="9775" y="0"/>
                  </a:cubicBezTo>
                  <a:cubicBezTo>
                    <a:pt x="9775" y="0"/>
                    <a:pt x="9775" y="0"/>
                    <a:pt x="9775" y="0"/>
                  </a:cubicBezTo>
                  <a:cubicBezTo>
                    <a:pt x="9791" y="0"/>
                    <a:pt x="9804" y="13"/>
                    <a:pt x="9804" y="29"/>
                  </a:cubicBezTo>
                  <a:cubicBezTo>
                    <a:pt x="9804" y="29"/>
                    <a:pt x="9804" y="29"/>
                    <a:pt x="9804" y="29"/>
                  </a:cubicBezTo>
                  <a:cubicBezTo>
                    <a:pt x="9804" y="45"/>
                    <a:pt x="9791" y="58"/>
                    <a:pt x="9775" y="58"/>
                  </a:cubicBezTo>
                  <a:cubicBezTo>
                    <a:pt x="9775" y="58"/>
                    <a:pt x="9775" y="58"/>
                    <a:pt x="9775" y="58"/>
                  </a:cubicBezTo>
                  <a:cubicBezTo>
                    <a:pt x="9759" y="58"/>
                    <a:pt x="9746" y="45"/>
                    <a:pt x="9746" y="29"/>
                  </a:cubicBezTo>
                  <a:close/>
                  <a:moveTo>
                    <a:pt x="9572" y="29"/>
                  </a:moveTo>
                  <a:cubicBezTo>
                    <a:pt x="9572" y="13"/>
                    <a:pt x="9585" y="0"/>
                    <a:pt x="9601" y="0"/>
                  </a:cubicBezTo>
                  <a:cubicBezTo>
                    <a:pt x="9601" y="0"/>
                    <a:pt x="9601" y="0"/>
                    <a:pt x="9601" y="0"/>
                  </a:cubicBezTo>
                  <a:cubicBezTo>
                    <a:pt x="9617" y="0"/>
                    <a:pt x="9630" y="13"/>
                    <a:pt x="9630" y="29"/>
                  </a:cubicBezTo>
                  <a:cubicBezTo>
                    <a:pt x="9630" y="29"/>
                    <a:pt x="9630" y="29"/>
                    <a:pt x="9630" y="29"/>
                  </a:cubicBezTo>
                  <a:cubicBezTo>
                    <a:pt x="9630" y="45"/>
                    <a:pt x="9617" y="58"/>
                    <a:pt x="9601" y="58"/>
                  </a:cubicBezTo>
                  <a:cubicBezTo>
                    <a:pt x="9601" y="58"/>
                    <a:pt x="9601" y="58"/>
                    <a:pt x="9601" y="58"/>
                  </a:cubicBezTo>
                  <a:cubicBezTo>
                    <a:pt x="9585" y="58"/>
                    <a:pt x="9572" y="45"/>
                    <a:pt x="9572" y="29"/>
                  </a:cubicBezTo>
                  <a:close/>
                  <a:moveTo>
                    <a:pt x="9398" y="29"/>
                  </a:moveTo>
                  <a:cubicBezTo>
                    <a:pt x="9398" y="13"/>
                    <a:pt x="9411" y="0"/>
                    <a:pt x="9427" y="0"/>
                  </a:cubicBezTo>
                  <a:cubicBezTo>
                    <a:pt x="9427" y="0"/>
                    <a:pt x="9427" y="0"/>
                    <a:pt x="9427" y="0"/>
                  </a:cubicBezTo>
                  <a:cubicBezTo>
                    <a:pt x="9443" y="0"/>
                    <a:pt x="9456" y="13"/>
                    <a:pt x="9456" y="29"/>
                  </a:cubicBezTo>
                  <a:cubicBezTo>
                    <a:pt x="9456" y="29"/>
                    <a:pt x="9456" y="29"/>
                    <a:pt x="9456" y="29"/>
                  </a:cubicBezTo>
                  <a:cubicBezTo>
                    <a:pt x="9456" y="45"/>
                    <a:pt x="9443" y="58"/>
                    <a:pt x="9427" y="58"/>
                  </a:cubicBezTo>
                  <a:cubicBezTo>
                    <a:pt x="9427" y="58"/>
                    <a:pt x="9427" y="58"/>
                    <a:pt x="9427" y="58"/>
                  </a:cubicBezTo>
                  <a:cubicBezTo>
                    <a:pt x="9411" y="58"/>
                    <a:pt x="9398" y="45"/>
                    <a:pt x="9398" y="29"/>
                  </a:cubicBezTo>
                  <a:close/>
                  <a:moveTo>
                    <a:pt x="9224" y="29"/>
                  </a:moveTo>
                  <a:cubicBezTo>
                    <a:pt x="9224" y="13"/>
                    <a:pt x="9237" y="0"/>
                    <a:pt x="9253" y="0"/>
                  </a:cubicBezTo>
                  <a:cubicBezTo>
                    <a:pt x="9253" y="0"/>
                    <a:pt x="9253" y="0"/>
                    <a:pt x="9253" y="0"/>
                  </a:cubicBezTo>
                  <a:cubicBezTo>
                    <a:pt x="9269" y="0"/>
                    <a:pt x="9282" y="13"/>
                    <a:pt x="9282" y="29"/>
                  </a:cubicBezTo>
                  <a:cubicBezTo>
                    <a:pt x="9282" y="29"/>
                    <a:pt x="9282" y="29"/>
                    <a:pt x="9282" y="29"/>
                  </a:cubicBezTo>
                  <a:cubicBezTo>
                    <a:pt x="9282" y="45"/>
                    <a:pt x="9269" y="58"/>
                    <a:pt x="9253" y="58"/>
                  </a:cubicBezTo>
                  <a:cubicBezTo>
                    <a:pt x="9253" y="58"/>
                    <a:pt x="9253" y="58"/>
                    <a:pt x="9253" y="58"/>
                  </a:cubicBezTo>
                  <a:cubicBezTo>
                    <a:pt x="9237" y="58"/>
                    <a:pt x="9224" y="45"/>
                    <a:pt x="9224" y="29"/>
                  </a:cubicBezTo>
                  <a:close/>
                  <a:moveTo>
                    <a:pt x="9050" y="29"/>
                  </a:moveTo>
                  <a:cubicBezTo>
                    <a:pt x="9050" y="13"/>
                    <a:pt x="9062" y="0"/>
                    <a:pt x="9079" y="0"/>
                  </a:cubicBezTo>
                  <a:cubicBezTo>
                    <a:pt x="9079" y="0"/>
                    <a:pt x="9079" y="0"/>
                    <a:pt x="9079" y="0"/>
                  </a:cubicBezTo>
                  <a:cubicBezTo>
                    <a:pt x="9095" y="0"/>
                    <a:pt x="9108" y="13"/>
                    <a:pt x="9108" y="29"/>
                  </a:cubicBezTo>
                  <a:cubicBezTo>
                    <a:pt x="9108" y="29"/>
                    <a:pt x="9108" y="29"/>
                    <a:pt x="9108" y="29"/>
                  </a:cubicBezTo>
                  <a:cubicBezTo>
                    <a:pt x="9108" y="45"/>
                    <a:pt x="9095" y="58"/>
                    <a:pt x="9079" y="58"/>
                  </a:cubicBezTo>
                  <a:cubicBezTo>
                    <a:pt x="9079" y="58"/>
                    <a:pt x="9079" y="58"/>
                    <a:pt x="9079" y="58"/>
                  </a:cubicBezTo>
                  <a:cubicBezTo>
                    <a:pt x="9062" y="58"/>
                    <a:pt x="9050" y="45"/>
                    <a:pt x="9050" y="29"/>
                  </a:cubicBezTo>
                  <a:close/>
                  <a:moveTo>
                    <a:pt x="8876" y="29"/>
                  </a:moveTo>
                  <a:cubicBezTo>
                    <a:pt x="8876" y="13"/>
                    <a:pt x="8888" y="0"/>
                    <a:pt x="8905" y="0"/>
                  </a:cubicBezTo>
                  <a:cubicBezTo>
                    <a:pt x="8905" y="0"/>
                    <a:pt x="8905" y="0"/>
                    <a:pt x="8905" y="0"/>
                  </a:cubicBezTo>
                  <a:cubicBezTo>
                    <a:pt x="8921" y="0"/>
                    <a:pt x="8934" y="13"/>
                    <a:pt x="8934" y="29"/>
                  </a:cubicBezTo>
                  <a:cubicBezTo>
                    <a:pt x="8934" y="29"/>
                    <a:pt x="8934" y="29"/>
                    <a:pt x="8934" y="29"/>
                  </a:cubicBezTo>
                  <a:cubicBezTo>
                    <a:pt x="8934" y="45"/>
                    <a:pt x="8921" y="58"/>
                    <a:pt x="8905" y="58"/>
                  </a:cubicBezTo>
                  <a:cubicBezTo>
                    <a:pt x="8905" y="58"/>
                    <a:pt x="8905" y="58"/>
                    <a:pt x="8905" y="58"/>
                  </a:cubicBezTo>
                  <a:cubicBezTo>
                    <a:pt x="8888" y="58"/>
                    <a:pt x="8876" y="45"/>
                    <a:pt x="8876" y="29"/>
                  </a:cubicBezTo>
                  <a:close/>
                  <a:moveTo>
                    <a:pt x="13052" y="29"/>
                  </a:moveTo>
                  <a:cubicBezTo>
                    <a:pt x="13052" y="13"/>
                    <a:pt x="13066" y="0"/>
                    <a:pt x="13082" y="0"/>
                  </a:cubicBezTo>
                  <a:cubicBezTo>
                    <a:pt x="13082" y="0"/>
                    <a:pt x="13082" y="0"/>
                    <a:pt x="13082" y="0"/>
                  </a:cubicBezTo>
                  <a:cubicBezTo>
                    <a:pt x="13098" y="0"/>
                    <a:pt x="13111" y="13"/>
                    <a:pt x="13111" y="29"/>
                  </a:cubicBezTo>
                  <a:cubicBezTo>
                    <a:pt x="13111" y="29"/>
                    <a:pt x="13111" y="29"/>
                    <a:pt x="13111" y="29"/>
                  </a:cubicBezTo>
                  <a:cubicBezTo>
                    <a:pt x="13111" y="45"/>
                    <a:pt x="13098" y="58"/>
                    <a:pt x="13082" y="58"/>
                  </a:cubicBezTo>
                  <a:cubicBezTo>
                    <a:pt x="13082" y="58"/>
                    <a:pt x="13082" y="58"/>
                    <a:pt x="13082" y="58"/>
                  </a:cubicBezTo>
                  <a:cubicBezTo>
                    <a:pt x="13066" y="58"/>
                    <a:pt x="13052" y="45"/>
                    <a:pt x="13052" y="29"/>
                  </a:cubicBezTo>
                  <a:close/>
                  <a:moveTo>
                    <a:pt x="12878" y="29"/>
                  </a:moveTo>
                  <a:cubicBezTo>
                    <a:pt x="12878" y="13"/>
                    <a:pt x="12892" y="0"/>
                    <a:pt x="12908" y="0"/>
                  </a:cubicBezTo>
                  <a:cubicBezTo>
                    <a:pt x="12908" y="0"/>
                    <a:pt x="12908" y="0"/>
                    <a:pt x="12908" y="0"/>
                  </a:cubicBezTo>
                  <a:cubicBezTo>
                    <a:pt x="12924" y="0"/>
                    <a:pt x="12937" y="13"/>
                    <a:pt x="12937" y="29"/>
                  </a:cubicBezTo>
                  <a:cubicBezTo>
                    <a:pt x="12937" y="29"/>
                    <a:pt x="12937" y="29"/>
                    <a:pt x="12937" y="29"/>
                  </a:cubicBezTo>
                  <a:cubicBezTo>
                    <a:pt x="12937" y="45"/>
                    <a:pt x="12924" y="58"/>
                    <a:pt x="12908" y="58"/>
                  </a:cubicBezTo>
                  <a:cubicBezTo>
                    <a:pt x="12908" y="58"/>
                    <a:pt x="12908" y="58"/>
                    <a:pt x="12908" y="58"/>
                  </a:cubicBezTo>
                  <a:cubicBezTo>
                    <a:pt x="12892" y="58"/>
                    <a:pt x="12878" y="45"/>
                    <a:pt x="12878" y="29"/>
                  </a:cubicBezTo>
                  <a:close/>
                  <a:moveTo>
                    <a:pt x="12704" y="29"/>
                  </a:moveTo>
                  <a:cubicBezTo>
                    <a:pt x="12704" y="13"/>
                    <a:pt x="12717" y="0"/>
                    <a:pt x="12734" y="0"/>
                  </a:cubicBezTo>
                  <a:cubicBezTo>
                    <a:pt x="12734" y="0"/>
                    <a:pt x="12734" y="0"/>
                    <a:pt x="12734" y="0"/>
                  </a:cubicBezTo>
                  <a:cubicBezTo>
                    <a:pt x="12750" y="0"/>
                    <a:pt x="12762" y="13"/>
                    <a:pt x="12762" y="29"/>
                  </a:cubicBezTo>
                  <a:cubicBezTo>
                    <a:pt x="12762" y="29"/>
                    <a:pt x="12762" y="29"/>
                    <a:pt x="12762" y="29"/>
                  </a:cubicBezTo>
                  <a:cubicBezTo>
                    <a:pt x="12762" y="45"/>
                    <a:pt x="12750" y="58"/>
                    <a:pt x="12734" y="58"/>
                  </a:cubicBezTo>
                  <a:cubicBezTo>
                    <a:pt x="12734" y="58"/>
                    <a:pt x="12734" y="58"/>
                    <a:pt x="12734" y="58"/>
                  </a:cubicBezTo>
                  <a:cubicBezTo>
                    <a:pt x="12717" y="58"/>
                    <a:pt x="12704" y="45"/>
                    <a:pt x="12704" y="29"/>
                  </a:cubicBezTo>
                  <a:close/>
                  <a:moveTo>
                    <a:pt x="12530" y="29"/>
                  </a:moveTo>
                  <a:cubicBezTo>
                    <a:pt x="12530" y="13"/>
                    <a:pt x="12544" y="0"/>
                    <a:pt x="12560" y="0"/>
                  </a:cubicBezTo>
                  <a:cubicBezTo>
                    <a:pt x="12560" y="0"/>
                    <a:pt x="12560" y="0"/>
                    <a:pt x="12560" y="0"/>
                  </a:cubicBezTo>
                  <a:cubicBezTo>
                    <a:pt x="12576" y="0"/>
                    <a:pt x="12588" y="13"/>
                    <a:pt x="12588" y="29"/>
                  </a:cubicBezTo>
                  <a:cubicBezTo>
                    <a:pt x="12588" y="29"/>
                    <a:pt x="12588" y="29"/>
                    <a:pt x="12588" y="29"/>
                  </a:cubicBezTo>
                  <a:cubicBezTo>
                    <a:pt x="12588" y="45"/>
                    <a:pt x="12576" y="58"/>
                    <a:pt x="12560" y="58"/>
                  </a:cubicBezTo>
                  <a:cubicBezTo>
                    <a:pt x="12560" y="58"/>
                    <a:pt x="12560" y="58"/>
                    <a:pt x="12560" y="58"/>
                  </a:cubicBezTo>
                  <a:cubicBezTo>
                    <a:pt x="12544" y="58"/>
                    <a:pt x="12530" y="45"/>
                    <a:pt x="12530" y="29"/>
                  </a:cubicBezTo>
                  <a:close/>
                  <a:moveTo>
                    <a:pt x="12356" y="29"/>
                  </a:moveTo>
                  <a:cubicBezTo>
                    <a:pt x="12356" y="13"/>
                    <a:pt x="12369" y="0"/>
                    <a:pt x="12386" y="0"/>
                  </a:cubicBezTo>
                  <a:cubicBezTo>
                    <a:pt x="12386" y="0"/>
                    <a:pt x="12386" y="0"/>
                    <a:pt x="12386" y="0"/>
                  </a:cubicBezTo>
                  <a:cubicBezTo>
                    <a:pt x="12402" y="0"/>
                    <a:pt x="12414" y="13"/>
                    <a:pt x="12414" y="29"/>
                  </a:cubicBezTo>
                  <a:cubicBezTo>
                    <a:pt x="12414" y="29"/>
                    <a:pt x="12414" y="29"/>
                    <a:pt x="12414" y="29"/>
                  </a:cubicBezTo>
                  <a:cubicBezTo>
                    <a:pt x="12414" y="45"/>
                    <a:pt x="12402" y="58"/>
                    <a:pt x="12386" y="58"/>
                  </a:cubicBezTo>
                  <a:cubicBezTo>
                    <a:pt x="12386" y="58"/>
                    <a:pt x="12386" y="58"/>
                    <a:pt x="12386" y="58"/>
                  </a:cubicBezTo>
                  <a:cubicBezTo>
                    <a:pt x="12369" y="58"/>
                    <a:pt x="12356" y="45"/>
                    <a:pt x="12356" y="29"/>
                  </a:cubicBezTo>
                  <a:close/>
                  <a:moveTo>
                    <a:pt x="12182" y="29"/>
                  </a:moveTo>
                  <a:cubicBezTo>
                    <a:pt x="12182" y="13"/>
                    <a:pt x="12195" y="0"/>
                    <a:pt x="12211" y="0"/>
                  </a:cubicBezTo>
                  <a:cubicBezTo>
                    <a:pt x="12211" y="0"/>
                    <a:pt x="12211" y="0"/>
                    <a:pt x="12211" y="0"/>
                  </a:cubicBezTo>
                  <a:cubicBezTo>
                    <a:pt x="12228" y="0"/>
                    <a:pt x="12240" y="13"/>
                    <a:pt x="12240" y="29"/>
                  </a:cubicBezTo>
                  <a:cubicBezTo>
                    <a:pt x="12240" y="29"/>
                    <a:pt x="12240" y="29"/>
                    <a:pt x="12240" y="29"/>
                  </a:cubicBezTo>
                  <a:cubicBezTo>
                    <a:pt x="12240" y="45"/>
                    <a:pt x="12228" y="58"/>
                    <a:pt x="12212" y="58"/>
                  </a:cubicBezTo>
                  <a:cubicBezTo>
                    <a:pt x="12212" y="58"/>
                    <a:pt x="12212" y="58"/>
                    <a:pt x="12212" y="58"/>
                  </a:cubicBezTo>
                  <a:cubicBezTo>
                    <a:pt x="12195" y="58"/>
                    <a:pt x="12182" y="45"/>
                    <a:pt x="12182" y="29"/>
                  </a:cubicBezTo>
                  <a:close/>
                  <a:moveTo>
                    <a:pt x="12008" y="29"/>
                  </a:moveTo>
                  <a:cubicBezTo>
                    <a:pt x="12008" y="13"/>
                    <a:pt x="12021" y="0"/>
                    <a:pt x="12037" y="0"/>
                  </a:cubicBezTo>
                  <a:cubicBezTo>
                    <a:pt x="12037" y="0"/>
                    <a:pt x="12037" y="0"/>
                    <a:pt x="12037" y="0"/>
                  </a:cubicBezTo>
                  <a:cubicBezTo>
                    <a:pt x="12054" y="0"/>
                    <a:pt x="12066" y="13"/>
                    <a:pt x="12066" y="29"/>
                  </a:cubicBezTo>
                  <a:cubicBezTo>
                    <a:pt x="12066" y="29"/>
                    <a:pt x="12066" y="29"/>
                    <a:pt x="12066" y="29"/>
                  </a:cubicBezTo>
                  <a:cubicBezTo>
                    <a:pt x="12066" y="45"/>
                    <a:pt x="12054" y="58"/>
                    <a:pt x="12037" y="58"/>
                  </a:cubicBezTo>
                  <a:cubicBezTo>
                    <a:pt x="12037" y="58"/>
                    <a:pt x="12037" y="58"/>
                    <a:pt x="12037" y="58"/>
                  </a:cubicBezTo>
                  <a:cubicBezTo>
                    <a:pt x="12021" y="58"/>
                    <a:pt x="12008" y="45"/>
                    <a:pt x="12008" y="29"/>
                  </a:cubicBezTo>
                  <a:close/>
                  <a:moveTo>
                    <a:pt x="11834" y="29"/>
                  </a:moveTo>
                  <a:cubicBezTo>
                    <a:pt x="11834" y="13"/>
                    <a:pt x="11847" y="0"/>
                    <a:pt x="11863" y="0"/>
                  </a:cubicBezTo>
                  <a:cubicBezTo>
                    <a:pt x="11863" y="0"/>
                    <a:pt x="11863" y="0"/>
                    <a:pt x="11863" y="0"/>
                  </a:cubicBezTo>
                  <a:cubicBezTo>
                    <a:pt x="11879" y="0"/>
                    <a:pt x="11892" y="13"/>
                    <a:pt x="11892" y="29"/>
                  </a:cubicBezTo>
                  <a:cubicBezTo>
                    <a:pt x="11892" y="29"/>
                    <a:pt x="11892" y="29"/>
                    <a:pt x="11892" y="29"/>
                  </a:cubicBezTo>
                  <a:cubicBezTo>
                    <a:pt x="11892" y="45"/>
                    <a:pt x="11879" y="58"/>
                    <a:pt x="11863" y="58"/>
                  </a:cubicBezTo>
                  <a:cubicBezTo>
                    <a:pt x="11863" y="58"/>
                    <a:pt x="11863" y="58"/>
                    <a:pt x="11863" y="58"/>
                  </a:cubicBezTo>
                  <a:cubicBezTo>
                    <a:pt x="11847" y="58"/>
                    <a:pt x="11834" y="45"/>
                    <a:pt x="11834" y="29"/>
                  </a:cubicBezTo>
                  <a:close/>
                  <a:moveTo>
                    <a:pt x="11660" y="29"/>
                  </a:moveTo>
                  <a:cubicBezTo>
                    <a:pt x="11660" y="13"/>
                    <a:pt x="11673" y="0"/>
                    <a:pt x="11689" y="0"/>
                  </a:cubicBezTo>
                  <a:cubicBezTo>
                    <a:pt x="11689" y="0"/>
                    <a:pt x="11689" y="0"/>
                    <a:pt x="11689" y="0"/>
                  </a:cubicBezTo>
                  <a:cubicBezTo>
                    <a:pt x="11705" y="0"/>
                    <a:pt x="11718" y="13"/>
                    <a:pt x="11718" y="29"/>
                  </a:cubicBezTo>
                  <a:cubicBezTo>
                    <a:pt x="11718" y="29"/>
                    <a:pt x="11718" y="29"/>
                    <a:pt x="11718" y="29"/>
                  </a:cubicBezTo>
                  <a:cubicBezTo>
                    <a:pt x="11718" y="45"/>
                    <a:pt x="11705" y="58"/>
                    <a:pt x="11689" y="58"/>
                  </a:cubicBezTo>
                  <a:cubicBezTo>
                    <a:pt x="11689" y="58"/>
                    <a:pt x="11689" y="58"/>
                    <a:pt x="11689" y="58"/>
                  </a:cubicBezTo>
                  <a:cubicBezTo>
                    <a:pt x="11673" y="58"/>
                    <a:pt x="11660" y="45"/>
                    <a:pt x="11660" y="29"/>
                  </a:cubicBezTo>
                  <a:close/>
                  <a:moveTo>
                    <a:pt x="11486" y="29"/>
                  </a:moveTo>
                  <a:cubicBezTo>
                    <a:pt x="11486" y="13"/>
                    <a:pt x="11499" y="0"/>
                    <a:pt x="11515" y="0"/>
                  </a:cubicBezTo>
                  <a:cubicBezTo>
                    <a:pt x="11515" y="0"/>
                    <a:pt x="11515" y="0"/>
                    <a:pt x="11515" y="0"/>
                  </a:cubicBezTo>
                  <a:cubicBezTo>
                    <a:pt x="11531" y="0"/>
                    <a:pt x="11544" y="13"/>
                    <a:pt x="11544" y="29"/>
                  </a:cubicBezTo>
                  <a:cubicBezTo>
                    <a:pt x="11544" y="29"/>
                    <a:pt x="11544" y="29"/>
                    <a:pt x="11544" y="29"/>
                  </a:cubicBezTo>
                  <a:cubicBezTo>
                    <a:pt x="11544" y="45"/>
                    <a:pt x="11531" y="58"/>
                    <a:pt x="11515" y="58"/>
                  </a:cubicBezTo>
                  <a:cubicBezTo>
                    <a:pt x="11515" y="58"/>
                    <a:pt x="11515" y="58"/>
                    <a:pt x="11515" y="58"/>
                  </a:cubicBezTo>
                  <a:cubicBezTo>
                    <a:pt x="11499" y="58"/>
                    <a:pt x="11486" y="45"/>
                    <a:pt x="11486" y="29"/>
                  </a:cubicBezTo>
                  <a:close/>
                  <a:moveTo>
                    <a:pt x="11312" y="29"/>
                  </a:moveTo>
                  <a:cubicBezTo>
                    <a:pt x="11312" y="13"/>
                    <a:pt x="11325" y="0"/>
                    <a:pt x="11341" y="0"/>
                  </a:cubicBezTo>
                  <a:cubicBezTo>
                    <a:pt x="11341" y="0"/>
                    <a:pt x="11341" y="0"/>
                    <a:pt x="11341" y="0"/>
                  </a:cubicBezTo>
                  <a:cubicBezTo>
                    <a:pt x="11357" y="0"/>
                    <a:pt x="11370" y="13"/>
                    <a:pt x="11370" y="29"/>
                  </a:cubicBezTo>
                  <a:cubicBezTo>
                    <a:pt x="11370" y="29"/>
                    <a:pt x="11370" y="29"/>
                    <a:pt x="11370" y="29"/>
                  </a:cubicBezTo>
                  <a:cubicBezTo>
                    <a:pt x="11370" y="45"/>
                    <a:pt x="11357" y="58"/>
                    <a:pt x="11341" y="58"/>
                  </a:cubicBezTo>
                  <a:cubicBezTo>
                    <a:pt x="11341" y="58"/>
                    <a:pt x="11341" y="58"/>
                    <a:pt x="11341" y="58"/>
                  </a:cubicBezTo>
                  <a:cubicBezTo>
                    <a:pt x="11325" y="58"/>
                    <a:pt x="11312" y="45"/>
                    <a:pt x="11312" y="29"/>
                  </a:cubicBezTo>
                  <a:close/>
                  <a:moveTo>
                    <a:pt x="11138" y="29"/>
                  </a:moveTo>
                  <a:cubicBezTo>
                    <a:pt x="11138" y="13"/>
                    <a:pt x="11151" y="0"/>
                    <a:pt x="11167" y="0"/>
                  </a:cubicBezTo>
                  <a:cubicBezTo>
                    <a:pt x="11167" y="0"/>
                    <a:pt x="11167" y="0"/>
                    <a:pt x="11167" y="0"/>
                  </a:cubicBezTo>
                  <a:cubicBezTo>
                    <a:pt x="11183" y="0"/>
                    <a:pt x="11196" y="13"/>
                    <a:pt x="11196" y="29"/>
                  </a:cubicBezTo>
                  <a:cubicBezTo>
                    <a:pt x="11196" y="29"/>
                    <a:pt x="11196" y="29"/>
                    <a:pt x="11196" y="29"/>
                  </a:cubicBezTo>
                  <a:cubicBezTo>
                    <a:pt x="11196" y="45"/>
                    <a:pt x="11183" y="58"/>
                    <a:pt x="11167" y="58"/>
                  </a:cubicBezTo>
                  <a:cubicBezTo>
                    <a:pt x="11167" y="58"/>
                    <a:pt x="11167" y="58"/>
                    <a:pt x="11167" y="58"/>
                  </a:cubicBezTo>
                  <a:cubicBezTo>
                    <a:pt x="11151" y="58"/>
                    <a:pt x="11138" y="45"/>
                    <a:pt x="11138" y="29"/>
                  </a:cubicBezTo>
                  <a:close/>
                  <a:moveTo>
                    <a:pt x="10964" y="29"/>
                  </a:moveTo>
                  <a:cubicBezTo>
                    <a:pt x="10964" y="13"/>
                    <a:pt x="10977" y="0"/>
                    <a:pt x="10993" y="0"/>
                  </a:cubicBezTo>
                  <a:cubicBezTo>
                    <a:pt x="10993" y="0"/>
                    <a:pt x="10993" y="0"/>
                    <a:pt x="10993" y="0"/>
                  </a:cubicBezTo>
                  <a:cubicBezTo>
                    <a:pt x="11009" y="0"/>
                    <a:pt x="11022" y="13"/>
                    <a:pt x="11022" y="29"/>
                  </a:cubicBezTo>
                  <a:cubicBezTo>
                    <a:pt x="11022" y="29"/>
                    <a:pt x="11022" y="29"/>
                    <a:pt x="11022" y="29"/>
                  </a:cubicBezTo>
                  <a:cubicBezTo>
                    <a:pt x="11022" y="45"/>
                    <a:pt x="11009" y="58"/>
                    <a:pt x="10993" y="58"/>
                  </a:cubicBezTo>
                  <a:cubicBezTo>
                    <a:pt x="10993" y="58"/>
                    <a:pt x="10993" y="58"/>
                    <a:pt x="10993" y="58"/>
                  </a:cubicBezTo>
                  <a:cubicBezTo>
                    <a:pt x="10977" y="58"/>
                    <a:pt x="10964" y="45"/>
                    <a:pt x="10964" y="29"/>
                  </a:cubicBezTo>
                  <a:close/>
                </a:path>
              </a:pathLst>
            </a:custGeom>
            <a:solidFill>
              <a:srgbClr val="1743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solidFill>
                  <a:srgbClr val="17438B"/>
                </a:solidFill>
              </a:endParaRPr>
            </a:p>
          </p:txBody>
        </p:sp>
      </p:grpSp>
      <p:sp>
        <p:nvSpPr>
          <p:cNvPr id="12" name="Tijdelijke aanduiding voor afbeelding 9"/>
          <p:cNvSpPr>
            <a:spLocks noGrp="1"/>
          </p:cNvSpPr>
          <p:nvPr>
            <p:ph type="pic" sz="quarter" idx="13"/>
          </p:nvPr>
        </p:nvSpPr>
        <p:spPr bwMode="gray">
          <a:xfrm>
            <a:off x="8297867" y="362315"/>
            <a:ext cx="3441400" cy="5174891"/>
          </a:xfrm>
          <a:blipFill>
            <a:blip r:embed="rId2"/>
            <a:stretch>
              <a:fillRect/>
            </a:stretch>
          </a:blipFill>
        </p:spPr>
        <p:txBody>
          <a:bodyPr/>
          <a:lstStyle>
            <a:lvl1pPr algn="ctr">
              <a:defRPr>
                <a:solidFill>
                  <a:schemeClr val="tx2"/>
                </a:solidFill>
              </a:defRPr>
            </a:lvl1pPr>
          </a:lstStyle>
          <a:p>
            <a:endParaRPr lang="nl-NL" dirty="0"/>
          </a:p>
        </p:txBody>
      </p:sp>
      <p:sp>
        <p:nvSpPr>
          <p:cNvPr id="13" name="Tijdelijke aanduiding voor dianummer 5"/>
          <p:cNvSpPr>
            <a:spLocks noGrp="1"/>
          </p:cNvSpPr>
          <p:nvPr>
            <p:ph type="sldNum" sz="quarter" idx="4"/>
          </p:nvPr>
        </p:nvSpPr>
        <p:spPr>
          <a:xfrm>
            <a:off x="430781" y="6108120"/>
            <a:ext cx="645619" cy="127000"/>
          </a:xfrm>
          <a:prstGeom prst="rect">
            <a:avLst/>
          </a:prstGeom>
        </p:spPr>
        <p:txBody>
          <a:bodyPr vert="horz" lIns="0" tIns="0" rIns="0" bIns="0" rtlCol="0" anchor="ctr"/>
          <a:lstStyle>
            <a:lvl1pPr algn="l">
              <a:lnSpc>
                <a:spcPts val="1000"/>
              </a:lnSpc>
              <a:defRPr sz="800" b="1">
                <a:solidFill>
                  <a:schemeClr val="tx2"/>
                </a:solidFill>
              </a:defRPr>
            </a:lvl1pPr>
          </a:lstStyle>
          <a:p>
            <a:r>
              <a:rPr lang="nl-NL" dirty="0">
                <a:solidFill>
                  <a:srgbClr val="3C3C3C"/>
                </a:solidFill>
              </a:rPr>
              <a:t>Pagina </a:t>
            </a:r>
            <a:fld id="{D4CA4C14-3CA2-40BD-B9F6-F0B59068D732}" type="slidenum">
              <a:rPr lang="nl-NL" smtClean="0">
                <a:solidFill>
                  <a:srgbClr val="3C3C3C"/>
                </a:solidFill>
              </a:rPr>
              <a:pPr/>
              <a:t>‹nr.›</a:t>
            </a:fld>
            <a:endParaRPr lang="nl-NL" dirty="0">
              <a:solidFill>
                <a:srgbClr val="3C3C3C"/>
              </a:solidFill>
            </a:endParaRPr>
          </a:p>
        </p:txBody>
      </p:sp>
    </p:spTree>
    <p:extLst>
      <p:ext uri="{BB962C8B-B14F-4D97-AF65-F5344CB8AC3E}">
        <p14:creationId xmlns:p14="http://schemas.microsoft.com/office/powerpoint/2010/main" val="407818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en object met beeld">
    <p:spTree>
      <p:nvGrpSpPr>
        <p:cNvPr id="1" name=""/>
        <p:cNvGrpSpPr/>
        <p:nvPr/>
      </p:nvGrpSpPr>
      <p:grpSpPr>
        <a:xfrm>
          <a:off x="0" y="0"/>
          <a:ext cx="0" cy="0"/>
          <a:chOff x="0" y="0"/>
          <a:chExt cx="0" cy="0"/>
        </a:xfrm>
      </p:grpSpPr>
      <p:sp>
        <p:nvSpPr>
          <p:cNvPr id="2" name="Titel 1"/>
          <p:cNvSpPr>
            <a:spLocks noGrp="1"/>
          </p:cNvSpPr>
          <p:nvPr>
            <p:ph type="title"/>
          </p:nvPr>
        </p:nvSpPr>
        <p:spPr>
          <a:xfrm>
            <a:off x="430899" y="658178"/>
            <a:ext cx="11325599" cy="444500"/>
          </a:xfrm>
        </p:spPr>
        <p:txBody>
          <a:bodyPr/>
          <a:lstStyle/>
          <a:p>
            <a:r>
              <a:rPr lang="nl-NL" dirty="0"/>
              <a:t>Klik om de stijl te bewerken</a:t>
            </a:r>
          </a:p>
        </p:txBody>
      </p:sp>
      <p:sp>
        <p:nvSpPr>
          <p:cNvPr id="3" name="Tijdelijke aanduiding voor inhoud 2"/>
          <p:cNvSpPr>
            <a:spLocks noGrp="1"/>
          </p:cNvSpPr>
          <p:nvPr>
            <p:ph idx="1"/>
          </p:nvPr>
        </p:nvSpPr>
        <p:spPr>
          <a:xfrm>
            <a:off x="4319588" y="1382096"/>
            <a:ext cx="5831192" cy="4153504"/>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a:xfrm>
            <a:off x="1400400" y="6641411"/>
            <a:ext cx="972000" cy="127000"/>
          </a:xfrm>
          <a:prstGeom prst="rect">
            <a:avLst/>
          </a:prstGeom>
        </p:spPr>
        <p:txBody>
          <a:bodyPr/>
          <a:lstStyle/>
          <a:p>
            <a:endParaRPr lang="nl-NL">
              <a:solidFill>
                <a:srgbClr val="3C3C3C"/>
              </a:solidFill>
            </a:endParaRPr>
          </a:p>
        </p:txBody>
      </p:sp>
      <p:sp>
        <p:nvSpPr>
          <p:cNvPr id="5" name="Tijdelijke aanduiding voor voettekst 4"/>
          <p:cNvSpPr>
            <a:spLocks noGrp="1"/>
          </p:cNvSpPr>
          <p:nvPr>
            <p:ph type="ftr" sz="quarter" idx="11"/>
          </p:nvPr>
        </p:nvSpPr>
        <p:spPr/>
        <p:txBody>
          <a:bodyPr/>
          <a:lstStyle/>
          <a:p>
            <a:r>
              <a:rPr lang="nl-NL">
                <a:solidFill>
                  <a:srgbClr val="3C3C3C"/>
                </a:solidFill>
              </a:rPr>
              <a:t>Transformeer je zorg: Lean Leiderschap in actie voor kwaliteit</a:t>
            </a:r>
          </a:p>
        </p:txBody>
      </p:sp>
      <p:sp>
        <p:nvSpPr>
          <p:cNvPr id="8" name="Tijdelijke aanduiding voor afbeelding 7"/>
          <p:cNvSpPr>
            <a:spLocks noGrp="1"/>
          </p:cNvSpPr>
          <p:nvPr>
            <p:ph type="pic" sz="quarter" idx="13"/>
          </p:nvPr>
        </p:nvSpPr>
        <p:spPr bwMode="gray">
          <a:xfrm>
            <a:off x="430784" y="1323978"/>
            <a:ext cx="3554549" cy="4211625"/>
          </a:xfrm>
          <a:solidFill>
            <a:schemeClr val="accent3"/>
          </a:solidFill>
        </p:spPr>
        <p:txBody>
          <a:bodyPr/>
          <a:lstStyle>
            <a:lvl1pPr algn="ctr">
              <a:defRPr>
                <a:solidFill>
                  <a:schemeClr val="tx2"/>
                </a:solidFill>
              </a:defRPr>
            </a:lvl1pPr>
          </a:lstStyle>
          <a:p>
            <a:endParaRPr lang="nl-NL" dirty="0"/>
          </a:p>
        </p:txBody>
      </p:sp>
      <p:sp>
        <p:nvSpPr>
          <p:cNvPr id="9" name="Tijdelijke aanduiding voor dianummer 5"/>
          <p:cNvSpPr>
            <a:spLocks noGrp="1"/>
          </p:cNvSpPr>
          <p:nvPr>
            <p:ph type="sldNum" sz="quarter" idx="4"/>
          </p:nvPr>
        </p:nvSpPr>
        <p:spPr>
          <a:xfrm>
            <a:off x="430781" y="6108120"/>
            <a:ext cx="645619" cy="127000"/>
          </a:xfrm>
          <a:prstGeom prst="rect">
            <a:avLst/>
          </a:prstGeom>
        </p:spPr>
        <p:txBody>
          <a:bodyPr vert="horz" lIns="0" tIns="0" rIns="0" bIns="0" rtlCol="0" anchor="ctr"/>
          <a:lstStyle>
            <a:lvl1pPr algn="l">
              <a:lnSpc>
                <a:spcPts val="1000"/>
              </a:lnSpc>
              <a:defRPr sz="800" b="1">
                <a:solidFill>
                  <a:schemeClr val="tx2"/>
                </a:solidFill>
              </a:defRPr>
            </a:lvl1pPr>
          </a:lstStyle>
          <a:p>
            <a:r>
              <a:rPr lang="nl-NL" dirty="0">
                <a:solidFill>
                  <a:srgbClr val="3C3C3C"/>
                </a:solidFill>
              </a:rPr>
              <a:t>Pagina </a:t>
            </a:r>
            <a:fld id="{D4CA4C14-3CA2-40BD-B9F6-F0B59068D732}" type="slidenum">
              <a:rPr lang="nl-NL" smtClean="0">
                <a:solidFill>
                  <a:srgbClr val="3C3C3C"/>
                </a:solidFill>
              </a:rPr>
              <a:pPr/>
              <a:t>‹nr.›</a:t>
            </a:fld>
            <a:endParaRPr lang="nl-NL" dirty="0">
              <a:solidFill>
                <a:srgbClr val="3C3C3C"/>
              </a:solidFill>
            </a:endParaRPr>
          </a:p>
        </p:txBody>
      </p:sp>
    </p:spTree>
    <p:extLst>
      <p:ext uri="{BB962C8B-B14F-4D97-AF65-F5344CB8AC3E}">
        <p14:creationId xmlns:p14="http://schemas.microsoft.com/office/powerpoint/2010/main" val="163616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eeld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1400400" y="6641411"/>
            <a:ext cx="972000" cy="127000"/>
          </a:xfrm>
          <a:prstGeom prst="rect">
            <a:avLst/>
          </a:prstGeom>
        </p:spPr>
        <p:txBody>
          <a:bodyPr/>
          <a:lstStyle/>
          <a:p>
            <a:endParaRPr lang="nl-NL">
              <a:solidFill>
                <a:srgbClr val="3C3C3C"/>
              </a:solidFill>
            </a:endParaRPr>
          </a:p>
        </p:txBody>
      </p:sp>
      <p:sp>
        <p:nvSpPr>
          <p:cNvPr id="5" name="Tijdelijke aanduiding voor voettekst 4"/>
          <p:cNvSpPr>
            <a:spLocks noGrp="1"/>
          </p:cNvSpPr>
          <p:nvPr>
            <p:ph type="ftr" sz="quarter" idx="11"/>
          </p:nvPr>
        </p:nvSpPr>
        <p:spPr/>
        <p:txBody>
          <a:bodyPr/>
          <a:lstStyle/>
          <a:p>
            <a:r>
              <a:rPr lang="nl-NL">
                <a:solidFill>
                  <a:srgbClr val="3C3C3C"/>
                </a:solidFill>
              </a:rPr>
              <a:t>Transformeer je zorg: Lean Leiderschap in actie voor kwaliteit</a:t>
            </a:r>
          </a:p>
        </p:txBody>
      </p:sp>
      <p:sp>
        <p:nvSpPr>
          <p:cNvPr id="8" name="Tijdelijke aanduiding voor afbeelding 7"/>
          <p:cNvSpPr>
            <a:spLocks noGrp="1"/>
          </p:cNvSpPr>
          <p:nvPr>
            <p:ph type="pic" sz="quarter" idx="13"/>
          </p:nvPr>
        </p:nvSpPr>
        <p:spPr bwMode="gray">
          <a:xfrm>
            <a:off x="430781" y="352800"/>
            <a:ext cx="11340000" cy="4536000"/>
          </a:xfrm>
          <a:solidFill>
            <a:schemeClr val="accent3"/>
          </a:solidFill>
        </p:spPr>
        <p:txBody>
          <a:bodyPr/>
          <a:lstStyle>
            <a:lvl1pPr algn="ctr">
              <a:defRPr>
                <a:solidFill>
                  <a:schemeClr val="tx2"/>
                </a:solidFill>
              </a:defRPr>
            </a:lvl1pPr>
          </a:lstStyle>
          <a:p>
            <a:endParaRPr lang="nl-NL" dirty="0"/>
          </a:p>
        </p:txBody>
      </p:sp>
      <p:sp>
        <p:nvSpPr>
          <p:cNvPr id="9" name="Tijdelijke aanduiding voor tekst 8"/>
          <p:cNvSpPr>
            <a:spLocks noGrp="1"/>
          </p:cNvSpPr>
          <p:nvPr>
            <p:ph type="body" sz="quarter" idx="14" hasCustomPrompt="1"/>
          </p:nvPr>
        </p:nvSpPr>
        <p:spPr bwMode="gray">
          <a:xfrm>
            <a:off x="430781" y="4888800"/>
            <a:ext cx="11340000" cy="648000"/>
          </a:xfrm>
          <a:solidFill>
            <a:schemeClr val="accent3">
              <a:alpha val="50000"/>
            </a:schemeClr>
          </a:solidFill>
        </p:spPr>
        <p:txBody>
          <a:bodyPr lIns="162000" anchor="ctr" anchorCtr="0">
            <a:normAutofit/>
          </a:bodyPr>
          <a:lstStyle>
            <a:lvl1pPr>
              <a:lnSpc>
                <a:spcPts val="2551"/>
              </a:lnSpc>
              <a:defRPr sz="1400" b="0">
                <a:solidFill>
                  <a:schemeClr val="tx2"/>
                </a:solidFill>
              </a:defRPr>
            </a:lvl1pPr>
          </a:lstStyle>
          <a:p>
            <a:pPr lvl="0"/>
            <a:r>
              <a:rPr lang="nl-NL" dirty="0"/>
              <a:t>Bijschrift</a:t>
            </a:r>
          </a:p>
        </p:txBody>
      </p:sp>
      <p:sp>
        <p:nvSpPr>
          <p:cNvPr id="7" name="Tijdelijke aanduiding voor dianummer 5"/>
          <p:cNvSpPr>
            <a:spLocks noGrp="1"/>
          </p:cNvSpPr>
          <p:nvPr>
            <p:ph type="sldNum" sz="quarter" idx="4"/>
          </p:nvPr>
        </p:nvSpPr>
        <p:spPr>
          <a:xfrm>
            <a:off x="430781" y="6108120"/>
            <a:ext cx="645619" cy="127000"/>
          </a:xfrm>
          <a:prstGeom prst="rect">
            <a:avLst/>
          </a:prstGeom>
        </p:spPr>
        <p:txBody>
          <a:bodyPr vert="horz" lIns="0" tIns="0" rIns="0" bIns="0" rtlCol="0" anchor="ctr"/>
          <a:lstStyle>
            <a:lvl1pPr algn="l">
              <a:lnSpc>
                <a:spcPts val="1000"/>
              </a:lnSpc>
              <a:defRPr sz="800" b="1">
                <a:solidFill>
                  <a:schemeClr val="tx2"/>
                </a:solidFill>
              </a:defRPr>
            </a:lvl1pPr>
          </a:lstStyle>
          <a:p>
            <a:r>
              <a:rPr lang="nl-NL" dirty="0">
                <a:solidFill>
                  <a:srgbClr val="3C3C3C"/>
                </a:solidFill>
              </a:rPr>
              <a:t>Pagina </a:t>
            </a:r>
            <a:fld id="{D4CA4C14-3CA2-40BD-B9F6-F0B59068D732}" type="slidenum">
              <a:rPr lang="nl-NL" smtClean="0">
                <a:solidFill>
                  <a:srgbClr val="3C3C3C"/>
                </a:solidFill>
              </a:rPr>
              <a:pPr/>
              <a:t>‹nr.›</a:t>
            </a:fld>
            <a:endParaRPr lang="nl-NL" dirty="0">
              <a:solidFill>
                <a:srgbClr val="3C3C3C"/>
              </a:solidFill>
            </a:endParaRPr>
          </a:p>
        </p:txBody>
      </p:sp>
    </p:spTree>
    <p:extLst>
      <p:ext uri="{BB962C8B-B14F-4D97-AF65-F5344CB8AC3E}">
        <p14:creationId xmlns:p14="http://schemas.microsoft.com/office/powerpoint/2010/main" val="275495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eelddia 3 beelden">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1400400" y="6641411"/>
            <a:ext cx="972000" cy="127000"/>
          </a:xfrm>
          <a:prstGeom prst="rect">
            <a:avLst/>
          </a:prstGeom>
        </p:spPr>
        <p:txBody>
          <a:bodyPr/>
          <a:lstStyle/>
          <a:p>
            <a:endParaRPr lang="nl-NL">
              <a:solidFill>
                <a:srgbClr val="3C3C3C"/>
              </a:solidFill>
            </a:endParaRPr>
          </a:p>
        </p:txBody>
      </p:sp>
      <p:sp>
        <p:nvSpPr>
          <p:cNvPr id="5" name="Tijdelijke aanduiding voor voettekst 4"/>
          <p:cNvSpPr>
            <a:spLocks noGrp="1"/>
          </p:cNvSpPr>
          <p:nvPr>
            <p:ph type="ftr" sz="quarter" idx="11"/>
          </p:nvPr>
        </p:nvSpPr>
        <p:spPr/>
        <p:txBody>
          <a:bodyPr/>
          <a:lstStyle/>
          <a:p>
            <a:r>
              <a:rPr lang="nl-NL">
                <a:solidFill>
                  <a:srgbClr val="3C3C3C"/>
                </a:solidFill>
              </a:rPr>
              <a:t>Transformeer je zorg: Lean Leiderschap in actie voor kwaliteit</a:t>
            </a:r>
          </a:p>
        </p:txBody>
      </p:sp>
      <p:sp>
        <p:nvSpPr>
          <p:cNvPr id="8" name="Tijdelijke aanduiding voor afbeelding 7"/>
          <p:cNvSpPr>
            <a:spLocks noGrp="1"/>
          </p:cNvSpPr>
          <p:nvPr>
            <p:ph type="pic" sz="quarter" idx="13"/>
          </p:nvPr>
        </p:nvSpPr>
        <p:spPr bwMode="gray">
          <a:xfrm>
            <a:off x="2696400" y="352800"/>
            <a:ext cx="9074381" cy="4536000"/>
          </a:xfrm>
          <a:solidFill>
            <a:schemeClr val="accent3"/>
          </a:solidFill>
        </p:spPr>
        <p:txBody>
          <a:bodyPr/>
          <a:lstStyle>
            <a:lvl1pPr algn="ctr">
              <a:defRPr>
                <a:solidFill>
                  <a:schemeClr val="tx2"/>
                </a:solidFill>
              </a:defRPr>
            </a:lvl1pPr>
          </a:lstStyle>
          <a:p>
            <a:endParaRPr lang="nl-NL" dirty="0"/>
          </a:p>
        </p:txBody>
      </p:sp>
      <p:sp>
        <p:nvSpPr>
          <p:cNvPr id="9" name="Tijdelijke aanduiding voor tekst 8"/>
          <p:cNvSpPr>
            <a:spLocks noGrp="1"/>
          </p:cNvSpPr>
          <p:nvPr>
            <p:ph type="body" sz="quarter" idx="14" hasCustomPrompt="1"/>
          </p:nvPr>
        </p:nvSpPr>
        <p:spPr bwMode="gray">
          <a:xfrm>
            <a:off x="2696402" y="4888800"/>
            <a:ext cx="9074383" cy="648000"/>
          </a:xfrm>
          <a:solidFill>
            <a:schemeClr val="accent3">
              <a:alpha val="50000"/>
            </a:schemeClr>
          </a:solidFill>
        </p:spPr>
        <p:txBody>
          <a:bodyPr lIns="162000" anchor="ctr" anchorCtr="0">
            <a:normAutofit/>
          </a:bodyPr>
          <a:lstStyle>
            <a:lvl1pPr>
              <a:lnSpc>
                <a:spcPts val="2551"/>
              </a:lnSpc>
              <a:defRPr sz="1400" b="0">
                <a:solidFill>
                  <a:schemeClr val="tx2"/>
                </a:solidFill>
              </a:defRPr>
            </a:lvl1pPr>
          </a:lstStyle>
          <a:p>
            <a:pPr lvl="0"/>
            <a:r>
              <a:rPr lang="nl-NL" dirty="0"/>
              <a:t>Bijschrift</a:t>
            </a:r>
          </a:p>
        </p:txBody>
      </p:sp>
      <p:sp>
        <p:nvSpPr>
          <p:cNvPr id="10" name="Tijdelijke aanduiding voor afbeelding 9"/>
          <p:cNvSpPr>
            <a:spLocks noGrp="1"/>
          </p:cNvSpPr>
          <p:nvPr>
            <p:ph type="pic" sz="quarter" idx="15"/>
          </p:nvPr>
        </p:nvSpPr>
        <p:spPr bwMode="gray">
          <a:xfrm>
            <a:off x="430779" y="352800"/>
            <a:ext cx="1944000" cy="2916000"/>
          </a:xfrm>
          <a:solidFill>
            <a:schemeClr val="accent3"/>
          </a:solidFill>
        </p:spPr>
        <p:txBody>
          <a:bodyPr/>
          <a:lstStyle>
            <a:lvl1pPr>
              <a:defRPr>
                <a:solidFill>
                  <a:schemeClr val="tx2"/>
                </a:solidFill>
              </a:defRPr>
            </a:lvl1pPr>
          </a:lstStyle>
          <a:p>
            <a:endParaRPr lang="nl-NL" dirty="0"/>
          </a:p>
        </p:txBody>
      </p:sp>
      <p:sp>
        <p:nvSpPr>
          <p:cNvPr id="12" name="Tijdelijke aanduiding voor afbeelding 11"/>
          <p:cNvSpPr>
            <a:spLocks noGrp="1"/>
          </p:cNvSpPr>
          <p:nvPr>
            <p:ph type="pic" sz="quarter" idx="16"/>
          </p:nvPr>
        </p:nvSpPr>
        <p:spPr bwMode="gray">
          <a:xfrm>
            <a:off x="430213" y="3589338"/>
            <a:ext cx="1941512" cy="1947862"/>
          </a:xfrm>
          <a:prstGeom prst="ellipse">
            <a:avLst/>
          </a:prstGeom>
          <a:solidFill>
            <a:schemeClr val="accent3"/>
          </a:solidFill>
        </p:spPr>
        <p:txBody>
          <a:bodyPr>
            <a:normAutofit/>
          </a:bodyPr>
          <a:lstStyle>
            <a:lvl1pPr>
              <a:defRPr sz="2000">
                <a:solidFill>
                  <a:schemeClr val="tx2"/>
                </a:solidFill>
              </a:defRPr>
            </a:lvl1pPr>
          </a:lstStyle>
          <a:p>
            <a:endParaRPr lang="nl-NL" dirty="0"/>
          </a:p>
        </p:txBody>
      </p:sp>
      <p:sp>
        <p:nvSpPr>
          <p:cNvPr id="11" name="Tijdelijke aanduiding voor dianummer 5"/>
          <p:cNvSpPr>
            <a:spLocks noGrp="1"/>
          </p:cNvSpPr>
          <p:nvPr>
            <p:ph type="sldNum" sz="quarter" idx="4"/>
          </p:nvPr>
        </p:nvSpPr>
        <p:spPr>
          <a:xfrm>
            <a:off x="430781" y="6108120"/>
            <a:ext cx="645619" cy="127000"/>
          </a:xfrm>
          <a:prstGeom prst="rect">
            <a:avLst/>
          </a:prstGeom>
        </p:spPr>
        <p:txBody>
          <a:bodyPr vert="horz" lIns="0" tIns="0" rIns="0" bIns="0" rtlCol="0" anchor="ctr"/>
          <a:lstStyle>
            <a:lvl1pPr algn="l">
              <a:lnSpc>
                <a:spcPts val="1000"/>
              </a:lnSpc>
              <a:defRPr sz="800" b="1">
                <a:solidFill>
                  <a:schemeClr val="tx2"/>
                </a:solidFill>
              </a:defRPr>
            </a:lvl1pPr>
          </a:lstStyle>
          <a:p>
            <a:r>
              <a:rPr lang="nl-NL" dirty="0">
                <a:solidFill>
                  <a:srgbClr val="3C3C3C"/>
                </a:solidFill>
              </a:rPr>
              <a:t>Pagina </a:t>
            </a:r>
            <a:fld id="{D4CA4C14-3CA2-40BD-B9F6-F0B59068D732}" type="slidenum">
              <a:rPr lang="nl-NL" smtClean="0">
                <a:solidFill>
                  <a:srgbClr val="3C3C3C"/>
                </a:solidFill>
              </a:rPr>
              <a:pPr/>
              <a:t>‹nr.›</a:t>
            </a:fld>
            <a:endParaRPr lang="nl-NL" dirty="0">
              <a:solidFill>
                <a:srgbClr val="3C3C3C"/>
              </a:solidFill>
            </a:endParaRPr>
          </a:p>
        </p:txBody>
      </p:sp>
    </p:spTree>
    <p:extLst>
      <p:ext uri="{BB962C8B-B14F-4D97-AF65-F5344CB8AC3E}">
        <p14:creationId xmlns:p14="http://schemas.microsoft.com/office/powerpoint/2010/main" val="2517379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4" name="Afbeelding 73"/>
          <p:cNvPicPr>
            <a:picLocks noChangeAspect="1"/>
          </p:cNvPicPr>
          <p:nvPr userDrawn="1"/>
        </p:nvPicPr>
        <p:blipFill>
          <a:blip r:embed="rId15"/>
          <a:stretch>
            <a:fillRect/>
          </a:stretch>
        </p:blipFill>
        <p:spPr>
          <a:xfrm>
            <a:off x="2979" y="5111582"/>
            <a:ext cx="12205250" cy="1737511"/>
          </a:xfrm>
          <a:prstGeom prst="rect">
            <a:avLst/>
          </a:prstGeom>
        </p:spPr>
      </p:pic>
      <p:grpSp>
        <p:nvGrpSpPr>
          <p:cNvPr id="64" name="Grid" hidden="1"/>
          <p:cNvGrpSpPr/>
          <p:nvPr/>
        </p:nvGrpSpPr>
        <p:grpSpPr>
          <a:xfrm>
            <a:off x="428400" y="340317"/>
            <a:ext cx="11340000" cy="6168489"/>
            <a:chOff x="428400" y="340311"/>
            <a:chExt cx="11340000" cy="6168489"/>
          </a:xfrm>
        </p:grpSpPr>
        <p:sp>
          <p:nvSpPr>
            <p:cNvPr id="7" name="Rechthoek 6"/>
            <p:cNvSpPr/>
            <p:nvPr userDrawn="1"/>
          </p:nvSpPr>
          <p:spPr>
            <a:xfrm>
              <a:off x="428400" y="352800"/>
              <a:ext cx="11340000" cy="5184000"/>
            </a:xfrm>
            <a:prstGeom prst="rect">
              <a:avLst/>
            </a:prstGeom>
            <a:noFill/>
            <a:ln w="63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8" name="Rechthoek 7"/>
            <p:cNvSpPr/>
            <p:nvPr userDrawn="1"/>
          </p:nvSpPr>
          <p:spPr>
            <a:xfrm>
              <a:off x="428400" y="5536800"/>
              <a:ext cx="11340000" cy="972000"/>
            </a:xfrm>
            <a:prstGeom prst="rect">
              <a:avLst/>
            </a:prstGeom>
            <a:noFill/>
            <a:ln w="63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grpSp>
          <p:nvGrpSpPr>
            <p:cNvPr id="44" name="Verticaal"/>
            <p:cNvGrpSpPr/>
            <p:nvPr userDrawn="1"/>
          </p:nvGrpSpPr>
          <p:grpSpPr>
            <a:xfrm>
              <a:off x="752400" y="340311"/>
              <a:ext cx="10692000" cy="5196489"/>
              <a:chOff x="752400" y="340311"/>
              <a:chExt cx="10692000" cy="5196489"/>
            </a:xfrm>
          </p:grpSpPr>
          <p:cxnSp>
            <p:nvCxnSpPr>
              <p:cNvPr id="10" name="Rechte verbindingslijn 9"/>
              <p:cNvCxnSpPr/>
              <p:nvPr userDrawn="1"/>
            </p:nvCxnSpPr>
            <p:spPr>
              <a:xfrm>
                <a:off x="752400" y="341511"/>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userDrawn="1"/>
            </p:nvCxnSpPr>
            <p:spPr>
              <a:xfrm>
                <a:off x="1076400" y="341511"/>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userDrawn="1"/>
            </p:nvCxnSpPr>
            <p:spPr>
              <a:xfrm>
                <a:off x="1400400" y="340311"/>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userDrawn="1"/>
            </p:nvCxnSpPr>
            <p:spPr>
              <a:xfrm>
                <a:off x="1724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userDrawn="1"/>
            </p:nvCxnSpPr>
            <p:spPr>
              <a:xfrm>
                <a:off x="2048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a:off x="2372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a:off x="2696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userDrawn="1"/>
            </p:nvCxnSpPr>
            <p:spPr>
              <a:xfrm>
                <a:off x="3020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userDrawn="1"/>
            </p:nvCxnSpPr>
            <p:spPr>
              <a:xfrm>
                <a:off x="33432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userDrawn="1"/>
            </p:nvCxnSpPr>
            <p:spPr>
              <a:xfrm>
                <a:off x="3668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userDrawn="1"/>
            </p:nvCxnSpPr>
            <p:spPr>
              <a:xfrm>
                <a:off x="3992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userDrawn="1"/>
            </p:nvCxnSpPr>
            <p:spPr>
              <a:xfrm>
                <a:off x="4316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a:off x="4640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userDrawn="1"/>
            </p:nvCxnSpPr>
            <p:spPr>
              <a:xfrm>
                <a:off x="4964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userDrawn="1"/>
            </p:nvCxnSpPr>
            <p:spPr>
              <a:xfrm>
                <a:off x="5288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userDrawn="1"/>
            </p:nvCxnSpPr>
            <p:spPr>
              <a:xfrm>
                <a:off x="5612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userDrawn="1"/>
            </p:nvCxnSpPr>
            <p:spPr>
              <a:xfrm>
                <a:off x="5936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userDrawn="1"/>
            </p:nvCxnSpPr>
            <p:spPr>
              <a:xfrm>
                <a:off x="6260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userDrawn="1"/>
            </p:nvCxnSpPr>
            <p:spPr>
              <a:xfrm>
                <a:off x="6584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userDrawn="1"/>
            </p:nvCxnSpPr>
            <p:spPr>
              <a:xfrm>
                <a:off x="6908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7232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userDrawn="1"/>
            </p:nvCxnSpPr>
            <p:spPr>
              <a:xfrm>
                <a:off x="7556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userDrawn="1"/>
            </p:nvCxnSpPr>
            <p:spPr>
              <a:xfrm>
                <a:off x="7880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userDrawn="1"/>
            </p:nvCxnSpPr>
            <p:spPr>
              <a:xfrm>
                <a:off x="8852178"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8528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userDrawn="1"/>
            </p:nvCxnSpPr>
            <p:spPr>
              <a:xfrm>
                <a:off x="8204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userDrawn="1"/>
            </p:nvCxnSpPr>
            <p:spPr>
              <a:xfrm>
                <a:off x="9176400" y="3528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userDrawn="1"/>
            </p:nvCxnSpPr>
            <p:spPr>
              <a:xfrm>
                <a:off x="9500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userDrawn="1"/>
            </p:nvCxnSpPr>
            <p:spPr>
              <a:xfrm>
                <a:off x="9824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userDrawn="1"/>
            </p:nvCxnSpPr>
            <p:spPr>
              <a:xfrm>
                <a:off x="10148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userDrawn="1"/>
            </p:nvCxnSpPr>
            <p:spPr>
              <a:xfrm>
                <a:off x="10472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userDrawn="1"/>
            </p:nvCxnSpPr>
            <p:spPr>
              <a:xfrm>
                <a:off x="10796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userDrawn="1"/>
            </p:nvCxnSpPr>
            <p:spPr>
              <a:xfrm>
                <a:off x="11120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userDrawn="1"/>
            </p:nvCxnSpPr>
            <p:spPr>
              <a:xfrm>
                <a:off x="11444400" y="351600"/>
                <a:ext cx="0" cy="518400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63" name="Horizontaal"/>
            <p:cNvGrpSpPr/>
            <p:nvPr userDrawn="1"/>
          </p:nvGrpSpPr>
          <p:grpSpPr>
            <a:xfrm>
              <a:off x="428400" y="676800"/>
              <a:ext cx="11340000" cy="4536000"/>
              <a:chOff x="428400" y="676800"/>
              <a:chExt cx="11340000" cy="4536000"/>
            </a:xfrm>
          </p:grpSpPr>
          <p:cxnSp>
            <p:nvCxnSpPr>
              <p:cNvPr id="46" name="Rechte verbindingslijn 45"/>
              <p:cNvCxnSpPr/>
              <p:nvPr userDrawn="1"/>
            </p:nvCxnSpPr>
            <p:spPr>
              <a:xfrm>
                <a:off x="428400" y="676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userDrawn="1"/>
            </p:nvCxnSpPr>
            <p:spPr>
              <a:xfrm>
                <a:off x="428400" y="1000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userDrawn="1"/>
            </p:nvCxnSpPr>
            <p:spPr>
              <a:xfrm>
                <a:off x="428400" y="1324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userDrawn="1"/>
            </p:nvCxnSpPr>
            <p:spPr>
              <a:xfrm>
                <a:off x="428400" y="1648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userDrawn="1"/>
            </p:nvCxnSpPr>
            <p:spPr>
              <a:xfrm>
                <a:off x="428400" y="1972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p:nvPr userDrawn="1"/>
            </p:nvCxnSpPr>
            <p:spPr>
              <a:xfrm>
                <a:off x="428400" y="2296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p:nvPr userDrawn="1"/>
            </p:nvCxnSpPr>
            <p:spPr>
              <a:xfrm>
                <a:off x="428400" y="2620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userDrawn="1"/>
            </p:nvCxnSpPr>
            <p:spPr>
              <a:xfrm>
                <a:off x="428400" y="29436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userDrawn="1"/>
            </p:nvCxnSpPr>
            <p:spPr>
              <a:xfrm>
                <a:off x="428400" y="3268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userDrawn="1"/>
            </p:nvCxnSpPr>
            <p:spPr>
              <a:xfrm>
                <a:off x="428400" y="3592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userDrawn="1"/>
            </p:nvCxnSpPr>
            <p:spPr>
              <a:xfrm>
                <a:off x="428400" y="3916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userDrawn="1"/>
            </p:nvCxnSpPr>
            <p:spPr>
              <a:xfrm>
                <a:off x="428400" y="4240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userDrawn="1"/>
            </p:nvCxnSpPr>
            <p:spPr>
              <a:xfrm>
                <a:off x="428400" y="4564223"/>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userDrawn="1"/>
            </p:nvCxnSpPr>
            <p:spPr>
              <a:xfrm>
                <a:off x="428400" y="4888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userDrawn="1"/>
            </p:nvCxnSpPr>
            <p:spPr>
              <a:xfrm>
                <a:off x="428400" y="5212800"/>
                <a:ext cx="11340000" cy="0"/>
              </a:xfrm>
              <a:prstGeom prst="line">
                <a:avLst/>
              </a:prstGeom>
              <a:ln w="635">
                <a:solidFill>
                  <a:srgbClr val="FF00FF"/>
                </a:solidFill>
              </a:ln>
            </p:spPr>
            <p:style>
              <a:lnRef idx="1">
                <a:schemeClr val="accent1"/>
              </a:lnRef>
              <a:fillRef idx="0">
                <a:schemeClr val="accent1"/>
              </a:fillRef>
              <a:effectRef idx="0">
                <a:schemeClr val="accent1"/>
              </a:effectRef>
              <a:fontRef idx="minor">
                <a:schemeClr val="tx1"/>
              </a:fontRef>
            </p:style>
          </p:cxnSp>
        </p:grpSp>
      </p:grpSp>
      <p:sp>
        <p:nvSpPr>
          <p:cNvPr id="6" name="Tijdelijke aanduiding voor dianummer 5"/>
          <p:cNvSpPr>
            <a:spLocks noGrp="1"/>
          </p:cNvSpPr>
          <p:nvPr>
            <p:ph type="sldNum" sz="quarter" idx="4"/>
          </p:nvPr>
        </p:nvSpPr>
        <p:spPr>
          <a:xfrm>
            <a:off x="430781" y="6677740"/>
            <a:ext cx="645619" cy="127000"/>
          </a:xfrm>
          <a:prstGeom prst="rect">
            <a:avLst/>
          </a:prstGeom>
        </p:spPr>
        <p:txBody>
          <a:bodyPr vert="horz" lIns="0" tIns="0" rIns="0" bIns="0" rtlCol="0" anchor="ctr"/>
          <a:lstStyle>
            <a:lvl1pPr algn="l">
              <a:lnSpc>
                <a:spcPts val="1000"/>
              </a:lnSpc>
              <a:defRPr sz="800" b="1">
                <a:solidFill>
                  <a:srgbClr val="EBDACF"/>
                </a:solidFill>
              </a:defRPr>
            </a:lvl1pPr>
          </a:lstStyle>
          <a:p>
            <a:r>
              <a:rPr lang="nl-NL" dirty="0"/>
              <a:t>Pagina </a:t>
            </a:r>
            <a:fld id="{D4CA4C14-3CA2-40BD-B9F6-F0B59068D732}" type="slidenum">
              <a:rPr lang="nl-NL" smtClean="0"/>
              <a:pPr/>
              <a:t>‹nr.›</a:t>
            </a:fld>
            <a:endParaRPr lang="nl-NL" dirty="0"/>
          </a:p>
        </p:txBody>
      </p:sp>
      <p:sp>
        <p:nvSpPr>
          <p:cNvPr id="2" name="Tijdelijke aanduiding voor titel 1"/>
          <p:cNvSpPr>
            <a:spLocks noGrp="1"/>
          </p:cNvSpPr>
          <p:nvPr>
            <p:ph type="title"/>
          </p:nvPr>
        </p:nvSpPr>
        <p:spPr>
          <a:xfrm>
            <a:off x="442805" y="658178"/>
            <a:ext cx="11325599" cy="444500"/>
          </a:xfrm>
          <a:prstGeom prst="rect">
            <a:avLst/>
          </a:prstGeom>
        </p:spPr>
        <p:txBody>
          <a:bodyPr vert="horz" lIns="0" tIns="0" rIns="0" bIns="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1078781" y="1382096"/>
            <a:ext cx="9072000" cy="4153504"/>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1408289" y="6677740"/>
            <a:ext cx="4114800" cy="127000"/>
          </a:xfrm>
          <a:prstGeom prst="rect">
            <a:avLst/>
          </a:prstGeom>
        </p:spPr>
        <p:txBody>
          <a:bodyPr vert="horz" lIns="0" tIns="0" rIns="0" bIns="0" rtlCol="0" anchor="ctr"/>
          <a:lstStyle>
            <a:lvl1pPr algn="l">
              <a:defRPr sz="800">
                <a:solidFill>
                  <a:srgbClr val="EBDACF"/>
                </a:solidFill>
              </a:defRPr>
            </a:lvl1pPr>
          </a:lstStyle>
          <a:p>
            <a:r>
              <a:rPr lang="nl-NL"/>
              <a:t>Transformeer je zorg: Lean Leiderschap in actie voor kwaliteit</a:t>
            </a:r>
            <a:endParaRPr lang="nl-NL" dirty="0"/>
          </a:p>
        </p:txBody>
      </p:sp>
    </p:spTree>
    <p:extLst>
      <p:ext uri="{BB962C8B-B14F-4D97-AF65-F5344CB8AC3E}">
        <p14:creationId xmlns:p14="http://schemas.microsoft.com/office/powerpoint/2010/main" val="2841824171"/>
      </p:ext>
    </p:extLst>
  </p:cSld>
  <p:clrMap bg1="lt1" tx1="dk1" bg2="lt2" tx2="dk2" accent1="accent1" accent2="accent2" accent3="accent3" accent4="accent4" accent5="accent5" accent6="accent6" hlink="hlink" folHlink="folHlink"/>
  <p:sldLayoutIdLst>
    <p:sldLayoutId id="2147483726" r:id="rId1"/>
    <p:sldLayoutId id="2147483846"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847" r:id="rId13"/>
  </p:sldLayoutIdLst>
  <p:hf sldNum="0" hdr="0" dt="0"/>
  <p:txStyles>
    <p:titleStyle>
      <a:lvl1pPr algn="l" defTabSz="914400" rtl="0" eaLnBrk="1" latinLnBrk="0" hangingPunct="1">
        <a:lnSpc>
          <a:spcPts val="3500"/>
        </a:lnSpc>
        <a:spcBef>
          <a:spcPct val="0"/>
        </a:spcBef>
        <a:buNone/>
        <a:defRPr sz="2800" b="0" kern="1200">
          <a:solidFill>
            <a:schemeClr val="tx1"/>
          </a:solidFill>
          <a:latin typeface="+mj-lt"/>
          <a:ea typeface="+mj-ea"/>
          <a:cs typeface="+mj-cs"/>
        </a:defRPr>
      </a:lvl1pPr>
    </p:titleStyle>
    <p:bodyStyle>
      <a:lvl1pPr marL="0" indent="0" algn="l" defTabSz="914400" rtl="0" eaLnBrk="1" latinLnBrk="0" hangingPunct="1">
        <a:lnSpc>
          <a:spcPts val="2551"/>
        </a:lnSpc>
        <a:spcBef>
          <a:spcPts val="0"/>
        </a:spcBef>
        <a:buFont typeface="+mj-lt"/>
        <a:buNone/>
        <a:defRPr sz="1600" b="0" kern="1200">
          <a:solidFill>
            <a:schemeClr val="tx2"/>
          </a:solidFill>
          <a:latin typeface="+mn-lt"/>
          <a:ea typeface="+mn-ea"/>
          <a:cs typeface="+mn-cs"/>
        </a:defRPr>
      </a:lvl1pPr>
      <a:lvl2pPr marL="324000" indent="-324000" algn="l" defTabSz="914400" rtl="0" eaLnBrk="1" latinLnBrk="0" hangingPunct="1">
        <a:lnSpc>
          <a:spcPts val="2551"/>
        </a:lnSpc>
        <a:spcBef>
          <a:spcPts val="0"/>
        </a:spcBef>
        <a:buFont typeface="Arial" panose="020B0604020202020204" pitchFamily="34" charset="0"/>
        <a:buChar char="•"/>
        <a:defRPr sz="1600" kern="1200">
          <a:solidFill>
            <a:schemeClr val="tx2"/>
          </a:solidFill>
          <a:latin typeface="+mn-lt"/>
          <a:ea typeface="+mn-ea"/>
          <a:cs typeface="+mn-cs"/>
        </a:defRPr>
      </a:lvl2pPr>
      <a:lvl3pPr marL="648000" indent="-324000" algn="l" defTabSz="914400" rtl="0" eaLnBrk="1" latinLnBrk="0" hangingPunct="1">
        <a:lnSpc>
          <a:spcPts val="2551"/>
        </a:lnSpc>
        <a:spcBef>
          <a:spcPts val="0"/>
        </a:spcBef>
        <a:buFont typeface="Arial" panose="020B0604020202020204" pitchFamily="34" charset="0"/>
        <a:buChar char="•"/>
        <a:defRPr sz="1600" kern="1200">
          <a:solidFill>
            <a:schemeClr val="tx2"/>
          </a:solidFill>
          <a:latin typeface="+mn-lt"/>
          <a:ea typeface="+mn-ea"/>
          <a:cs typeface="+mn-cs"/>
        </a:defRPr>
      </a:lvl3pPr>
      <a:lvl4pPr marL="972000" indent="-324000" algn="l" defTabSz="914400" rtl="0" eaLnBrk="1" latinLnBrk="0" hangingPunct="1">
        <a:lnSpc>
          <a:spcPts val="2551"/>
        </a:lnSpc>
        <a:spcBef>
          <a:spcPts val="0"/>
        </a:spcBef>
        <a:buFont typeface="Arial" panose="020B0604020202020204" pitchFamily="34" charset="0"/>
        <a:buChar char="•"/>
        <a:defRPr sz="1600" kern="1200">
          <a:solidFill>
            <a:schemeClr val="tx2"/>
          </a:solidFill>
          <a:latin typeface="+mn-lt"/>
          <a:ea typeface="+mn-ea"/>
          <a:cs typeface="+mn-cs"/>
        </a:defRPr>
      </a:lvl4pPr>
      <a:lvl5pPr marL="1296000" indent="-324000" algn="l" defTabSz="914400" rtl="0" eaLnBrk="1" latinLnBrk="0" hangingPunct="1">
        <a:lnSpc>
          <a:spcPts val="2551"/>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3.jp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inkedin.com/in/peter-bocxe-mba-482b08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linkedin.com/in/erno-leenaarts-933ba18/"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21" Type="http://schemas.openxmlformats.org/officeDocument/2006/relationships/diagramColors" Target="../diagrams/colors4.xml"/><Relationship Id="rId34" Type="http://schemas.openxmlformats.org/officeDocument/2006/relationships/diagramLayout" Target="../diagrams/layout7.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2" Type="http://schemas.openxmlformats.org/officeDocument/2006/relationships/notesSlide" Target="../notesSlides/notesSlide20.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 Id="rId8" Type="http://schemas.openxmlformats.org/officeDocument/2006/relationships/diagramData" Target="../diagrams/data2.xml"/><Relationship Id="rId3"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21.xml"/><Relationship Id="rId16" Type="http://schemas.openxmlformats.org/officeDocument/2006/relationships/hyperlink" Target="https://sharepoint2016.olvg.nl/sites/ta/Projecten%20%20KIZ/Kwaliteitscyclus-2022/Kwaliteitsinstrumenten_Taken_en_veranwoordelijkheden.docx?web=1" TargetMode="Externa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jpe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 Id="rId1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mentimeter.com/app/presentation/alrdggf58644dww1xi83nnajbxepqqek/bmm1uswxwx2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hoek 3"/>
          <p:cNvSpPr/>
          <p:nvPr/>
        </p:nvSpPr>
        <p:spPr>
          <a:xfrm>
            <a:off x="9992401" y="5340626"/>
            <a:ext cx="2199599" cy="1517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30779" y="490868"/>
            <a:ext cx="11340000" cy="486000"/>
          </a:xfrm>
        </p:spPr>
        <p:txBody>
          <a:bodyPr/>
          <a:lstStyle/>
          <a:p>
            <a:r>
              <a:rPr lang="nl-NL" dirty="0">
                <a:solidFill>
                  <a:srgbClr val="C00000"/>
                </a:solidFill>
              </a:rPr>
              <a:t>Transformeer je zorg</a:t>
            </a:r>
            <a:r>
              <a:rPr lang="nl-NL" dirty="0"/>
              <a:t>	</a:t>
            </a:r>
          </a:p>
        </p:txBody>
      </p:sp>
      <p:sp>
        <p:nvSpPr>
          <p:cNvPr id="3" name="Ondertitel 2"/>
          <p:cNvSpPr>
            <a:spLocks noGrp="1"/>
          </p:cNvSpPr>
          <p:nvPr>
            <p:ph type="subTitle" idx="1"/>
          </p:nvPr>
        </p:nvSpPr>
        <p:spPr>
          <a:xfrm>
            <a:off x="430778" y="1050968"/>
            <a:ext cx="11340001" cy="486000"/>
          </a:xfrm>
        </p:spPr>
        <p:txBody>
          <a:bodyPr/>
          <a:lstStyle/>
          <a:p>
            <a:r>
              <a:rPr lang="nl-NL" b="1" dirty="0"/>
              <a:t>: Lean Leiderschap in actie voor kwaliteit</a:t>
            </a:r>
          </a:p>
          <a:p>
            <a:endParaRPr lang="nl-NL" b="1" dirty="0"/>
          </a:p>
        </p:txBody>
      </p:sp>
      <p:sp>
        <p:nvSpPr>
          <p:cNvPr id="5" name="Tijdelijke aanduiding voor tekst 3"/>
          <p:cNvSpPr txBox="1">
            <a:spLocks/>
          </p:cNvSpPr>
          <p:nvPr/>
        </p:nvSpPr>
        <p:spPr>
          <a:xfrm>
            <a:off x="864295" y="4533675"/>
            <a:ext cx="9128105" cy="1468682"/>
          </a:xfrm>
          <a:prstGeom prst="rect">
            <a:avLst/>
          </a:prstGeom>
        </p:spPr>
        <p:txBody>
          <a:bodyPr vert="horz" lIns="0" tIns="0" rIns="0" bIns="0" rtlCol="0">
            <a:normAutofit/>
          </a:bodyPr>
          <a:lstStyle>
            <a:lvl1pPr marL="0" indent="0" algn="l" defTabSz="914400" rtl="0" eaLnBrk="1" latinLnBrk="0" hangingPunct="1">
              <a:lnSpc>
                <a:spcPts val="2551"/>
              </a:lnSpc>
              <a:spcBef>
                <a:spcPts val="0"/>
              </a:spcBef>
              <a:buFont typeface="+mj-lt"/>
              <a:buNone/>
              <a:defRPr sz="1400" b="0" kern="1200">
                <a:solidFill>
                  <a:schemeClr val="tx2"/>
                </a:solidFill>
                <a:latin typeface="+mn-lt"/>
                <a:ea typeface="+mn-ea"/>
                <a:cs typeface="+mn-cs"/>
              </a:defRPr>
            </a:lvl1pPr>
            <a:lvl2pPr marL="324000" indent="-324000" algn="l" defTabSz="914400" rtl="0" eaLnBrk="1" latinLnBrk="0" hangingPunct="1">
              <a:lnSpc>
                <a:spcPts val="2551"/>
              </a:lnSpc>
              <a:spcBef>
                <a:spcPts val="0"/>
              </a:spcBef>
              <a:buFont typeface="Arial" panose="020B0604020202020204" pitchFamily="34" charset="0"/>
              <a:buChar char="•"/>
              <a:defRPr sz="2200" b="0" kern="1200">
                <a:solidFill>
                  <a:schemeClr val="tx2"/>
                </a:solidFill>
                <a:latin typeface="+mn-lt"/>
                <a:ea typeface="+mn-ea"/>
                <a:cs typeface="+mn-cs"/>
              </a:defRPr>
            </a:lvl2pPr>
            <a:lvl3pPr marL="648000" indent="-324000" algn="l" defTabSz="914400" rtl="0" eaLnBrk="1" latinLnBrk="0" hangingPunct="1">
              <a:lnSpc>
                <a:spcPts val="2551"/>
              </a:lnSpc>
              <a:spcBef>
                <a:spcPts val="0"/>
              </a:spcBef>
              <a:buFont typeface="Arial" panose="020B0604020202020204" pitchFamily="34" charset="0"/>
              <a:buChar char="•"/>
              <a:defRPr sz="2200" b="0" kern="1200">
                <a:solidFill>
                  <a:schemeClr val="tx2"/>
                </a:solidFill>
                <a:latin typeface="+mn-lt"/>
                <a:ea typeface="+mn-ea"/>
                <a:cs typeface="+mn-cs"/>
              </a:defRPr>
            </a:lvl3pPr>
            <a:lvl4pPr marL="972000" indent="-324000" algn="l" defTabSz="914400" rtl="0" eaLnBrk="1" latinLnBrk="0" hangingPunct="1">
              <a:lnSpc>
                <a:spcPts val="2551"/>
              </a:lnSpc>
              <a:spcBef>
                <a:spcPts val="0"/>
              </a:spcBef>
              <a:buFont typeface="Arial" panose="020B0604020202020204" pitchFamily="34" charset="0"/>
              <a:buChar char="•"/>
              <a:defRPr sz="2200" b="0" kern="1200">
                <a:solidFill>
                  <a:schemeClr val="tx2"/>
                </a:solidFill>
                <a:latin typeface="+mn-lt"/>
                <a:ea typeface="+mn-ea"/>
                <a:cs typeface="+mn-cs"/>
              </a:defRPr>
            </a:lvl4pPr>
            <a:lvl5pPr marL="1296000" indent="-324000" algn="l" defTabSz="914400" rtl="0" eaLnBrk="1" latinLnBrk="0" hangingPunct="1">
              <a:lnSpc>
                <a:spcPts val="2551"/>
              </a:lnSpc>
              <a:spcBef>
                <a:spcPts val="0"/>
              </a:spcBef>
              <a:buFont typeface="Arial" panose="020B0604020202020204" pitchFamily="34" charset="0"/>
              <a:buChar char="•"/>
              <a:defRPr sz="2200" b="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lnSpc>
                <a:spcPct val="110000"/>
              </a:lnSpc>
              <a:buFont typeface="Arial" panose="020B0604020202020204" pitchFamily="34" charset="0"/>
              <a:buNone/>
              <a:tabLst>
                <a:tab pos="1258888" algn="l"/>
              </a:tabLst>
            </a:pPr>
            <a:r>
              <a:rPr lang="nl-NL" sz="1200" dirty="0">
                <a:solidFill>
                  <a:schemeClr val="tx1"/>
                </a:solidFill>
              </a:rPr>
              <a:t>LIDZ verbeterfestival 14 juni 2024 11:10 – 12:00</a:t>
            </a:r>
          </a:p>
          <a:p>
            <a:pPr marL="0" lvl="1" indent="0" fontAlgn="b">
              <a:lnSpc>
                <a:spcPct val="110000"/>
              </a:lnSpc>
              <a:buFont typeface="Arial" panose="020B0604020202020204" pitchFamily="34" charset="0"/>
              <a:buNone/>
              <a:tabLst>
                <a:tab pos="1258888" algn="l"/>
              </a:tabLst>
            </a:pPr>
            <a:r>
              <a:rPr lang="nl-NL" sz="1200" dirty="0">
                <a:solidFill>
                  <a:schemeClr val="tx1"/>
                </a:solidFill>
              </a:rPr>
              <a:t>Peter Bocxe, senior adviseur kwaliteit</a:t>
            </a:r>
          </a:p>
          <a:p>
            <a:pPr marL="0" lvl="1" indent="0" fontAlgn="b">
              <a:lnSpc>
                <a:spcPct val="110000"/>
              </a:lnSpc>
              <a:buFont typeface="Arial" panose="020B0604020202020204" pitchFamily="34" charset="0"/>
              <a:buNone/>
              <a:tabLst>
                <a:tab pos="1258888" algn="l"/>
              </a:tabLst>
            </a:pPr>
            <a:r>
              <a:rPr lang="nl-NL" sz="1200" dirty="0">
                <a:solidFill>
                  <a:schemeClr val="tx1"/>
                </a:solidFill>
              </a:rPr>
              <a:t>Erno Leenaarts, hoofd kwaliteit en klachten</a:t>
            </a:r>
          </a:p>
        </p:txBody>
      </p:sp>
      <p:pic>
        <p:nvPicPr>
          <p:cNvPr id="3522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5890" y="436109"/>
            <a:ext cx="2271506" cy="71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hoek 8"/>
          <p:cNvSpPr/>
          <p:nvPr/>
        </p:nvSpPr>
        <p:spPr>
          <a:xfrm>
            <a:off x="5488430" y="3907989"/>
            <a:ext cx="1868556" cy="298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5"/>
          <a:stretch>
            <a:fillRect/>
          </a:stretch>
        </p:blipFill>
        <p:spPr>
          <a:xfrm>
            <a:off x="0" y="5163619"/>
            <a:ext cx="12205250" cy="1737511"/>
          </a:xfrm>
          <a:prstGeom prst="rect">
            <a:avLst/>
          </a:prstGeom>
        </p:spPr>
      </p:pic>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4536" y="1733882"/>
            <a:ext cx="3396344" cy="3337220"/>
          </a:xfrm>
          <a:prstGeom prst="rect">
            <a:avLst/>
          </a:prstGeom>
        </p:spPr>
      </p:pic>
    </p:spTree>
    <p:extLst>
      <p:ext uri="{BB962C8B-B14F-4D97-AF65-F5344CB8AC3E}">
        <p14:creationId xmlns:p14="http://schemas.microsoft.com/office/powerpoint/2010/main" val="162661386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9255" y="340090"/>
            <a:ext cx="10515600" cy="508815"/>
          </a:xfrm>
        </p:spPr>
        <p:txBody>
          <a:bodyPr>
            <a:normAutofit/>
          </a:bodyPr>
          <a:lstStyle/>
          <a:p>
            <a:r>
              <a:rPr lang="nl-NL" sz="2800" dirty="0">
                <a:solidFill>
                  <a:srgbClr val="17428C"/>
                </a:solidFill>
                <a:latin typeface="Arial" panose="020B0604020202020204" pitchFamily="34" charset="0"/>
                <a:ea typeface="Calibri" panose="020F0502020204030204" pitchFamily="34" charset="0"/>
                <a:cs typeface="Arial" panose="020B0604020202020204" pitchFamily="34" charset="0"/>
              </a:rPr>
              <a:t>Doorgevoerde verbeteringen</a:t>
            </a: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8" name="Afbeelding 7"/>
          <p:cNvPicPr>
            <a:picLocks noChangeAspect="1"/>
          </p:cNvPicPr>
          <p:nvPr/>
        </p:nvPicPr>
        <p:blipFill rotWithShape="1">
          <a:blip r:embed="rId3" cstate="print">
            <a:extLst>
              <a:ext uri="{28A0092B-C50C-407E-A947-70E740481C1C}">
                <a14:useLocalDpi xmlns:a14="http://schemas.microsoft.com/office/drawing/2010/main" val="0"/>
              </a:ext>
            </a:extLst>
          </a:blip>
          <a:srcRect l="6437" t="11979" r="7608" b="19361"/>
          <a:stretch/>
        </p:blipFill>
        <p:spPr>
          <a:xfrm>
            <a:off x="3367939" y="3483300"/>
            <a:ext cx="1983021" cy="1584000"/>
          </a:xfrm>
          <a:prstGeom prst="rect">
            <a:avLst/>
          </a:prstGeom>
        </p:spPr>
      </p:pic>
      <p:pic>
        <p:nvPicPr>
          <p:cNvPr id="9" name="Afbeelding 8"/>
          <p:cNvPicPr>
            <a:picLocks noChangeAspect="1"/>
          </p:cNvPicPr>
          <p:nvPr/>
        </p:nvPicPr>
        <p:blipFill rotWithShape="1">
          <a:blip r:embed="rId4"/>
          <a:srcRect t="4428" r="50834" b="1893"/>
          <a:stretch/>
        </p:blipFill>
        <p:spPr>
          <a:xfrm>
            <a:off x="7963088" y="3602138"/>
            <a:ext cx="3360277" cy="1634323"/>
          </a:xfrm>
          <a:prstGeom prst="rect">
            <a:avLst/>
          </a:prstGeom>
        </p:spPr>
      </p:pic>
      <p:pic>
        <p:nvPicPr>
          <p:cNvPr id="10" name="Afbeelding 9"/>
          <p:cNvPicPr>
            <a:picLocks noChangeAspect="1"/>
          </p:cNvPicPr>
          <p:nvPr/>
        </p:nvPicPr>
        <p:blipFill rotWithShape="1">
          <a:blip r:embed="rId5"/>
          <a:srcRect t="3787" r="12661"/>
          <a:stretch/>
        </p:blipFill>
        <p:spPr>
          <a:xfrm>
            <a:off x="579255" y="3627300"/>
            <a:ext cx="2356048" cy="1440000"/>
          </a:xfrm>
          <a:prstGeom prst="rect">
            <a:avLst/>
          </a:prstGeom>
        </p:spPr>
      </p:pic>
      <p:pic>
        <p:nvPicPr>
          <p:cNvPr id="11" name="Afbeelding 10"/>
          <p:cNvPicPr>
            <a:picLocks noChangeAspect="1"/>
          </p:cNvPicPr>
          <p:nvPr/>
        </p:nvPicPr>
        <p:blipFill rotWithShape="1">
          <a:blip r:embed="rId6">
            <a:extLst>
              <a:ext uri="{28A0092B-C50C-407E-A947-70E740481C1C}">
                <a14:useLocalDpi xmlns:a14="http://schemas.microsoft.com/office/drawing/2010/main" val="0"/>
              </a:ext>
            </a:extLst>
          </a:blip>
          <a:srcRect t="27270" b="19991"/>
          <a:stretch/>
        </p:blipFill>
        <p:spPr>
          <a:xfrm>
            <a:off x="5814241" y="3627300"/>
            <a:ext cx="1810285" cy="792000"/>
          </a:xfrm>
          <a:prstGeom prst="rect">
            <a:avLst/>
          </a:prstGeom>
          <a:ln>
            <a:solidFill>
              <a:schemeClr val="accent1"/>
            </a:solidFill>
          </a:ln>
        </p:spPr>
      </p:pic>
      <p:sp>
        <p:nvSpPr>
          <p:cNvPr id="4" name="Rechthoek 3"/>
          <p:cNvSpPr/>
          <p:nvPr/>
        </p:nvSpPr>
        <p:spPr>
          <a:xfrm>
            <a:off x="5823766" y="4462036"/>
            <a:ext cx="1810285" cy="792000"/>
          </a:xfrm>
          <a:prstGeom prst="rect">
            <a:avLst/>
          </a:prstGeom>
          <a:solidFill>
            <a:srgbClr val="5B9BD5"/>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Kwaliteit in zicht Toetsweken </a:t>
            </a:r>
          </a:p>
        </p:txBody>
      </p:sp>
      <p:pic>
        <p:nvPicPr>
          <p:cNvPr id="7" name="Afbeelding 6"/>
          <p:cNvPicPr>
            <a:picLocks noChangeAspect="1"/>
          </p:cNvPicPr>
          <p:nvPr/>
        </p:nvPicPr>
        <p:blipFill>
          <a:blip r:embed="rId7"/>
          <a:stretch>
            <a:fillRect/>
          </a:stretch>
        </p:blipFill>
        <p:spPr>
          <a:xfrm>
            <a:off x="4713993" y="1449157"/>
            <a:ext cx="1100248" cy="968218"/>
          </a:xfrm>
          <a:prstGeom prst="rect">
            <a:avLst/>
          </a:prstGeom>
        </p:spPr>
      </p:pic>
      <p:sp>
        <p:nvSpPr>
          <p:cNvPr id="15" name="Stroomdiagram: Alternatief proces 14"/>
          <p:cNvSpPr/>
          <p:nvPr/>
        </p:nvSpPr>
        <p:spPr>
          <a:xfrm>
            <a:off x="4641319" y="2375183"/>
            <a:ext cx="1332000" cy="432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nl-NL" sz="900" dirty="0"/>
              <a:t>Decentraal kwaliteit Medewerker in elke RVE</a:t>
            </a:r>
          </a:p>
        </p:txBody>
      </p:sp>
      <p:pic>
        <p:nvPicPr>
          <p:cNvPr id="17" name="Afbeelding 16"/>
          <p:cNvPicPr>
            <a:picLocks noChangeAspect="1"/>
          </p:cNvPicPr>
          <p:nvPr/>
        </p:nvPicPr>
        <p:blipFill>
          <a:blip r:embed="rId8"/>
          <a:stretch>
            <a:fillRect/>
          </a:stretch>
        </p:blipFill>
        <p:spPr>
          <a:xfrm>
            <a:off x="914717" y="1409375"/>
            <a:ext cx="992880" cy="1008000"/>
          </a:xfrm>
          <a:prstGeom prst="rect">
            <a:avLst/>
          </a:prstGeom>
        </p:spPr>
      </p:pic>
      <p:sp>
        <p:nvSpPr>
          <p:cNvPr id="18" name="Stroomdiagram: Alternatief proces 17"/>
          <p:cNvSpPr/>
          <p:nvPr/>
        </p:nvSpPr>
        <p:spPr>
          <a:xfrm>
            <a:off x="581661" y="2354436"/>
            <a:ext cx="1639801" cy="432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t>PDCA -besprekingen in RVE’s met alle echelons</a:t>
            </a:r>
          </a:p>
        </p:txBody>
      </p:sp>
      <p:pic>
        <p:nvPicPr>
          <p:cNvPr id="20" name="Afbeelding 19"/>
          <p:cNvPicPr>
            <a:picLocks noChangeAspect="1"/>
          </p:cNvPicPr>
          <p:nvPr/>
        </p:nvPicPr>
        <p:blipFill>
          <a:blip r:embed="rId9"/>
          <a:stretch>
            <a:fillRect/>
          </a:stretch>
        </p:blipFill>
        <p:spPr>
          <a:xfrm>
            <a:off x="2783299" y="1447638"/>
            <a:ext cx="1104547" cy="972000"/>
          </a:xfrm>
          <a:prstGeom prst="rect">
            <a:avLst/>
          </a:prstGeom>
        </p:spPr>
      </p:pic>
      <p:sp>
        <p:nvSpPr>
          <p:cNvPr id="22" name="Stroomdiagram: Alternatief proces 21"/>
          <p:cNvSpPr/>
          <p:nvPr/>
        </p:nvSpPr>
        <p:spPr>
          <a:xfrm>
            <a:off x="2693422" y="2361971"/>
            <a:ext cx="1332000" cy="432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nl-NL" sz="900" dirty="0"/>
              <a:t>Nieuw Beleid </a:t>
            </a:r>
          </a:p>
          <a:p>
            <a:pPr algn="ctr"/>
            <a:r>
              <a:rPr lang="nl-NL" sz="900" dirty="0"/>
              <a:t>en werkwijzen </a:t>
            </a:r>
          </a:p>
        </p:txBody>
      </p:sp>
      <p:sp>
        <p:nvSpPr>
          <p:cNvPr id="21" name="Tekstvak 20"/>
          <p:cNvSpPr txBox="1"/>
          <p:nvPr/>
        </p:nvSpPr>
        <p:spPr>
          <a:xfrm>
            <a:off x="6656083" y="3698358"/>
            <a:ext cx="913324" cy="415498"/>
          </a:xfrm>
          <a:prstGeom prst="rect">
            <a:avLst/>
          </a:prstGeom>
          <a:noFill/>
        </p:spPr>
        <p:txBody>
          <a:bodyPr wrap="square" rtlCol="0">
            <a:spAutoFit/>
          </a:bodyPr>
          <a:lstStyle/>
          <a:p>
            <a:pPr algn="r"/>
            <a:r>
              <a:rPr lang="nl-NL" sz="1000" dirty="0">
                <a:solidFill>
                  <a:srgbClr val="FF0000"/>
                </a:solidFill>
              </a:rPr>
              <a:t>1.240</a:t>
            </a:r>
          </a:p>
          <a:p>
            <a:pPr algn="r"/>
            <a:r>
              <a:rPr lang="nl-NL" sz="1000" dirty="0">
                <a:solidFill>
                  <a:srgbClr val="FF0000"/>
                </a:solidFill>
              </a:rPr>
              <a:t>op orde 90% </a:t>
            </a:r>
          </a:p>
        </p:txBody>
      </p:sp>
      <p:pic>
        <p:nvPicPr>
          <p:cNvPr id="23" name="Afbeelding 22"/>
          <p:cNvPicPr>
            <a:picLocks noChangeAspect="1"/>
          </p:cNvPicPr>
          <p:nvPr/>
        </p:nvPicPr>
        <p:blipFill>
          <a:blip r:embed="rId10"/>
          <a:stretch>
            <a:fillRect/>
          </a:stretch>
        </p:blipFill>
        <p:spPr>
          <a:xfrm>
            <a:off x="6910756" y="1420071"/>
            <a:ext cx="1008000" cy="1008000"/>
          </a:xfrm>
          <a:prstGeom prst="rect">
            <a:avLst/>
          </a:prstGeom>
        </p:spPr>
      </p:pic>
      <p:sp>
        <p:nvSpPr>
          <p:cNvPr id="24" name="Stroomdiagram: Alternatief proces 23"/>
          <p:cNvSpPr/>
          <p:nvPr/>
        </p:nvSpPr>
        <p:spPr>
          <a:xfrm>
            <a:off x="6691709" y="2365132"/>
            <a:ext cx="1332000" cy="432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t>Audits → </a:t>
            </a:r>
          </a:p>
          <a:p>
            <a:pPr algn="ctr"/>
            <a:r>
              <a:rPr lang="nl-NL" sz="900" dirty="0"/>
              <a:t>gesprek over kwaliteit</a:t>
            </a:r>
          </a:p>
        </p:txBody>
      </p:sp>
      <p:pic>
        <p:nvPicPr>
          <p:cNvPr id="26" name="Afbeelding 25"/>
          <p:cNvPicPr>
            <a:picLocks noChangeAspect="1"/>
          </p:cNvPicPr>
          <p:nvPr/>
        </p:nvPicPr>
        <p:blipFill>
          <a:blip r:embed="rId11"/>
          <a:stretch>
            <a:fillRect/>
          </a:stretch>
        </p:blipFill>
        <p:spPr>
          <a:xfrm>
            <a:off x="8502533" y="1420071"/>
            <a:ext cx="1008000" cy="1008000"/>
          </a:xfrm>
          <a:prstGeom prst="rect">
            <a:avLst/>
          </a:prstGeom>
        </p:spPr>
      </p:pic>
      <p:sp>
        <p:nvSpPr>
          <p:cNvPr id="27" name="Stroomdiagram: Alternatief proces 26"/>
          <p:cNvSpPr/>
          <p:nvPr/>
        </p:nvSpPr>
        <p:spPr>
          <a:xfrm>
            <a:off x="8404479" y="2373327"/>
            <a:ext cx="1332000" cy="432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t>Dashboards → </a:t>
            </a:r>
          </a:p>
          <a:p>
            <a:pPr algn="ctr"/>
            <a:r>
              <a:rPr lang="nl-NL" sz="900" dirty="0"/>
              <a:t>EPIC en PowerBI</a:t>
            </a:r>
          </a:p>
        </p:txBody>
      </p:sp>
      <p:sp>
        <p:nvSpPr>
          <p:cNvPr id="28" name="Stroomdiagram: Alternatief proces 27"/>
          <p:cNvSpPr/>
          <p:nvPr/>
        </p:nvSpPr>
        <p:spPr>
          <a:xfrm>
            <a:off x="3713535" y="5065299"/>
            <a:ext cx="1332000" cy="432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nl-NL" sz="900" dirty="0"/>
              <a:t>Veilige en open cultuur</a:t>
            </a:r>
          </a:p>
        </p:txBody>
      </p:sp>
      <p:sp>
        <p:nvSpPr>
          <p:cNvPr id="3" name="Tijdelijke aanduiding voor voettekst 2"/>
          <p:cNvSpPr>
            <a:spLocks noGrp="1"/>
          </p:cNvSpPr>
          <p:nvPr>
            <p:ph type="ftr" sz="quarter" idx="11"/>
          </p:nvPr>
        </p:nvSpPr>
        <p:spPr/>
        <p:txBody>
          <a:bodyPr/>
          <a:lstStyle/>
          <a:p>
            <a:r>
              <a:rPr lang="nl-NL"/>
              <a:t>Transformeer je zorg: Lean Leiderschap in actie voor kwaliteit</a:t>
            </a:r>
          </a:p>
        </p:txBody>
      </p:sp>
    </p:spTree>
    <p:extLst>
      <p:ext uri="{BB962C8B-B14F-4D97-AF65-F5344CB8AC3E}">
        <p14:creationId xmlns:p14="http://schemas.microsoft.com/office/powerpoint/2010/main" val="1259563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899" y="937596"/>
            <a:ext cx="11325599" cy="444500"/>
          </a:xfrm>
        </p:spPr>
        <p:txBody>
          <a:bodyPr>
            <a:normAutofit fontScale="90000"/>
          </a:bodyPr>
          <a:lstStyle/>
          <a:p>
            <a:r>
              <a:rPr lang="nl-NL" dirty="0"/>
              <a:t>Koerswijziging</a:t>
            </a:r>
            <a:br>
              <a:rPr lang="nl-NL" dirty="0"/>
            </a:br>
            <a:r>
              <a:rPr lang="nl-NL" dirty="0"/>
              <a:t> </a:t>
            </a:r>
            <a:r>
              <a:rPr lang="nl-NL" sz="1800" dirty="0"/>
              <a:t>Eerst focus op vooral productie en innovatie en nu ook op kwaliteit</a:t>
            </a:r>
            <a:br>
              <a:rPr lang="nl-NL" sz="1800" dirty="0"/>
            </a:br>
            <a:endParaRPr lang="nl-NL" sz="1800" dirty="0"/>
          </a:p>
        </p:txBody>
      </p:sp>
      <p:sp>
        <p:nvSpPr>
          <p:cNvPr id="3" name="Tijdelijke aanduiding voor inhoud 2"/>
          <p:cNvSpPr>
            <a:spLocks noGrp="1"/>
          </p:cNvSpPr>
          <p:nvPr>
            <p:ph idx="1"/>
          </p:nvPr>
        </p:nvSpPr>
        <p:spPr>
          <a:xfrm>
            <a:off x="1078781" y="1854558"/>
            <a:ext cx="9072000" cy="3681042"/>
          </a:xfrm>
        </p:spPr>
        <p:txBody>
          <a:bodyPr>
            <a:normAutofit/>
          </a:bodyPr>
          <a:lstStyle/>
          <a:p>
            <a:pPr marL="285750" indent="-285750">
              <a:buFont typeface="Arial" panose="020B0604020202020204" pitchFamily="34" charset="0"/>
              <a:buChar char="•"/>
            </a:pPr>
            <a:r>
              <a:rPr lang="nl-NL" dirty="0"/>
              <a:t>Door verbeterde structuur en gezamenlijke verantwoordelijkheid voor kwaliteit zijn we in control</a:t>
            </a:r>
          </a:p>
          <a:p>
            <a:pPr marL="285750" indent="-285750">
              <a:buFont typeface="Arial" panose="020B0604020202020204" pitchFamily="34" charset="0"/>
              <a:buChar char="•"/>
            </a:pPr>
            <a:r>
              <a:rPr lang="nl-NL" dirty="0"/>
              <a:t>Focus op de basis op orde</a:t>
            </a:r>
          </a:p>
          <a:p>
            <a:pPr marL="285750" indent="-285750">
              <a:buFont typeface="Arial" panose="020B0604020202020204" pitchFamily="34" charset="0"/>
              <a:buChar char="•"/>
            </a:pPr>
            <a:r>
              <a:rPr lang="nl-NL" dirty="0"/>
              <a:t>Een gedegen PDCA-cyclus met stuurinformatie en overlegstructuur</a:t>
            </a:r>
          </a:p>
          <a:p>
            <a:pPr marL="285750" indent="-285750">
              <a:buFont typeface="Arial" panose="020B0604020202020204" pitchFamily="34" charset="0"/>
              <a:buChar char="•"/>
            </a:pPr>
            <a:r>
              <a:rPr lang="nl-NL" dirty="0"/>
              <a:t>Gericht sturen op cultuur- én gedragsverandering</a:t>
            </a:r>
          </a:p>
          <a:p>
            <a:endParaRPr lang="nl-NL" dirty="0"/>
          </a:p>
        </p:txBody>
      </p:sp>
      <p:sp>
        <p:nvSpPr>
          <p:cNvPr id="4" name="Tijdelijke aanduiding voor voettekst 3"/>
          <p:cNvSpPr>
            <a:spLocks noGrp="1"/>
          </p:cNvSpPr>
          <p:nvPr>
            <p:ph type="ftr" sz="quarter" idx="11"/>
          </p:nvPr>
        </p:nvSpPr>
        <p:spPr/>
        <p:txBody>
          <a:bodyPr/>
          <a:lstStyle/>
          <a:p>
            <a:r>
              <a:rPr lang="nl-NL"/>
              <a:t>Transformeer je zorg: Lean Leiderschap in actie voor kwaliteit</a:t>
            </a:r>
            <a:endParaRPr lang="nl-NL" dirty="0"/>
          </a:p>
        </p:txBody>
      </p:sp>
    </p:spTree>
    <p:extLst>
      <p:ext uri="{BB962C8B-B14F-4D97-AF65-F5344CB8AC3E}">
        <p14:creationId xmlns:p14="http://schemas.microsoft.com/office/powerpoint/2010/main" val="1811293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Conclusie</a:t>
            </a:r>
          </a:p>
        </p:txBody>
      </p:sp>
      <p:sp>
        <p:nvSpPr>
          <p:cNvPr id="9" name="Tijdelijke aanduiding voor voettekst 8"/>
          <p:cNvSpPr>
            <a:spLocks noGrp="1"/>
          </p:cNvSpPr>
          <p:nvPr>
            <p:ph type="ftr" sz="quarter" idx="11"/>
          </p:nvPr>
        </p:nvSpPr>
        <p:spPr/>
        <p:txBody>
          <a:bodyPr/>
          <a:lstStyle/>
          <a:p>
            <a:r>
              <a:rPr lang="nl-NL"/>
              <a:t>Transformeer je zorg: Lean Leiderschap in actie voor kwaliteit</a:t>
            </a:r>
            <a:endParaRPr lang="nl-NL" dirty="0"/>
          </a:p>
        </p:txBody>
      </p:sp>
      <p:pic>
        <p:nvPicPr>
          <p:cNvPr id="4" name="Tijdelijke aanduiding voor inhoud 3"/>
          <p:cNvPicPr>
            <a:picLocks noGrp="1" noChangeAspect="1"/>
          </p:cNvPicPr>
          <p:nvPr>
            <p:ph idx="1"/>
          </p:nvPr>
        </p:nvPicPr>
        <p:blipFill>
          <a:blip r:embed="rId3"/>
          <a:stretch>
            <a:fillRect/>
          </a:stretch>
        </p:blipFill>
        <p:spPr>
          <a:xfrm>
            <a:off x="0" y="0"/>
            <a:ext cx="12192000" cy="6858000"/>
          </a:xfrm>
          <a:prstGeom prst="rect">
            <a:avLst/>
          </a:prstGeom>
        </p:spPr>
      </p:pic>
      <p:sp>
        <p:nvSpPr>
          <p:cNvPr id="5" name="Rechthoek 4"/>
          <p:cNvSpPr/>
          <p:nvPr/>
        </p:nvSpPr>
        <p:spPr>
          <a:xfrm rot="21135850">
            <a:off x="3458992" y="4531251"/>
            <a:ext cx="1199116" cy="298021"/>
          </a:xfrm>
          <a:prstGeom prst="rect">
            <a:avLst/>
          </a:prstGeom>
          <a:solidFill>
            <a:srgbClr val="051E4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2000" b="1" dirty="0"/>
              <a:t>OLVG</a:t>
            </a:r>
            <a:endParaRPr lang="nl-NL" b="1" dirty="0"/>
          </a:p>
        </p:txBody>
      </p:sp>
      <p:sp>
        <p:nvSpPr>
          <p:cNvPr id="8" name="Rechthoek 7"/>
          <p:cNvSpPr/>
          <p:nvPr/>
        </p:nvSpPr>
        <p:spPr>
          <a:xfrm rot="20508882">
            <a:off x="9466649" y="2644214"/>
            <a:ext cx="890835" cy="212303"/>
          </a:xfrm>
          <a:prstGeom prst="rect">
            <a:avLst/>
          </a:prstGeom>
          <a:solidFill>
            <a:srgbClr val="06203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b="1" dirty="0"/>
          </a:p>
        </p:txBody>
      </p:sp>
    </p:spTree>
    <p:extLst>
      <p:ext uri="{BB962C8B-B14F-4D97-AF65-F5344CB8AC3E}">
        <p14:creationId xmlns:p14="http://schemas.microsoft.com/office/powerpoint/2010/main" val="71161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afsluiting</a:t>
            </a:r>
          </a:p>
        </p:txBody>
      </p:sp>
      <p:sp>
        <p:nvSpPr>
          <p:cNvPr id="3" name="Ondertitel 2"/>
          <p:cNvSpPr>
            <a:spLocks noGrp="1"/>
          </p:cNvSpPr>
          <p:nvPr>
            <p:ph type="subTitle" idx="1"/>
          </p:nvPr>
        </p:nvSpPr>
        <p:spPr/>
        <p:txBody>
          <a:bodyPr/>
          <a:lstStyle/>
          <a:p>
            <a:r>
              <a:rPr lang="nl-NL" dirty="0"/>
              <a:t>dank voor je aandacht</a:t>
            </a:r>
          </a:p>
        </p:txBody>
      </p:sp>
    </p:spTree>
    <p:extLst>
      <p:ext uri="{BB962C8B-B14F-4D97-AF65-F5344CB8AC3E}">
        <p14:creationId xmlns:p14="http://schemas.microsoft.com/office/powerpoint/2010/main" val="3312588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t>Transformeer je zorg: Lean Leiderschap in actie voor kwaliteit</a:t>
            </a:r>
            <a:endParaRPr lang="nl-NL" dirty="0"/>
          </a:p>
        </p:txBody>
      </p:sp>
      <p:sp>
        <p:nvSpPr>
          <p:cNvPr id="3" name="Tijdelijke aanduiding voor inhoud 2"/>
          <p:cNvSpPr>
            <a:spLocks noGrp="1"/>
          </p:cNvSpPr>
          <p:nvPr>
            <p:ph idx="1"/>
          </p:nvPr>
        </p:nvSpPr>
        <p:spPr>
          <a:xfrm>
            <a:off x="926926" y="1382096"/>
            <a:ext cx="10308921" cy="3991570"/>
          </a:xfrm>
        </p:spPr>
        <p:txBody>
          <a:bodyPr>
            <a:normAutofit/>
          </a:bodyPr>
          <a:lstStyle/>
          <a:p>
            <a:r>
              <a:rPr lang="nl-NL" dirty="0"/>
              <a:t>Stap in de toekomst van zorgverbetering tijdens deze sessie. We hebben bij OLVG recent een koerswijziging gerealiseerd die door de hele organisatie gevoeld wordt. Onder het motto "Samen voor Veilige Zorg" hebben we onze focus verlegd naar kwaliteit en zijn we gestart met open gesprekken hierover.</a:t>
            </a:r>
          </a:p>
          <a:p>
            <a:r>
              <a:rPr lang="nl-NL" dirty="0"/>
              <a:t>Tijdens deze sessie delen we onze ervaringen en de instrumenten die we hebben ingezet om deze verandering te bewerkstelligen. Leer hoe Lean leiderschap ons geholpen heeft om een cultuur van kwaliteit en samenwerking te creëren en ontdek hoe ook jouw organisatie kan profiteren van deze aanpak.</a:t>
            </a:r>
          </a:p>
          <a:p>
            <a:r>
              <a:rPr lang="nl-NL" b="1" dirty="0"/>
              <a:t>Host</a:t>
            </a:r>
            <a:r>
              <a:rPr lang="nl-NL" dirty="0"/>
              <a:t>: OLVG</a:t>
            </a:r>
            <a:br>
              <a:rPr lang="nl-NL" dirty="0"/>
            </a:br>
            <a:r>
              <a:rPr lang="nl-NL" dirty="0">
                <a:hlinkClick r:id="rId3"/>
              </a:rPr>
              <a:t>Peter Bocxe</a:t>
            </a:r>
            <a:r>
              <a:rPr lang="nl-NL" dirty="0"/>
              <a:t>, senior adviseur kwaliteit</a:t>
            </a:r>
            <a:br>
              <a:rPr lang="nl-NL" dirty="0"/>
            </a:br>
            <a:r>
              <a:rPr lang="nl-NL" dirty="0">
                <a:hlinkClick r:id="rId4"/>
              </a:rPr>
              <a:t>Erno Leenaarts</a:t>
            </a:r>
            <a:r>
              <a:rPr lang="nl-NL" dirty="0"/>
              <a:t>, hoofd kwaliteit en klachten</a:t>
            </a:r>
            <a:br>
              <a:rPr lang="nl-NL" dirty="0"/>
            </a:br>
            <a:r>
              <a:rPr lang="nl-NL" b="1" dirty="0"/>
              <a:t>Thema’s</a:t>
            </a:r>
            <a:r>
              <a:rPr lang="nl-NL" dirty="0"/>
              <a:t>: Continu Verbeteren, Lean leiderschap en Duurzame Organisatieontwikkeling</a:t>
            </a:r>
            <a:br>
              <a:rPr lang="nl-NL" dirty="0"/>
            </a:br>
            <a:r>
              <a:rPr lang="nl-NL" dirty="0"/>
              <a:t>Praten 70%, Poetsen 30%</a:t>
            </a:r>
          </a:p>
          <a:p>
            <a:endParaRPr lang="nl-NL" dirty="0"/>
          </a:p>
        </p:txBody>
      </p:sp>
      <p:sp>
        <p:nvSpPr>
          <p:cNvPr id="4" name="Tijdelijke aanduiding voor voettekst 3"/>
          <p:cNvSpPr>
            <a:spLocks noGrp="1"/>
          </p:cNvSpPr>
          <p:nvPr>
            <p:ph type="ftr" sz="quarter" idx="11"/>
          </p:nvPr>
        </p:nvSpPr>
        <p:spPr/>
        <p:txBody>
          <a:bodyPr/>
          <a:lstStyle/>
          <a:p>
            <a:r>
              <a:rPr lang="nl-NL"/>
              <a:t>Transformeer je zorg: Lean Leiderschap in actie voor kwaliteit</a:t>
            </a:r>
            <a:endParaRPr lang="nl-NL" dirty="0"/>
          </a:p>
        </p:txBody>
      </p:sp>
    </p:spTree>
    <p:extLst>
      <p:ext uri="{BB962C8B-B14F-4D97-AF65-F5344CB8AC3E}">
        <p14:creationId xmlns:p14="http://schemas.microsoft.com/office/powerpoint/2010/main" val="793539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 en ideeën </a:t>
            </a:r>
          </a:p>
        </p:txBody>
      </p:sp>
      <p:sp>
        <p:nvSpPr>
          <p:cNvPr id="3" name="Tijdelijke aanduiding voor inhoud 2"/>
          <p:cNvSpPr>
            <a:spLocks noGrp="1"/>
          </p:cNvSpPr>
          <p:nvPr>
            <p:ph idx="1"/>
          </p:nvPr>
        </p:nvSpPr>
        <p:spPr>
          <a:xfrm>
            <a:off x="1755056" y="1102678"/>
            <a:ext cx="9072000" cy="4153504"/>
          </a:xfrm>
        </p:spPr>
        <p:txBody>
          <a:bodyPr>
            <a:normAutofit/>
          </a:bodyPr>
          <a:lstStyle/>
          <a:p>
            <a:pPr marL="285750" indent="-285750">
              <a:lnSpc>
                <a:spcPct val="120000"/>
              </a:lnSpc>
              <a:buFont typeface="Arial" panose="020B0604020202020204" pitchFamily="34" charset="0"/>
              <a:buChar char="•"/>
            </a:pPr>
            <a:r>
              <a:rPr lang="nl-NL" dirty="0"/>
              <a:t>Doel; Wat is de kernboodschap die we over willen brengen. &gt;  </a:t>
            </a:r>
          </a:p>
          <a:p>
            <a:pPr marL="609750" lvl="1" indent="-285750">
              <a:lnSpc>
                <a:spcPct val="120000"/>
              </a:lnSpc>
              <a:buFont typeface="Courier New" panose="02070309020205020404" pitchFamily="49" charset="0"/>
              <a:buChar char="o"/>
            </a:pPr>
            <a:r>
              <a:rPr lang="nl-NL" dirty="0"/>
              <a:t>Aanleiding acute situatie, die vraagt om een veranderproces in een korte tijd vanuit het management perspectief. </a:t>
            </a:r>
          </a:p>
          <a:p>
            <a:pPr marL="609750" lvl="1" indent="-285750">
              <a:lnSpc>
                <a:spcPct val="120000"/>
              </a:lnSpc>
              <a:buFont typeface="Courier New" panose="02070309020205020404" pitchFamily="49" charset="0"/>
              <a:buChar char="o"/>
            </a:pPr>
            <a:r>
              <a:rPr lang="nl-NL" dirty="0"/>
              <a:t>Zorg dat verantwoordelijkheden en taken helder zijn belegd en dat er op gestuurd wordt. </a:t>
            </a:r>
          </a:p>
          <a:p>
            <a:pPr lvl="1" indent="0">
              <a:lnSpc>
                <a:spcPct val="120000"/>
              </a:lnSpc>
              <a:buNone/>
            </a:pPr>
            <a:endParaRPr lang="nl-NL" dirty="0"/>
          </a:p>
          <a:p>
            <a:pPr marL="285750" indent="-285750">
              <a:lnSpc>
                <a:spcPct val="120000"/>
              </a:lnSpc>
              <a:buFont typeface="Arial" panose="020B0604020202020204" pitchFamily="34" charset="0"/>
              <a:buChar char="•"/>
            </a:pPr>
            <a:r>
              <a:rPr lang="nl-NL" dirty="0"/>
              <a:t>Uitgangspunten</a:t>
            </a:r>
          </a:p>
          <a:p>
            <a:pPr marL="609750" lvl="1" indent="-285750">
              <a:lnSpc>
                <a:spcPct val="120000"/>
              </a:lnSpc>
              <a:buFont typeface="Courier New" panose="02070309020205020404" pitchFamily="49" charset="0"/>
              <a:buChar char="o"/>
            </a:pPr>
            <a:r>
              <a:rPr lang="nl-NL" dirty="0"/>
              <a:t>Veel beeld, alleen echt noodzakelijke tekst op dia</a:t>
            </a:r>
          </a:p>
          <a:p>
            <a:pPr marL="609750" lvl="1" indent="-285750">
              <a:lnSpc>
                <a:spcPct val="120000"/>
              </a:lnSpc>
              <a:buFont typeface="Courier New" panose="02070309020205020404" pitchFamily="49" charset="0"/>
              <a:buChar char="o"/>
            </a:pPr>
            <a:r>
              <a:rPr lang="nl-NL" dirty="0"/>
              <a:t>Veel narratief, vertellen</a:t>
            </a:r>
          </a:p>
          <a:p>
            <a:pPr marL="609750" lvl="1" indent="-285750">
              <a:lnSpc>
                <a:spcPct val="120000"/>
              </a:lnSpc>
              <a:buFont typeface="Courier New" panose="02070309020205020404" pitchFamily="49" charset="0"/>
              <a:buChar char="o"/>
            </a:pPr>
            <a:r>
              <a:rPr lang="nl-NL" dirty="0"/>
              <a:t>Opbouw </a:t>
            </a:r>
            <a:r>
              <a:rPr lang="nl-NL" dirty="0" err="1"/>
              <a:t>vlgs</a:t>
            </a:r>
            <a:r>
              <a:rPr lang="nl-NL" dirty="0"/>
              <a:t> tijdlijn </a:t>
            </a:r>
          </a:p>
          <a:p>
            <a:pPr marL="285750" indent="-285750">
              <a:lnSpc>
                <a:spcPct val="120000"/>
              </a:lnSpc>
              <a:buFont typeface="Arial" panose="020B0604020202020204" pitchFamily="34" charset="0"/>
              <a:buChar char="•"/>
            </a:pPr>
            <a:endParaRPr lang="nl-NL" dirty="0"/>
          </a:p>
          <a:p>
            <a:pPr marL="285750" indent="-285750">
              <a:lnSpc>
                <a:spcPct val="120000"/>
              </a:lnSpc>
              <a:buFont typeface="Arial" panose="020B0604020202020204" pitchFamily="34" charset="0"/>
              <a:buChar char="•"/>
            </a:pPr>
            <a:r>
              <a:rPr lang="nl-NL" dirty="0"/>
              <a:t>Hoe bereiken wij het interactieve deelname </a:t>
            </a:r>
          </a:p>
          <a:p>
            <a:pPr marL="285750" indent="-285750">
              <a:lnSpc>
                <a:spcPct val="120000"/>
              </a:lnSpc>
              <a:buFont typeface="Arial" panose="020B0604020202020204" pitchFamily="34" charset="0"/>
              <a:buChar char="•"/>
            </a:pPr>
            <a:r>
              <a:rPr lang="nl-NL" dirty="0"/>
              <a:t>Idee voor presentatie: Duo presentatie.. Onderlinge discussie tussen presentatoren; de ander vraagt verduidelijking op wat de eerste zei – Management versus werkvloer / lean </a:t>
            </a:r>
          </a:p>
          <a:p>
            <a:pPr marL="285750" indent="-285750">
              <a:buFont typeface="Arial" panose="020B0604020202020204" pitchFamily="34" charset="0"/>
              <a:buChar char="•"/>
            </a:pPr>
            <a:endParaRPr lang="nl-NL" dirty="0"/>
          </a:p>
        </p:txBody>
      </p:sp>
      <p:sp>
        <p:nvSpPr>
          <p:cNvPr id="4" name="Tijdelijke aanduiding voor voettekst 3"/>
          <p:cNvSpPr>
            <a:spLocks noGrp="1"/>
          </p:cNvSpPr>
          <p:nvPr>
            <p:ph type="ftr" sz="quarter" idx="11"/>
          </p:nvPr>
        </p:nvSpPr>
        <p:spPr/>
        <p:txBody>
          <a:bodyPr/>
          <a:lstStyle/>
          <a:p>
            <a:r>
              <a:rPr lang="nl-NL"/>
              <a:t>Transformeer je zorg: Lean Leiderschap in actie voor kwaliteit</a:t>
            </a:r>
            <a:endParaRPr lang="nl-NL" dirty="0"/>
          </a:p>
        </p:txBody>
      </p:sp>
    </p:spTree>
    <p:extLst>
      <p:ext uri="{BB962C8B-B14F-4D97-AF65-F5344CB8AC3E}">
        <p14:creationId xmlns:p14="http://schemas.microsoft.com/office/powerpoint/2010/main" val="4114778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Structuur</a:t>
            </a: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48432478"/>
              </p:ext>
            </p:extLst>
          </p:nvPr>
        </p:nvGraphicFramePr>
        <p:xfrm>
          <a:off x="1076400" y="1352475"/>
          <a:ext cx="10652268" cy="5082540"/>
        </p:xfrm>
        <a:graphic>
          <a:graphicData uri="http://schemas.openxmlformats.org/drawingml/2006/table">
            <a:tbl>
              <a:tblPr firstRow="1" firstCol="1" bandRow="1">
                <a:tableStyleId>{5C22544A-7EE6-4342-B048-85BDC9FD1C3A}</a:tableStyleId>
              </a:tblPr>
              <a:tblGrid>
                <a:gridCol w="6487675">
                  <a:extLst>
                    <a:ext uri="{9D8B030D-6E8A-4147-A177-3AD203B41FA5}">
                      <a16:colId xmlns:a16="http://schemas.microsoft.com/office/drawing/2014/main" val="1719809440"/>
                    </a:ext>
                  </a:extLst>
                </a:gridCol>
                <a:gridCol w="4164593">
                  <a:extLst>
                    <a:ext uri="{9D8B030D-6E8A-4147-A177-3AD203B41FA5}">
                      <a16:colId xmlns:a16="http://schemas.microsoft.com/office/drawing/2014/main" val="832253536"/>
                    </a:ext>
                  </a:extLst>
                </a:gridCol>
              </a:tblGrid>
              <a:tr h="210176">
                <a:tc>
                  <a:txBody>
                    <a:bodyPr/>
                    <a:lstStyle/>
                    <a:p>
                      <a:pPr marL="0" algn="l" defTabSz="914400" rtl="0" eaLnBrk="1" latinLnBrk="0" hangingPunct="1">
                        <a:lnSpc>
                          <a:spcPct val="115000"/>
                        </a:lnSpc>
                        <a:spcAft>
                          <a:spcPts val="0"/>
                        </a:spcAft>
                      </a:pPr>
                      <a:r>
                        <a:rPr lang="nl-NL" sz="1400" b="0" kern="1200" dirty="0">
                          <a:solidFill>
                            <a:srgbClr val="17438B"/>
                          </a:solidFill>
                          <a:effectLst/>
                          <a:latin typeface="+mn-lt"/>
                          <a:ea typeface="+mn-ea"/>
                          <a:cs typeface="+mn-cs"/>
                        </a:rPr>
                        <a:t>Weekstart voor het delen van resultaten en goede voorbeelden</a:t>
                      </a:r>
                    </a:p>
                    <a:p>
                      <a:pPr marL="457200">
                        <a:lnSpc>
                          <a:spcPct val="115000"/>
                        </a:lnSpc>
                        <a:spcAft>
                          <a:spcPts val="0"/>
                        </a:spcAft>
                      </a:pPr>
                      <a:r>
                        <a:rPr lang="nl-NL" sz="1000" b="0" dirty="0">
                          <a:solidFill>
                            <a:srgbClr val="17438B"/>
                          </a:solidFill>
                          <a:effectLst/>
                        </a:rPr>
                        <a:t> </a:t>
                      </a:r>
                      <a:endParaRPr lang="nl-NL" sz="10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indent="0" algn="l" defTabSz="914400" rtl="0" eaLnBrk="1" latinLnBrk="0" hangingPunct="1">
                        <a:lnSpc>
                          <a:spcPct val="115000"/>
                        </a:lnSpc>
                        <a:spcAft>
                          <a:spcPts val="0"/>
                        </a:spcAft>
                      </a:pPr>
                      <a:r>
                        <a:rPr lang="nl-NL" sz="1400" b="0" kern="120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Dag/weekstart </a:t>
                      </a:r>
                    </a:p>
                  </a:txBody>
                  <a:tcPr marL="68580" marR="68580" marT="0" marB="0">
                    <a:solidFill>
                      <a:schemeClr val="accent3"/>
                    </a:solidFill>
                  </a:tcPr>
                </a:tc>
                <a:extLst>
                  <a:ext uri="{0D108BD9-81ED-4DB2-BD59-A6C34878D82A}">
                    <a16:rowId xmlns:a16="http://schemas.microsoft.com/office/drawing/2014/main" val="429587647"/>
                  </a:ext>
                </a:extLst>
              </a:tr>
              <a:tr h="0">
                <a:tc>
                  <a:txBody>
                    <a:bodyPr/>
                    <a:lstStyle/>
                    <a:p>
                      <a:pPr>
                        <a:lnSpc>
                          <a:spcPct val="115000"/>
                        </a:lnSpc>
                        <a:spcAft>
                          <a:spcPts val="0"/>
                        </a:spcAft>
                      </a:pPr>
                      <a:r>
                        <a:rPr lang="nl-NL" sz="1400" b="0" dirty="0" err="1">
                          <a:solidFill>
                            <a:srgbClr val="17438B"/>
                          </a:solidFill>
                          <a:effectLst/>
                        </a:rPr>
                        <a:t>OpenMO</a:t>
                      </a:r>
                      <a:r>
                        <a:rPr lang="nl-NL" sz="1400" b="0" dirty="0">
                          <a:solidFill>
                            <a:srgbClr val="17438B"/>
                          </a:solidFill>
                          <a:effectLst/>
                        </a:rPr>
                        <a:t>; voor het delen van resultaten en bespreken goede voorbeelden</a:t>
                      </a:r>
                    </a:p>
                    <a:p>
                      <a:pPr>
                        <a:lnSpc>
                          <a:spcPct val="115000"/>
                        </a:lnSpc>
                        <a:spcAft>
                          <a:spcPts val="0"/>
                        </a:spcAft>
                      </a:pPr>
                      <a:r>
                        <a:rPr lang="nl-NL" sz="1400" b="0" dirty="0">
                          <a:solidFill>
                            <a:srgbClr val="17438B"/>
                          </a:solidFill>
                          <a:effectLst/>
                        </a:rPr>
                        <a:t> </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nSpc>
                          <a:spcPct val="115000"/>
                        </a:lnSpc>
                        <a:spcAft>
                          <a:spcPts val="0"/>
                        </a:spcAft>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Successen delen </a:t>
                      </a:r>
                    </a:p>
                  </a:txBody>
                  <a:tcPr marL="68580" marR="68580" marT="0" marB="0">
                    <a:solidFill>
                      <a:schemeClr val="accent3"/>
                    </a:solidFill>
                  </a:tcPr>
                </a:tc>
                <a:extLst>
                  <a:ext uri="{0D108BD9-81ED-4DB2-BD59-A6C34878D82A}">
                    <a16:rowId xmlns:a16="http://schemas.microsoft.com/office/drawing/2014/main" val="4090965969"/>
                  </a:ext>
                </a:extLst>
              </a:tr>
              <a:tr h="0">
                <a:tc>
                  <a:txBody>
                    <a:bodyPr/>
                    <a:lstStyle/>
                    <a:p>
                      <a:pPr>
                        <a:lnSpc>
                          <a:spcPct val="115000"/>
                        </a:lnSpc>
                        <a:spcAft>
                          <a:spcPts val="0"/>
                        </a:spcAft>
                      </a:pPr>
                      <a:r>
                        <a:rPr lang="nl-NL" sz="1400" b="0" dirty="0">
                          <a:solidFill>
                            <a:srgbClr val="17438B"/>
                          </a:solidFill>
                          <a:effectLst/>
                        </a:rPr>
                        <a:t>Inzet van Actieteam en Kernteam Qualicor</a:t>
                      </a:r>
                    </a:p>
                    <a:p>
                      <a:pPr>
                        <a:lnSpc>
                          <a:spcPct val="115000"/>
                        </a:lnSpc>
                        <a:spcAft>
                          <a:spcPts val="0"/>
                        </a:spcAft>
                      </a:pPr>
                      <a:r>
                        <a:rPr lang="nl-NL" sz="1400" b="0" dirty="0">
                          <a:solidFill>
                            <a:srgbClr val="17438B"/>
                          </a:solidFill>
                          <a:effectLst/>
                        </a:rPr>
                        <a:t> </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LEAN </a:t>
                      </a:r>
                      <a:r>
                        <a:rPr lang="nl-NL" sz="1400" b="0" dirty="0" err="1">
                          <a:solidFill>
                            <a:srgbClr val="17438B"/>
                          </a:solidFill>
                          <a:effectLst/>
                          <a:latin typeface="Arial" panose="020B0604020202020204" pitchFamily="34" charset="0"/>
                          <a:ea typeface="Calibri" panose="020F0502020204030204" pitchFamily="34" charset="0"/>
                          <a:cs typeface="Times New Roman" panose="02020603050405020304" pitchFamily="18" charset="0"/>
                        </a:rPr>
                        <a:t>leidersschap</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 s</a:t>
                      </a: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turen op</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tactisch niveau</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4236837291"/>
                  </a:ext>
                </a:extLst>
              </a:tr>
              <a:tr h="0">
                <a:tc>
                  <a:txBody>
                    <a:bodyPr/>
                    <a:lstStyle/>
                    <a:p>
                      <a:pPr>
                        <a:lnSpc>
                          <a:spcPct val="115000"/>
                        </a:lnSpc>
                        <a:spcAft>
                          <a:spcPts val="0"/>
                        </a:spcAft>
                      </a:pPr>
                      <a:r>
                        <a:rPr lang="nl-NL" sz="1400" b="0" dirty="0">
                          <a:solidFill>
                            <a:srgbClr val="17438B"/>
                          </a:solidFill>
                          <a:effectLst/>
                        </a:rPr>
                        <a:t>Sturing vanuit actieteam en K&amp;V op PDCA</a:t>
                      </a:r>
                    </a:p>
                    <a:p>
                      <a:pPr>
                        <a:lnSpc>
                          <a:spcPct val="115000"/>
                        </a:lnSpc>
                        <a:spcAft>
                          <a:spcPts val="0"/>
                        </a:spcAft>
                      </a:pPr>
                      <a:r>
                        <a:rPr lang="nl-NL" sz="1400" b="0" dirty="0">
                          <a:solidFill>
                            <a:srgbClr val="17438B"/>
                          </a:solidFill>
                          <a:effectLst/>
                        </a:rPr>
                        <a:t> </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LEAN </a:t>
                      </a:r>
                      <a:r>
                        <a:rPr lang="nl-NL" sz="1400" b="0" dirty="0" err="1">
                          <a:solidFill>
                            <a:srgbClr val="17438B"/>
                          </a:solidFill>
                          <a:effectLst/>
                          <a:latin typeface="Arial" panose="020B0604020202020204" pitchFamily="34" charset="0"/>
                          <a:ea typeface="Calibri" panose="020F0502020204030204" pitchFamily="34" charset="0"/>
                          <a:cs typeface="Times New Roman" panose="02020603050405020304" pitchFamily="18" charset="0"/>
                        </a:rPr>
                        <a:t>leidersschap</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 s</a:t>
                      </a: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turen op</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tactisch niveau</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2844487346"/>
                  </a:ext>
                </a:extLst>
              </a:tr>
              <a:tr h="0">
                <a:tc>
                  <a:txBody>
                    <a:bodyPr/>
                    <a:lstStyle/>
                    <a:p>
                      <a:pPr>
                        <a:lnSpc>
                          <a:spcPct val="115000"/>
                        </a:lnSpc>
                        <a:spcAft>
                          <a:spcPts val="0"/>
                        </a:spcAft>
                      </a:pPr>
                      <a:r>
                        <a:rPr lang="nl-NL" sz="1400" b="0" dirty="0">
                          <a:solidFill>
                            <a:srgbClr val="17438B"/>
                          </a:solidFill>
                          <a:effectLst/>
                        </a:rPr>
                        <a:t>Toepassing Kwaliteitscyclus (PDCA) in de RVE; vastleggen en verduidelijken van eigenaarschap </a:t>
                      </a:r>
                    </a:p>
                    <a:p>
                      <a:pPr>
                        <a:lnSpc>
                          <a:spcPct val="115000"/>
                        </a:lnSpc>
                        <a:spcAft>
                          <a:spcPts val="0"/>
                        </a:spcAft>
                      </a:pPr>
                      <a:r>
                        <a:rPr lang="nl-NL" sz="1400" b="0" dirty="0">
                          <a:solidFill>
                            <a:srgbClr val="17438B"/>
                          </a:solidFill>
                          <a:effectLst/>
                        </a:rPr>
                        <a:t> </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LEAN </a:t>
                      </a:r>
                      <a:r>
                        <a:rPr lang="nl-NL" sz="1400" b="0" dirty="0" err="1">
                          <a:solidFill>
                            <a:srgbClr val="17438B"/>
                          </a:solidFill>
                          <a:effectLst/>
                          <a:latin typeface="Arial" panose="020B0604020202020204" pitchFamily="34" charset="0"/>
                          <a:ea typeface="Calibri" panose="020F0502020204030204" pitchFamily="34" charset="0"/>
                          <a:cs typeface="Times New Roman" panose="02020603050405020304" pitchFamily="18" charset="0"/>
                        </a:rPr>
                        <a:t>leidersschap</a:t>
                      </a: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en </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Lean </a:t>
                      </a:r>
                      <a:r>
                        <a:rPr lang="nl-NL" sz="1400" b="0" baseline="0" dirty="0" err="1">
                          <a:solidFill>
                            <a:srgbClr val="17438B"/>
                          </a:solidFill>
                          <a:effectLst/>
                          <a:latin typeface="Arial" panose="020B0604020202020204" pitchFamily="34" charset="0"/>
                          <a:ea typeface="Calibri" panose="020F0502020204030204" pitchFamily="34" charset="0"/>
                          <a:cs typeface="Times New Roman" panose="02020603050405020304" pitchFamily="18" charset="0"/>
                        </a:rPr>
                        <a:t>Operational</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Management </a:t>
                      </a:r>
                    </a:p>
                  </a:txBody>
                  <a:tcPr marL="68580" marR="68580" marT="0" marB="0">
                    <a:solidFill>
                      <a:schemeClr val="accent3"/>
                    </a:solidFill>
                  </a:tcPr>
                </a:tc>
                <a:extLst>
                  <a:ext uri="{0D108BD9-81ED-4DB2-BD59-A6C34878D82A}">
                    <a16:rowId xmlns:a16="http://schemas.microsoft.com/office/drawing/2014/main" val="2189679892"/>
                  </a:ext>
                </a:extLst>
              </a:tr>
              <a:tr h="0">
                <a:tc>
                  <a:txBody>
                    <a:bodyPr/>
                    <a:lstStyle/>
                    <a:p>
                      <a:pPr>
                        <a:lnSpc>
                          <a:spcPct val="115000"/>
                        </a:lnSpc>
                        <a:spcAft>
                          <a:spcPts val="0"/>
                        </a:spcAft>
                      </a:pPr>
                      <a:r>
                        <a:rPr lang="nl-NL" sz="1400" b="0" dirty="0">
                          <a:solidFill>
                            <a:srgbClr val="17438B"/>
                          </a:solidFill>
                          <a:effectLst/>
                        </a:rPr>
                        <a:t>Kwaliteit als vast agendapunt in overlegstructuren (RvB, MT-RVE, </a:t>
                      </a:r>
                      <a:r>
                        <a:rPr lang="nl-NL" sz="1400" b="0" dirty="0" err="1">
                          <a:solidFill>
                            <a:srgbClr val="17438B"/>
                          </a:solidFill>
                          <a:effectLst/>
                        </a:rPr>
                        <a:t>afd.niveau</a:t>
                      </a:r>
                      <a:r>
                        <a:rPr lang="nl-NL" sz="1400" b="0" dirty="0">
                          <a:solidFill>
                            <a:srgbClr val="17438B"/>
                          </a:solidFill>
                          <a:effectLst/>
                        </a:rPr>
                        <a:t>)</a:t>
                      </a:r>
                    </a:p>
                    <a:p>
                      <a:pPr>
                        <a:lnSpc>
                          <a:spcPct val="115000"/>
                        </a:lnSpc>
                        <a:spcAft>
                          <a:spcPts val="0"/>
                        </a:spcAft>
                      </a:pPr>
                      <a:r>
                        <a:rPr lang="nl-NL" sz="1400" b="0" dirty="0">
                          <a:solidFill>
                            <a:srgbClr val="17438B"/>
                          </a:solidFill>
                          <a:effectLst/>
                        </a:rPr>
                        <a:t> </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nSpc>
                          <a:spcPct val="115000"/>
                        </a:lnSpc>
                        <a:spcAft>
                          <a:spcPts val="0"/>
                        </a:spcAft>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LEAN </a:t>
                      </a:r>
                      <a:r>
                        <a:rPr lang="nl-NL" sz="1400" b="0" dirty="0" err="1">
                          <a:solidFill>
                            <a:srgbClr val="17438B"/>
                          </a:solidFill>
                          <a:effectLst/>
                          <a:latin typeface="Arial" panose="020B0604020202020204" pitchFamily="34" charset="0"/>
                          <a:ea typeface="Calibri" panose="020F0502020204030204" pitchFamily="34" charset="0"/>
                          <a:cs typeface="Times New Roman" panose="02020603050405020304" pitchFamily="18" charset="0"/>
                        </a:rPr>
                        <a:t>leidersschap</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435424993"/>
                  </a:ext>
                </a:extLst>
              </a:tr>
              <a:tr h="0">
                <a:tc>
                  <a:txBody>
                    <a:bodyPr/>
                    <a:lstStyle/>
                    <a:p>
                      <a:pPr>
                        <a:lnSpc>
                          <a:spcPct val="115000"/>
                        </a:lnSpc>
                        <a:spcAft>
                          <a:spcPts val="0"/>
                        </a:spcAft>
                      </a:pPr>
                      <a:r>
                        <a:rPr lang="nl-NL" sz="1400" b="0" dirty="0">
                          <a:solidFill>
                            <a:srgbClr val="17438B"/>
                          </a:solidFill>
                          <a:effectLst/>
                        </a:rPr>
                        <a:t>Gebruik dagstart afdeling voor directe bijsturing op resultaten</a:t>
                      </a:r>
                    </a:p>
                    <a:p>
                      <a:pPr>
                        <a:lnSpc>
                          <a:spcPct val="115000"/>
                        </a:lnSpc>
                        <a:spcAft>
                          <a:spcPts val="0"/>
                        </a:spcAft>
                      </a:pPr>
                      <a:r>
                        <a:rPr lang="nl-NL" sz="1400" b="0" dirty="0">
                          <a:solidFill>
                            <a:srgbClr val="17438B"/>
                          </a:solidFill>
                          <a:effectLst/>
                        </a:rPr>
                        <a:t> </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1400" b="0" kern="120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Bijsturen</a:t>
                      </a:r>
                      <a:r>
                        <a:rPr lang="nl-NL" sz="1400" b="0" kern="120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op </a:t>
                      </a:r>
                      <a:r>
                        <a:rPr lang="nl-NL" sz="1400" b="0" kern="1200" baseline="0" dirty="0" err="1">
                          <a:solidFill>
                            <a:srgbClr val="17438B"/>
                          </a:solidFill>
                          <a:effectLst/>
                          <a:latin typeface="Arial" panose="020B0604020202020204" pitchFamily="34" charset="0"/>
                          <a:ea typeface="Calibri" panose="020F0502020204030204" pitchFamily="34" charset="0"/>
                          <a:cs typeface="Times New Roman" panose="02020603050405020304" pitchFamily="18" charset="0"/>
                        </a:rPr>
                        <a:t>Kpi”s</a:t>
                      </a:r>
                      <a:r>
                        <a:rPr lang="nl-NL" sz="1400" b="0" kern="120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a:t>
                      </a:r>
                      <a:r>
                        <a:rPr lang="nl-NL" sz="1400" b="0" kern="120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spcAft>
                          <a:spcPts val="0"/>
                        </a:spcAft>
                      </a:pP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3142813648"/>
                  </a:ext>
                </a:extLst>
              </a:tr>
              <a:tr h="0">
                <a:tc>
                  <a:txBody>
                    <a:bodyPr/>
                    <a:lstStyle/>
                    <a:p>
                      <a:pPr>
                        <a:lnSpc>
                          <a:spcPct val="115000"/>
                        </a:lnSpc>
                        <a:spcAft>
                          <a:spcPts val="0"/>
                        </a:spcAft>
                      </a:pPr>
                      <a:r>
                        <a:rPr lang="nl-NL" sz="1400" b="0" dirty="0">
                          <a:solidFill>
                            <a:srgbClr val="17438B"/>
                          </a:solidFill>
                          <a:effectLst/>
                        </a:rPr>
                        <a:t>Inzet DKM’s</a:t>
                      </a:r>
                    </a:p>
                    <a:p>
                      <a:pPr>
                        <a:lnSpc>
                          <a:spcPct val="115000"/>
                        </a:lnSpc>
                        <a:spcAft>
                          <a:spcPts val="0"/>
                        </a:spcAft>
                      </a:pPr>
                      <a:r>
                        <a:rPr lang="nl-NL" sz="1400" b="0" dirty="0">
                          <a:solidFill>
                            <a:srgbClr val="17438B"/>
                          </a:solidFill>
                          <a:effectLst/>
                        </a:rPr>
                        <a:t> </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nSpc>
                          <a:spcPct val="115000"/>
                        </a:lnSpc>
                        <a:spcAft>
                          <a:spcPts val="0"/>
                        </a:spcAft>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Standaardiseren</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3500869085"/>
                  </a:ext>
                </a:extLst>
              </a:tr>
              <a:tr h="0">
                <a:tc>
                  <a:txBody>
                    <a:bodyPr/>
                    <a:lstStyle/>
                    <a:p>
                      <a:pPr>
                        <a:lnSpc>
                          <a:spcPct val="115000"/>
                        </a:lnSpc>
                        <a:spcAft>
                          <a:spcPts val="0"/>
                        </a:spcAft>
                      </a:pPr>
                      <a:r>
                        <a:rPr lang="nl-NL" sz="1400" b="0" dirty="0">
                          <a:solidFill>
                            <a:srgbClr val="17438B"/>
                          </a:solidFill>
                          <a:effectLst/>
                        </a:rPr>
                        <a:t>Uitdagingen beleggen bij projectleider en inrichting projectteams</a:t>
                      </a:r>
                    </a:p>
                    <a:p>
                      <a:pPr>
                        <a:lnSpc>
                          <a:spcPct val="115000"/>
                        </a:lnSpc>
                        <a:spcAft>
                          <a:spcPts val="0"/>
                        </a:spcAft>
                      </a:pPr>
                      <a:r>
                        <a:rPr lang="nl-NL" sz="1400" b="0" dirty="0">
                          <a:solidFill>
                            <a:srgbClr val="17438B"/>
                          </a:solidFill>
                          <a:effectLst/>
                        </a:rPr>
                        <a:t> </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nSpc>
                          <a:spcPct val="115000"/>
                        </a:lnSpc>
                        <a:spcAft>
                          <a:spcPts val="0"/>
                        </a:spcAft>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LEAN leiderschap</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spcAft>
                          <a:spcPts val="0"/>
                        </a:spcAft>
                      </a:pP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RACI</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2663301197"/>
                  </a:ext>
                </a:extLst>
              </a:tr>
              <a:tr h="0">
                <a:tc>
                  <a:txBody>
                    <a:bodyPr/>
                    <a:lstStyle/>
                    <a:p>
                      <a:pPr>
                        <a:lnSpc>
                          <a:spcPct val="115000"/>
                        </a:lnSpc>
                        <a:spcAft>
                          <a:spcPts val="0"/>
                        </a:spcAft>
                      </a:pPr>
                      <a:r>
                        <a:rPr lang="nl-NL" sz="1400" b="0" dirty="0">
                          <a:solidFill>
                            <a:srgbClr val="17438B"/>
                          </a:solidFill>
                          <a:effectLst/>
                        </a:rPr>
                        <a:t>Projectondersteuning K&amp;V bij uitdagingen</a:t>
                      </a:r>
                    </a:p>
                    <a:p>
                      <a:pPr>
                        <a:lnSpc>
                          <a:spcPct val="115000"/>
                        </a:lnSpc>
                        <a:spcAft>
                          <a:spcPts val="0"/>
                        </a:spcAft>
                      </a:pPr>
                      <a:r>
                        <a:rPr lang="nl-NL" sz="1400" b="0" dirty="0">
                          <a:solidFill>
                            <a:srgbClr val="17438B"/>
                          </a:solidFill>
                          <a:effectLst/>
                        </a:rPr>
                        <a:t> </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nSpc>
                          <a:spcPct val="115000"/>
                        </a:lnSpc>
                        <a:spcAft>
                          <a:spcPts val="0"/>
                        </a:spcAft>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RACI</a:t>
                      </a:r>
                    </a:p>
                  </a:txBody>
                  <a:tcPr marL="68580" marR="68580" marT="0" marB="0">
                    <a:solidFill>
                      <a:schemeClr val="accent3"/>
                    </a:solidFill>
                  </a:tcPr>
                </a:tc>
                <a:extLst>
                  <a:ext uri="{0D108BD9-81ED-4DB2-BD59-A6C34878D82A}">
                    <a16:rowId xmlns:a16="http://schemas.microsoft.com/office/drawing/2014/main" val="1633707100"/>
                  </a:ext>
                </a:extLst>
              </a:tr>
            </a:tbl>
          </a:graphicData>
        </a:graphic>
      </p:graphicFrame>
      <p:sp>
        <p:nvSpPr>
          <p:cNvPr id="3" name="Tijdelijke aanduiding voor voettekst 2"/>
          <p:cNvSpPr>
            <a:spLocks noGrp="1"/>
          </p:cNvSpPr>
          <p:nvPr>
            <p:ph type="ftr" sz="quarter" idx="11"/>
          </p:nvPr>
        </p:nvSpPr>
        <p:spPr/>
        <p:txBody>
          <a:bodyPr/>
          <a:lstStyle/>
          <a:p>
            <a:r>
              <a:rPr lang="nl-NL"/>
              <a:t>Transformeer je zorg: Lean Leiderschap in actie voor kwaliteit</a:t>
            </a:r>
            <a:endParaRPr lang="nl-NL" dirty="0"/>
          </a:p>
        </p:txBody>
      </p:sp>
    </p:spTree>
    <p:extLst>
      <p:ext uri="{BB962C8B-B14F-4D97-AF65-F5344CB8AC3E}">
        <p14:creationId xmlns:p14="http://schemas.microsoft.com/office/powerpoint/2010/main" val="1900433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Instrumenten</a:t>
            </a: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3732978487"/>
              </p:ext>
            </p:extLst>
          </p:nvPr>
        </p:nvGraphicFramePr>
        <p:xfrm>
          <a:off x="647554" y="1102678"/>
          <a:ext cx="11108944" cy="4022663"/>
        </p:xfrm>
        <a:graphic>
          <a:graphicData uri="http://schemas.openxmlformats.org/drawingml/2006/table">
            <a:tbl>
              <a:tblPr firstRow="1" firstCol="1" bandRow="1">
                <a:tableStyleId>{5C22544A-7EE6-4342-B048-85BDC9FD1C3A}</a:tableStyleId>
              </a:tblPr>
              <a:tblGrid>
                <a:gridCol w="5697829">
                  <a:extLst>
                    <a:ext uri="{9D8B030D-6E8A-4147-A177-3AD203B41FA5}">
                      <a16:colId xmlns:a16="http://schemas.microsoft.com/office/drawing/2014/main" val="3064961075"/>
                    </a:ext>
                  </a:extLst>
                </a:gridCol>
                <a:gridCol w="5411115">
                  <a:extLst>
                    <a:ext uri="{9D8B030D-6E8A-4147-A177-3AD203B41FA5}">
                      <a16:colId xmlns:a16="http://schemas.microsoft.com/office/drawing/2014/main" val="1320582763"/>
                    </a:ext>
                  </a:extLst>
                </a:gridCol>
              </a:tblGrid>
              <a:tr h="0">
                <a:tc>
                  <a:txBody>
                    <a:bodyPr/>
                    <a:lstStyle/>
                    <a:p>
                      <a:pPr>
                        <a:lnSpc>
                          <a:spcPct val="115000"/>
                        </a:lnSpc>
                        <a:spcAft>
                          <a:spcPts val="0"/>
                        </a:spcAft>
                      </a:pPr>
                      <a:r>
                        <a:rPr lang="nl-NL" sz="1600" b="0">
                          <a:solidFill>
                            <a:srgbClr val="17438B"/>
                          </a:solidFill>
                          <a:effectLst/>
                        </a:rPr>
                        <a:t>Handboek VIR</a:t>
                      </a:r>
                      <a:endParaRPr lang="nl-NL" sz="1600" b="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nSpc>
                          <a:spcPct val="115000"/>
                        </a:lnSpc>
                        <a:spcAft>
                          <a:spcPts val="0"/>
                        </a:spcAft>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Standaard</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Operatie Procedure (</a:t>
                      </a:r>
                      <a:r>
                        <a:rPr lang="nl-NL" sz="1400" b="0" baseline="0" dirty="0" err="1">
                          <a:solidFill>
                            <a:srgbClr val="17438B"/>
                          </a:solidFill>
                          <a:effectLst/>
                          <a:latin typeface="Arial" panose="020B0604020202020204" pitchFamily="34" charset="0"/>
                          <a:ea typeface="Calibri" panose="020F0502020204030204" pitchFamily="34" charset="0"/>
                          <a:cs typeface="Times New Roman" panose="02020603050405020304" pitchFamily="18" charset="0"/>
                        </a:rPr>
                        <a:t>SOP’s</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5367338"/>
                  </a:ext>
                </a:extLst>
              </a:tr>
              <a:tr h="0">
                <a:tc>
                  <a:txBody>
                    <a:bodyPr/>
                    <a:lstStyle/>
                    <a:p>
                      <a:pPr>
                        <a:lnSpc>
                          <a:spcPct val="115000"/>
                        </a:lnSpc>
                        <a:spcAft>
                          <a:spcPts val="0"/>
                        </a:spcAft>
                      </a:pPr>
                      <a:r>
                        <a:rPr lang="nl-NL" sz="1600" b="0">
                          <a:solidFill>
                            <a:srgbClr val="17438B"/>
                          </a:solidFill>
                          <a:effectLst/>
                        </a:rPr>
                        <a:t>VIR-waaier</a:t>
                      </a:r>
                      <a:endParaRPr lang="nl-NL" sz="1600" b="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Standaard</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Operatie Procedure (</a:t>
                      </a:r>
                      <a:r>
                        <a:rPr lang="nl-NL" sz="1400" b="0" baseline="0" dirty="0" err="1">
                          <a:solidFill>
                            <a:srgbClr val="17438B"/>
                          </a:solidFill>
                          <a:effectLst/>
                          <a:latin typeface="Arial" panose="020B0604020202020204" pitchFamily="34" charset="0"/>
                          <a:ea typeface="Calibri" panose="020F0502020204030204" pitchFamily="34" charset="0"/>
                          <a:cs typeface="Times New Roman" panose="02020603050405020304" pitchFamily="18" charset="0"/>
                        </a:rPr>
                        <a:t>SOP’s</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2008517868"/>
                  </a:ext>
                </a:extLst>
              </a:tr>
              <a:tr h="0">
                <a:tc>
                  <a:txBody>
                    <a:bodyPr/>
                    <a:lstStyle/>
                    <a:p>
                      <a:pPr>
                        <a:lnSpc>
                          <a:spcPct val="115000"/>
                        </a:lnSpc>
                        <a:spcAft>
                          <a:spcPts val="0"/>
                        </a:spcAft>
                      </a:pPr>
                      <a:r>
                        <a:rPr lang="nl-NL" sz="1600" b="0" dirty="0" err="1">
                          <a:solidFill>
                            <a:srgbClr val="17438B"/>
                          </a:solidFill>
                          <a:effectLst/>
                        </a:rPr>
                        <a:t>PowerPoints</a:t>
                      </a:r>
                      <a:r>
                        <a:rPr lang="nl-NL" sz="1600" b="0" dirty="0">
                          <a:solidFill>
                            <a:srgbClr val="17438B"/>
                          </a:solidFill>
                          <a:effectLst/>
                        </a:rPr>
                        <a:t> voor verschillende doelgroepen, artsen, vpk,</a:t>
                      </a:r>
                      <a:r>
                        <a:rPr lang="nl-NL" sz="1600" b="0" baseline="0" dirty="0">
                          <a:solidFill>
                            <a:srgbClr val="17438B"/>
                          </a:solidFill>
                          <a:effectLst/>
                        </a:rPr>
                        <a:t> </a:t>
                      </a:r>
                      <a:r>
                        <a:rPr lang="nl-NL" sz="1600" b="0" dirty="0" err="1">
                          <a:solidFill>
                            <a:srgbClr val="17438B"/>
                          </a:solidFill>
                          <a:effectLst/>
                        </a:rPr>
                        <a:t>etc</a:t>
                      </a:r>
                      <a:endParaRPr lang="nl-NL" sz="16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nSpc>
                          <a:spcPct val="115000"/>
                        </a:lnSpc>
                        <a:spcAft>
                          <a:spcPts val="0"/>
                        </a:spcAft>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RACI </a:t>
                      </a:r>
                    </a:p>
                  </a:txBody>
                  <a:tcPr marL="68580" marR="68580" marT="0" marB="0">
                    <a:solidFill>
                      <a:schemeClr val="accent3"/>
                    </a:solidFill>
                  </a:tcPr>
                </a:tc>
                <a:extLst>
                  <a:ext uri="{0D108BD9-81ED-4DB2-BD59-A6C34878D82A}">
                    <a16:rowId xmlns:a16="http://schemas.microsoft.com/office/drawing/2014/main" val="4143561114"/>
                  </a:ext>
                </a:extLst>
              </a:tr>
              <a:tr h="0">
                <a:tc>
                  <a:txBody>
                    <a:bodyPr/>
                    <a:lstStyle/>
                    <a:p>
                      <a:pPr>
                        <a:lnSpc>
                          <a:spcPct val="115000"/>
                        </a:lnSpc>
                        <a:spcAft>
                          <a:spcPts val="0"/>
                        </a:spcAft>
                      </a:pPr>
                      <a:r>
                        <a:rPr lang="nl-NL" sz="1600" b="0">
                          <a:solidFill>
                            <a:srgbClr val="17438B"/>
                          </a:solidFill>
                          <a:effectLst/>
                        </a:rPr>
                        <a:t>Dashboard in EPIC</a:t>
                      </a:r>
                      <a:endParaRPr lang="nl-NL" sz="1600" b="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nSpc>
                          <a:spcPct val="115000"/>
                        </a:lnSpc>
                        <a:spcAft>
                          <a:spcPts val="0"/>
                        </a:spcAft>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Bijsturing op KPI’s </a:t>
                      </a:r>
                    </a:p>
                  </a:txBody>
                  <a:tcPr marL="68580" marR="68580" marT="0" marB="0">
                    <a:solidFill>
                      <a:schemeClr val="accent3"/>
                    </a:solidFill>
                  </a:tcPr>
                </a:tc>
                <a:extLst>
                  <a:ext uri="{0D108BD9-81ED-4DB2-BD59-A6C34878D82A}">
                    <a16:rowId xmlns:a16="http://schemas.microsoft.com/office/drawing/2014/main" val="3056047597"/>
                  </a:ext>
                </a:extLst>
              </a:tr>
              <a:tr h="0">
                <a:tc>
                  <a:txBody>
                    <a:bodyPr/>
                    <a:lstStyle/>
                    <a:p>
                      <a:pPr>
                        <a:lnSpc>
                          <a:spcPct val="115000"/>
                        </a:lnSpc>
                        <a:spcAft>
                          <a:spcPts val="0"/>
                        </a:spcAft>
                      </a:pPr>
                      <a:r>
                        <a:rPr lang="nl-NL" sz="1600" b="0">
                          <a:solidFill>
                            <a:srgbClr val="17438B"/>
                          </a:solidFill>
                          <a:effectLst/>
                        </a:rPr>
                        <a:t>Dashboard Kwaliteit in PowerBI</a:t>
                      </a:r>
                      <a:endParaRPr lang="nl-NL" sz="1600" b="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Bijsturing op KPI’s </a:t>
                      </a:r>
                    </a:p>
                    <a:p>
                      <a:pPr>
                        <a:lnSpc>
                          <a:spcPct val="115000"/>
                        </a:lnSpc>
                        <a:spcAft>
                          <a:spcPts val="0"/>
                        </a:spcAft>
                      </a:pP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715535828"/>
                  </a:ext>
                </a:extLst>
              </a:tr>
              <a:tr h="0">
                <a:tc>
                  <a:txBody>
                    <a:bodyPr/>
                    <a:lstStyle/>
                    <a:p>
                      <a:pPr>
                        <a:lnSpc>
                          <a:spcPct val="115000"/>
                        </a:lnSpc>
                        <a:spcAft>
                          <a:spcPts val="0"/>
                        </a:spcAft>
                      </a:pPr>
                      <a:r>
                        <a:rPr lang="nl-NL" sz="1600" b="0">
                          <a:solidFill>
                            <a:srgbClr val="17438B"/>
                          </a:solidFill>
                          <a:effectLst/>
                        </a:rPr>
                        <a:t>Flitstracers en rapportage flitstracers</a:t>
                      </a:r>
                      <a:endParaRPr lang="nl-NL" sz="1600" b="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1400" b="0" dirty="0" err="1">
                          <a:solidFill>
                            <a:srgbClr val="17438B"/>
                          </a:solidFill>
                          <a:effectLst/>
                          <a:latin typeface="Arial" panose="020B0604020202020204" pitchFamily="34" charset="0"/>
                          <a:ea typeface="Calibri" panose="020F0502020204030204" pitchFamily="34" charset="0"/>
                          <a:cs typeface="Times New Roman" panose="02020603050405020304" pitchFamily="18" charset="0"/>
                        </a:rPr>
                        <a:t>Gemba</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en b</a:t>
                      </a: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ijsturing op KPI’s </a:t>
                      </a:r>
                    </a:p>
                    <a:p>
                      <a:pPr>
                        <a:lnSpc>
                          <a:spcPct val="115000"/>
                        </a:lnSpc>
                        <a:spcAft>
                          <a:spcPts val="0"/>
                        </a:spcAft>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LEAN leiders</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a:t>
                      </a:r>
                      <a:r>
                        <a:rPr lang="nl-NL" sz="1400" b="0" baseline="0" dirty="0" err="1">
                          <a:solidFill>
                            <a:srgbClr val="17438B"/>
                          </a:solidFill>
                          <a:effectLst/>
                          <a:latin typeface="Arial" panose="020B0604020202020204" pitchFamily="34" charset="0"/>
                          <a:ea typeface="Calibri" panose="020F0502020204030204" pitchFamily="34" charset="0"/>
                          <a:cs typeface="Times New Roman" panose="02020603050405020304" pitchFamily="18" charset="0"/>
                        </a:rPr>
                        <a:t>chap</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006065448"/>
                  </a:ext>
                </a:extLst>
              </a:tr>
              <a:tr h="0">
                <a:tc>
                  <a:txBody>
                    <a:bodyPr/>
                    <a:lstStyle/>
                    <a:p>
                      <a:pPr>
                        <a:lnSpc>
                          <a:spcPct val="115000"/>
                        </a:lnSpc>
                        <a:spcAft>
                          <a:spcPts val="0"/>
                        </a:spcAft>
                      </a:pPr>
                      <a:r>
                        <a:rPr lang="nl-NL" sz="1600" b="0">
                          <a:solidFill>
                            <a:srgbClr val="17438B"/>
                          </a:solidFill>
                          <a:effectLst/>
                        </a:rPr>
                        <a:t>Toetsweken en rapportage toetsweken</a:t>
                      </a:r>
                      <a:endParaRPr lang="nl-NL" sz="1600" b="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l-NL" sz="1400" b="0" dirty="0" err="1">
                          <a:solidFill>
                            <a:srgbClr val="17438B"/>
                          </a:solidFill>
                          <a:effectLst/>
                          <a:latin typeface="Arial" panose="020B0604020202020204" pitchFamily="34" charset="0"/>
                          <a:ea typeface="Calibri" panose="020F0502020204030204" pitchFamily="34" charset="0"/>
                          <a:cs typeface="Times New Roman" panose="02020603050405020304" pitchFamily="18" charset="0"/>
                        </a:rPr>
                        <a:t>Gemba</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en b</a:t>
                      </a: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ijsturing op KPI’s </a:t>
                      </a:r>
                    </a:p>
                  </a:txBody>
                  <a:tcPr marL="68580" marR="68580" marT="0" marB="0">
                    <a:solidFill>
                      <a:schemeClr val="accent3"/>
                    </a:solidFill>
                  </a:tcPr>
                </a:tc>
                <a:extLst>
                  <a:ext uri="{0D108BD9-81ED-4DB2-BD59-A6C34878D82A}">
                    <a16:rowId xmlns:a16="http://schemas.microsoft.com/office/drawing/2014/main" val="2340276599"/>
                  </a:ext>
                </a:extLst>
              </a:tr>
              <a:tr h="0">
                <a:tc>
                  <a:txBody>
                    <a:bodyPr/>
                    <a:lstStyle/>
                    <a:p>
                      <a:pPr>
                        <a:lnSpc>
                          <a:spcPct val="115000"/>
                        </a:lnSpc>
                        <a:spcAft>
                          <a:spcPts val="0"/>
                        </a:spcAft>
                      </a:pPr>
                      <a:r>
                        <a:rPr lang="nl-NL" sz="1600" b="0" dirty="0">
                          <a:solidFill>
                            <a:srgbClr val="17438B"/>
                          </a:solidFill>
                          <a:effectLst/>
                        </a:rPr>
                        <a:t>Wie is de mol </a:t>
                      </a:r>
                      <a:endParaRPr lang="nl-NL" sz="16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nSpc>
                          <a:spcPct val="115000"/>
                        </a:lnSpc>
                        <a:spcAft>
                          <a:spcPts val="0"/>
                        </a:spcAft>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solidFill>
                      <a:schemeClr val="accent3"/>
                    </a:solidFill>
                  </a:tcPr>
                </a:tc>
                <a:extLst>
                  <a:ext uri="{0D108BD9-81ED-4DB2-BD59-A6C34878D82A}">
                    <a16:rowId xmlns:a16="http://schemas.microsoft.com/office/drawing/2014/main" val="3087874727"/>
                  </a:ext>
                </a:extLst>
              </a:tr>
              <a:tr h="0">
                <a:tc>
                  <a:txBody>
                    <a:bodyPr/>
                    <a:lstStyle/>
                    <a:p>
                      <a:pPr>
                        <a:lnSpc>
                          <a:spcPct val="115000"/>
                        </a:lnSpc>
                        <a:spcAft>
                          <a:spcPts val="0"/>
                        </a:spcAft>
                      </a:pPr>
                      <a:r>
                        <a:rPr lang="nl-NL" sz="1600" b="0">
                          <a:solidFill>
                            <a:srgbClr val="17438B"/>
                          </a:solidFill>
                          <a:effectLst/>
                        </a:rPr>
                        <a:t>Aandachtsweken</a:t>
                      </a:r>
                      <a:endParaRPr lang="nl-NL" sz="1600" b="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nSpc>
                          <a:spcPct val="115000"/>
                        </a:lnSpc>
                        <a:spcAft>
                          <a:spcPts val="0"/>
                        </a:spcAft>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solidFill>
                      <a:schemeClr val="accent3"/>
                    </a:solidFill>
                  </a:tcPr>
                </a:tc>
                <a:extLst>
                  <a:ext uri="{0D108BD9-81ED-4DB2-BD59-A6C34878D82A}">
                    <a16:rowId xmlns:a16="http://schemas.microsoft.com/office/drawing/2014/main" val="3206383051"/>
                  </a:ext>
                </a:extLst>
              </a:tr>
              <a:tr h="0">
                <a:tc>
                  <a:txBody>
                    <a:bodyPr/>
                    <a:lstStyle/>
                    <a:p>
                      <a:pPr>
                        <a:lnSpc>
                          <a:spcPct val="115000"/>
                        </a:lnSpc>
                        <a:spcAft>
                          <a:spcPts val="0"/>
                        </a:spcAft>
                      </a:pPr>
                      <a:r>
                        <a:rPr lang="nl-NL" sz="1600" b="0">
                          <a:solidFill>
                            <a:srgbClr val="17438B"/>
                          </a:solidFill>
                          <a:effectLst/>
                        </a:rPr>
                        <a:t>OLVG Kennisspel (Awearness, actueel houden kennis) </a:t>
                      </a:r>
                      <a:endParaRPr lang="nl-NL" sz="1600" b="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nSpc>
                          <a:spcPct val="115000"/>
                        </a:lnSpc>
                        <a:spcAft>
                          <a:spcPts val="0"/>
                        </a:spcAft>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a:t>
                      </a:r>
                    </a:p>
                  </a:txBody>
                  <a:tcPr marL="68580" marR="68580" marT="0" marB="0">
                    <a:solidFill>
                      <a:schemeClr val="accent3"/>
                    </a:solidFill>
                  </a:tcPr>
                </a:tc>
                <a:extLst>
                  <a:ext uri="{0D108BD9-81ED-4DB2-BD59-A6C34878D82A}">
                    <a16:rowId xmlns:a16="http://schemas.microsoft.com/office/drawing/2014/main" val="3393992192"/>
                  </a:ext>
                </a:extLst>
              </a:tr>
              <a:tr h="0">
                <a:tc>
                  <a:txBody>
                    <a:bodyPr/>
                    <a:lstStyle/>
                    <a:p>
                      <a:pPr>
                        <a:lnSpc>
                          <a:spcPct val="115000"/>
                        </a:lnSpc>
                        <a:spcAft>
                          <a:spcPts val="0"/>
                        </a:spcAft>
                      </a:pPr>
                      <a:r>
                        <a:rPr lang="nl-NL" sz="1600" b="0" dirty="0">
                          <a:solidFill>
                            <a:srgbClr val="17438B"/>
                          </a:solidFill>
                          <a:effectLst/>
                        </a:rPr>
                        <a:t>Uitspreekcirkel als onderdeel van ‘afspraak is afspraak’ en PDCA</a:t>
                      </a:r>
                    </a:p>
                    <a:p>
                      <a:pPr>
                        <a:lnSpc>
                          <a:spcPct val="115000"/>
                        </a:lnSpc>
                        <a:spcAft>
                          <a:spcPts val="0"/>
                        </a:spcAft>
                      </a:pPr>
                      <a:r>
                        <a:rPr lang="nl-NL" sz="1600" b="0" dirty="0">
                          <a:solidFill>
                            <a:srgbClr val="17438B"/>
                          </a:solidFill>
                          <a:effectLst/>
                        </a:rPr>
                        <a:t> </a:t>
                      </a:r>
                      <a:endParaRPr lang="nl-NL" sz="16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nSpc>
                          <a:spcPct val="115000"/>
                        </a:lnSpc>
                        <a:spcAft>
                          <a:spcPts val="0"/>
                        </a:spcAft>
                      </a:pPr>
                      <a:r>
                        <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LEAN leiderschap en continu verbeteren</a:t>
                      </a:r>
                      <a:r>
                        <a:rPr lang="nl-NL" sz="1400" b="0" baseline="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rPr>
                        <a:t> in teams</a:t>
                      </a:r>
                      <a:endParaRPr lang="nl-NL" sz="1400" b="0" dirty="0">
                        <a:solidFill>
                          <a:srgbClr val="17438B"/>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1466393662"/>
                  </a:ext>
                </a:extLst>
              </a:tr>
            </a:tbl>
          </a:graphicData>
        </a:graphic>
      </p:graphicFrame>
      <p:sp>
        <p:nvSpPr>
          <p:cNvPr id="4" name="Tijdelijke aanduiding voor voettekst 3"/>
          <p:cNvSpPr>
            <a:spLocks noGrp="1"/>
          </p:cNvSpPr>
          <p:nvPr>
            <p:ph type="ftr" sz="quarter" idx="11"/>
          </p:nvPr>
        </p:nvSpPr>
        <p:spPr/>
        <p:txBody>
          <a:bodyPr/>
          <a:lstStyle/>
          <a:p>
            <a:r>
              <a:rPr lang="nl-NL">
                <a:solidFill>
                  <a:srgbClr val="3C3C3C"/>
                </a:solidFill>
              </a:rPr>
              <a:t>Transformeer je zorg: Lean Leiderschap in actie voor kwaliteit</a:t>
            </a:r>
          </a:p>
        </p:txBody>
      </p:sp>
    </p:spTree>
    <p:extLst>
      <p:ext uri="{BB962C8B-B14F-4D97-AF65-F5344CB8AC3E}">
        <p14:creationId xmlns:p14="http://schemas.microsoft.com/office/powerpoint/2010/main" val="1294401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inhoud 10"/>
          <p:cNvPicPr>
            <a:picLocks noGrp="1" noChangeAspect="1"/>
          </p:cNvPicPr>
          <p:nvPr>
            <p:ph idx="1"/>
          </p:nvPr>
        </p:nvPicPr>
        <p:blipFill rotWithShape="1">
          <a:blip r:embed="rId3"/>
          <a:srcRect t="6335" r="1412"/>
          <a:stretch/>
        </p:blipFill>
        <p:spPr>
          <a:xfrm>
            <a:off x="3933174" y="967156"/>
            <a:ext cx="4371583" cy="4522488"/>
          </a:xfrm>
          <a:prstGeom prst="rect">
            <a:avLst/>
          </a:prstGeom>
        </p:spPr>
      </p:pic>
      <p:sp>
        <p:nvSpPr>
          <p:cNvPr id="2" name="Titel 1"/>
          <p:cNvSpPr>
            <a:spLocks noGrp="1"/>
          </p:cNvSpPr>
          <p:nvPr>
            <p:ph type="title"/>
          </p:nvPr>
        </p:nvSpPr>
        <p:spPr/>
        <p:txBody>
          <a:bodyPr/>
          <a:lstStyle/>
          <a:p>
            <a:r>
              <a:rPr lang="nl-NL" dirty="0"/>
              <a:t>Moment X</a:t>
            </a:r>
          </a:p>
        </p:txBody>
      </p:sp>
      <p:sp>
        <p:nvSpPr>
          <p:cNvPr id="4" name="Tijdelijke aanduiding voor voettekst 3"/>
          <p:cNvSpPr>
            <a:spLocks noGrp="1"/>
          </p:cNvSpPr>
          <p:nvPr>
            <p:ph type="ftr" sz="quarter" idx="11"/>
          </p:nvPr>
        </p:nvSpPr>
        <p:spPr/>
        <p:txBody>
          <a:bodyPr/>
          <a:lstStyle/>
          <a:p>
            <a:r>
              <a:rPr lang="nl-NL"/>
              <a:t>Transformeer je zorg: Lean Leiderschap in actie voor kwaliteit</a:t>
            </a:r>
            <a:endParaRPr lang="nl-NL" dirty="0"/>
          </a:p>
        </p:txBody>
      </p:sp>
      <p:pic>
        <p:nvPicPr>
          <p:cNvPr id="1026" name="Picture 2" descr="Wandcirkel Trotse Pauw 80 cm kopen? » Heinen Delfts Blau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543" y="967156"/>
            <a:ext cx="4434214" cy="443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45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26"/>
                                        </p:tgtEl>
                                        <p:attrNameLst>
                                          <p:attrName>ppt_w</p:attrName>
                                        </p:attrNameLst>
                                      </p:cBhvr>
                                      <p:tavLst>
                                        <p:tav tm="0">
                                          <p:val>
                                            <p:strVal val="ppt_w"/>
                                          </p:val>
                                        </p:tav>
                                        <p:tav tm="100000">
                                          <p:val>
                                            <p:fltVal val="0"/>
                                          </p:val>
                                        </p:tav>
                                      </p:tavLst>
                                    </p:anim>
                                    <p:anim calcmode="lin" valueType="num">
                                      <p:cBhvr>
                                        <p:cTn id="7" dur="1000"/>
                                        <p:tgtEl>
                                          <p:spTgt spid="1026"/>
                                        </p:tgtEl>
                                        <p:attrNameLst>
                                          <p:attrName>ppt_h</p:attrName>
                                        </p:attrNameLst>
                                      </p:cBhvr>
                                      <p:tavLst>
                                        <p:tav tm="0">
                                          <p:val>
                                            <p:strVal val="ppt_h"/>
                                          </p:val>
                                        </p:tav>
                                        <p:tav tm="100000">
                                          <p:val>
                                            <p:fltVal val="0"/>
                                          </p:val>
                                        </p:tav>
                                      </p:tavLst>
                                    </p:anim>
                                    <p:anim calcmode="lin" valueType="num">
                                      <p:cBhvr>
                                        <p:cTn id="8" dur="1000"/>
                                        <p:tgtEl>
                                          <p:spTgt spid="1026"/>
                                        </p:tgtEl>
                                        <p:attrNameLst>
                                          <p:attrName>style.rotation</p:attrName>
                                        </p:attrNameLst>
                                      </p:cBhvr>
                                      <p:tavLst>
                                        <p:tav tm="0">
                                          <p:val>
                                            <p:fltVal val="0"/>
                                          </p:val>
                                        </p:tav>
                                        <p:tav tm="100000">
                                          <p:val>
                                            <p:fltVal val="90"/>
                                          </p:val>
                                        </p:tav>
                                      </p:tavLst>
                                    </p:anim>
                                    <p:animEffect transition="out" filter="fade">
                                      <p:cBhvr>
                                        <p:cTn id="9" dur="1000"/>
                                        <p:tgtEl>
                                          <p:spTgt spid="1026"/>
                                        </p:tgtEl>
                                      </p:cBhvr>
                                    </p:animEffect>
                                    <p:set>
                                      <p:cBhvr>
                                        <p:cTn id="10" dur="1" fill="hold">
                                          <p:stCondLst>
                                            <p:cond delay="999"/>
                                          </p:stCondLst>
                                        </p:cTn>
                                        <p:tgtEl>
                                          <p:spTgt spid="1026"/>
                                        </p:tgtEl>
                                        <p:attrNameLst>
                                          <p:attrName>style.visibility</p:attrName>
                                        </p:attrNameLst>
                                      </p:cBhvr>
                                      <p:to>
                                        <p:strVal val="hidden"/>
                                      </p:to>
                                    </p:se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0899" y="704488"/>
            <a:ext cx="11325599" cy="444500"/>
          </a:xfrm>
        </p:spPr>
        <p:txBody>
          <a:bodyPr>
            <a:normAutofit/>
          </a:bodyPr>
          <a:lstStyle/>
          <a:p>
            <a:r>
              <a:rPr lang="nl-NL" b="1" dirty="0"/>
              <a:t>Uitgangspunten voor goede sturing  </a:t>
            </a:r>
          </a:p>
        </p:txBody>
      </p:sp>
      <p:sp>
        <p:nvSpPr>
          <p:cNvPr id="3" name="Tijdelijke aanduiding voor inhoud 2"/>
          <p:cNvSpPr>
            <a:spLocks noGrp="1"/>
          </p:cNvSpPr>
          <p:nvPr>
            <p:ph idx="1"/>
          </p:nvPr>
        </p:nvSpPr>
        <p:spPr>
          <a:xfrm>
            <a:off x="937759" y="1382997"/>
            <a:ext cx="4866762" cy="3678669"/>
          </a:xfrm>
        </p:spPr>
        <p:txBody>
          <a:bodyPr>
            <a:normAutofit/>
          </a:bodyPr>
          <a:lstStyle/>
          <a:p>
            <a:pPr marL="285750" indent="-285750">
              <a:buClr>
                <a:srgbClr val="C00000"/>
              </a:buClr>
              <a:buFont typeface="Arial" panose="020B0604020202020204" pitchFamily="34" charset="0"/>
              <a:buChar char="•"/>
            </a:pPr>
            <a:r>
              <a:rPr lang="nl-NL" sz="1600" dirty="0">
                <a:solidFill>
                  <a:schemeClr val="bg1">
                    <a:lumMod val="50000"/>
                  </a:schemeClr>
                </a:solidFill>
                <a:latin typeface="+mj-lt"/>
              </a:rPr>
              <a:t>Verantwoordelijkheden zijn belegd</a:t>
            </a:r>
          </a:p>
          <a:p>
            <a:pPr marL="285750" indent="-285750">
              <a:buClr>
                <a:srgbClr val="C00000"/>
              </a:buClr>
              <a:buFont typeface="Arial" panose="020B0604020202020204" pitchFamily="34" charset="0"/>
              <a:buChar char="•"/>
            </a:pPr>
            <a:r>
              <a:rPr lang="nl-NL" sz="1600" dirty="0">
                <a:solidFill>
                  <a:schemeClr val="bg1">
                    <a:lumMod val="50000"/>
                  </a:schemeClr>
                </a:solidFill>
                <a:latin typeface="+mj-lt"/>
              </a:rPr>
              <a:t>Overlegstructuur door hele RVE / OD met onderlinge verbanden </a:t>
            </a:r>
          </a:p>
          <a:p>
            <a:pPr marL="285750" indent="-285750">
              <a:buClr>
                <a:srgbClr val="C00000"/>
              </a:buClr>
              <a:buFont typeface="Arial" panose="020B0604020202020204" pitchFamily="34" charset="0"/>
              <a:buChar char="•"/>
            </a:pPr>
            <a:r>
              <a:rPr lang="nl-NL" sz="1600" dirty="0">
                <a:solidFill>
                  <a:schemeClr val="bg1">
                    <a:lumMod val="50000"/>
                  </a:schemeClr>
                </a:solidFill>
                <a:latin typeface="+mj-lt"/>
              </a:rPr>
              <a:t>Risico’s in zicht hebben</a:t>
            </a:r>
          </a:p>
          <a:p>
            <a:pPr marL="285750" indent="-285750">
              <a:buClr>
                <a:srgbClr val="C00000"/>
              </a:buClr>
              <a:buFont typeface="Arial" panose="020B0604020202020204" pitchFamily="34" charset="0"/>
              <a:buChar char="•"/>
            </a:pPr>
            <a:r>
              <a:rPr lang="nl-NL" sz="1600" dirty="0">
                <a:solidFill>
                  <a:schemeClr val="bg1">
                    <a:lumMod val="50000"/>
                  </a:schemeClr>
                </a:solidFill>
                <a:latin typeface="+mj-lt"/>
              </a:rPr>
              <a:t>Jaarplan en doelen </a:t>
            </a:r>
          </a:p>
          <a:p>
            <a:pPr marL="285750" indent="-285750">
              <a:buClr>
                <a:srgbClr val="C00000"/>
              </a:buClr>
              <a:buFont typeface="Arial" panose="020B0604020202020204" pitchFamily="34" charset="0"/>
              <a:buChar char="•"/>
            </a:pPr>
            <a:r>
              <a:rPr lang="nl-NL" sz="1600" dirty="0">
                <a:solidFill>
                  <a:schemeClr val="bg1">
                    <a:lumMod val="50000"/>
                  </a:schemeClr>
                </a:solidFill>
                <a:latin typeface="+mj-lt"/>
              </a:rPr>
              <a:t>Vaste kwaliteitsagenda </a:t>
            </a:r>
          </a:p>
          <a:p>
            <a:pPr marL="285750" indent="-285750">
              <a:buClr>
                <a:srgbClr val="C00000"/>
              </a:buClr>
              <a:buFont typeface="Arial" panose="020B0604020202020204" pitchFamily="34" charset="0"/>
              <a:buChar char="•"/>
            </a:pPr>
            <a:r>
              <a:rPr lang="nl-NL" sz="1600" dirty="0">
                <a:solidFill>
                  <a:schemeClr val="bg1">
                    <a:lumMod val="50000"/>
                  </a:schemeClr>
                </a:solidFill>
                <a:latin typeface="+mj-lt"/>
              </a:rPr>
              <a:t>Goede stuurinformatie</a:t>
            </a:r>
          </a:p>
          <a:p>
            <a:pPr marL="285750" indent="-285750">
              <a:buClr>
                <a:srgbClr val="C00000"/>
              </a:buClr>
              <a:buFont typeface="Arial" panose="020B0604020202020204" pitchFamily="34" charset="0"/>
              <a:buChar char="•"/>
            </a:pPr>
            <a:r>
              <a:rPr lang="nl-NL" sz="1600" dirty="0">
                <a:solidFill>
                  <a:schemeClr val="bg1">
                    <a:lumMod val="50000"/>
                  </a:schemeClr>
                </a:solidFill>
                <a:latin typeface="+mj-lt"/>
              </a:rPr>
              <a:t>Documentbeheer</a:t>
            </a:r>
          </a:p>
          <a:p>
            <a:pPr marL="285750" indent="-285750">
              <a:buClr>
                <a:srgbClr val="C00000"/>
              </a:buClr>
              <a:buFont typeface="Arial" panose="020B0604020202020204" pitchFamily="34" charset="0"/>
              <a:buChar char="•"/>
            </a:pPr>
            <a:r>
              <a:rPr lang="nl-NL" sz="1600" dirty="0">
                <a:solidFill>
                  <a:schemeClr val="bg1">
                    <a:lumMod val="50000"/>
                  </a:schemeClr>
                </a:solidFill>
                <a:latin typeface="+mj-lt"/>
              </a:rPr>
              <a:t>Onderling vertrouwen en open communicatie  </a:t>
            </a:r>
          </a:p>
          <a:p>
            <a:pPr marL="285750" indent="-285750">
              <a:buFont typeface="Arial" panose="020B0604020202020204" pitchFamily="34" charset="0"/>
              <a:buChar char="•"/>
            </a:pPr>
            <a:endParaRPr lang="nl-NL" sz="1600" dirty="0">
              <a:solidFill>
                <a:schemeClr val="bg1">
                  <a:lumMod val="50000"/>
                </a:schemeClr>
              </a:solidFill>
              <a:latin typeface="+mj-lt"/>
            </a:endParaRPr>
          </a:p>
          <a:p>
            <a:pPr marL="285750" indent="-285750">
              <a:buFont typeface="Arial" panose="020B0604020202020204" pitchFamily="34" charset="0"/>
              <a:buChar char="•"/>
            </a:pPr>
            <a:endParaRPr lang="nl-NL" sz="1600" dirty="0">
              <a:solidFill>
                <a:schemeClr val="bg1">
                  <a:lumMod val="50000"/>
                </a:schemeClr>
              </a:solidFill>
              <a:latin typeface="+mj-lt"/>
            </a:endParaRPr>
          </a:p>
        </p:txBody>
      </p:sp>
      <p:sp>
        <p:nvSpPr>
          <p:cNvPr id="4" name="Tijdelijke aanduiding voor voettekst 3"/>
          <p:cNvSpPr>
            <a:spLocks noGrp="1"/>
          </p:cNvSpPr>
          <p:nvPr>
            <p:ph type="ftr" sz="quarter" idx="11"/>
          </p:nvPr>
        </p:nvSpPr>
        <p:spPr/>
        <p:txBody>
          <a:bodyPr/>
          <a:lstStyle/>
          <a:p>
            <a:r>
              <a:rPr lang="nl-NL"/>
              <a:t>Transformeer je zorg: Lean Leiderschap in actie voor kwaliteit</a:t>
            </a:r>
          </a:p>
        </p:txBody>
      </p:sp>
      <p:pic>
        <p:nvPicPr>
          <p:cNvPr id="23" name="Afbeelding 22"/>
          <p:cNvPicPr>
            <a:picLocks noChangeAspect="1"/>
          </p:cNvPicPr>
          <p:nvPr/>
        </p:nvPicPr>
        <p:blipFill rotWithShape="1">
          <a:blip r:embed="rId3"/>
          <a:srcRect l="4720" t="12103" r="4420" b="8686"/>
          <a:stretch/>
        </p:blipFill>
        <p:spPr>
          <a:xfrm>
            <a:off x="6397314" y="1812975"/>
            <a:ext cx="5351102" cy="3421072"/>
          </a:xfrm>
          <a:prstGeom prst="rect">
            <a:avLst/>
          </a:prstGeom>
        </p:spPr>
      </p:pic>
      <p:sp>
        <p:nvSpPr>
          <p:cNvPr id="24" name="Ovaal 23"/>
          <p:cNvSpPr/>
          <p:nvPr/>
        </p:nvSpPr>
        <p:spPr>
          <a:xfrm>
            <a:off x="6836705" y="2233256"/>
            <a:ext cx="576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accent1">
                    <a:lumMod val="75000"/>
                  </a:schemeClr>
                </a:solidFill>
              </a:rPr>
              <a:t>Team</a:t>
            </a:r>
          </a:p>
        </p:txBody>
      </p:sp>
      <p:sp>
        <p:nvSpPr>
          <p:cNvPr id="25" name="Ovaal 24"/>
          <p:cNvSpPr/>
          <p:nvPr/>
        </p:nvSpPr>
        <p:spPr>
          <a:xfrm>
            <a:off x="8133895" y="2846242"/>
            <a:ext cx="576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accent1">
                    <a:lumMod val="75000"/>
                  </a:schemeClr>
                </a:solidFill>
              </a:rPr>
              <a:t>TL</a:t>
            </a:r>
          </a:p>
        </p:txBody>
      </p:sp>
      <p:sp>
        <p:nvSpPr>
          <p:cNvPr id="26" name="Ovaal 25"/>
          <p:cNvSpPr/>
          <p:nvPr/>
        </p:nvSpPr>
        <p:spPr>
          <a:xfrm>
            <a:off x="9444903" y="3408276"/>
            <a:ext cx="576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accent1">
                    <a:lumMod val="75000"/>
                  </a:schemeClr>
                </a:solidFill>
              </a:rPr>
              <a:t>OM</a:t>
            </a:r>
          </a:p>
        </p:txBody>
      </p:sp>
      <p:sp>
        <p:nvSpPr>
          <p:cNvPr id="27" name="Ovaal 26"/>
          <p:cNvSpPr/>
          <p:nvPr/>
        </p:nvSpPr>
        <p:spPr>
          <a:xfrm>
            <a:off x="10749847" y="3992344"/>
            <a:ext cx="576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accent1">
                    <a:lumMod val="75000"/>
                  </a:schemeClr>
                </a:solidFill>
              </a:rPr>
              <a:t>BM / UL</a:t>
            </a:r>
          </a:p>
        </p:txBody>
      </p:sp>
      <p:sp>
        <p:nvSpPr>
          <p:cNvPr id="30" name="Tekstvak 29"/>
          <p:cNvSpPr txBox="1"/>
          <p:nvPr/>
        </p:nvSpPr>
        <p:spPr>
          <a:xfrm>
            <a:off x="9273377" y="4637008"/>
            <a:ext cx="1311008" cy="692497"/>
          </a:xfrm>
          <a:prstGeom prst="rect">
            <a:avLst/>
          </a:prstGeom>
          <a:solidFill>
            <a:schemeClr val="bg1"/>
          </a:solidFill>
          <a:ln>
            <a:noFill/>
          </a:ln>
        </p:spPr>
        <p:txBody>
          <a:bodyPr wrap="square" lIns="0" tIns="0" rIns="0" bIns="0" rtlCol="0">
            <a:spAutoFit/>
          </a:bodyPr>
          <a:lstStyle/>
          <a:p>
            <a:r>
              <a:rPr lang="nl-NL" sz="900" dirty="0"/>
              <a:t>Jaarplan kwaliteit RVE</a:t>
            </a:r>
          </a:p>
          <a:p>
            <a:r>
              <a:rPr lang="nl-NL" sz="900" dirty="0"/>
              <a:t>doelstellingen, KPI’s,</a:t>
            </a:r>
          </a:p>
          <a:p>
            <a:r>
              <a:rPr lang="nl-NL" sz="900" dirty="0"/>
              <a:t>Bijsturing en acties ter verbetering</a:t>
            </a:r>
          </a:p>
          <a:p>
            <a:pPr algn="ctr"/>
            <a:endParaRPr lang="nl-NL" sz="900" dirty="0"/>
          </a:p>
        </p:txBody>
      </p:sp>
      <p:sp>
        <p:nvSpPr>
          <p:cNvPr id="32" name="Tekstvak 31"/>
          <p:cNvSpPr txBox="1"/>
          <p:nvPr/>
        </p:nvSpPr>
        <p:spPr>
          <a:xfrm>
            <a:off x="7951352" y="4058636"/>
            <a:ext cx="1311008" cy="692497"/>
          </a:xfrm>
          <a:prstGeom prst="rect">
            <a:avLst/>
          </a:prstGeom>
          <a:solidFill>
            <a:schemeClr val="bg1"/>
          </a:solidFill>
          <a:ln>
            <a:noFill/>
          </a:ln>
        </p:spPr>
        <p:txBody>
          <a:bodyPr wrap="square" lIns="0" tIns="0" rIns="0" bIns="0" rtlCol="0">
            <a:spAutoFit/>
          </a:bodyPr>
          <a:lstStyle/>
          <a:p>
            <a:r>
              <a:rPr lang="nl-NL" sz="900" dirty="0"/>
              <a:t>Jaarplan kwaliteit afdeling doelstellingen, KPI’s, bijsturing en acties ter verbetering</a:t>
            </a:r>
          </a:p>
          <a:p>
            <a:pPr algn="ctr"/>
            <a:endParaRPr lang="nl-NL" sz="900" dirty="0"/>
          </a:p>
        </p:txBody>
      </p:sp>
      <p:sp>
        <p:nvSpPr>
          <p:cNvPr id="33" name="Tekstvak 32"/>
          <p:cNvSpPr txBox="1"/>
          <p:nvPr/>
        </p:nvSpPr>
        <p:spPr>
          <a:xfrm>
            <a:off x="6397314" y="3457979"/>
            <a:ext cx="1513416" cy="553998"/>
          </a:xfrm>
          <a:prstGeom prst="rect">
            <a:avLst/>
          </a:prstGeom>
          <a:solidFill>
            <a:schemeClr val="bg1"/>
          </a:solidFill>
          <a:ln>
            <a:noFill/>
          </a:ln>
        </p:spPr>
        <p:txBody>
          <a:bodyPr wrap="square" lIns="0" tIns="0" rIns="0" bIns="0" rtlCol="0">
            <a:spAutoFit/>
          </a:bodyPr>
          <a:lstStyle/>
          <a:p>
            <a:r>
              <a:rPr lang="nl-NL" sz="900" dirty="0"/>
              <a:t>Jaarplan kwaliteit afdeling, doelstellingen, KPI’s, bijsturing en acties ter verbetering </a:t>
            </a:r>
          </a:p>
        </p:txBody>
      </p:sp>
      <p:sp>
        <p:nvSpPr>
          <p:cNvPr id="34" name="Tekstvak 33"/>
          <p:cNvSpPr txBox="1"/>
          <p:nvPr/>
        </p:nvSpPr>
        <p:spPr>
          <a:xfrm>
            <a:off x="6397314" y="1382997"/>
            <a:ext cx="5173363" cy="246221"/>
          </a:xfrm>
          <a:prstGeom prst="rect">
            <a:avLst/>
          </a:prstGeom>
          <a:solidFill>
            <a:srgbClr val="D8BEAD"/>
          </a:solidFill>
        </p:spPr>
        <p:txBody>
          <a:bodyPr wrap="square" rtlCol="0">
            <a:spAutoFit/>
          </a:bodyPr>
          <a:lstStyle/>
          <a:p>
            <a:r>
              <a:rPr lang="nl-NL" sz="1000" dirty="0">
                <a:solidFill>
                  <a:srgbClr val="305898"/>
                </a:solidFill>
              </a:rPr>
              <a:t>Besturing door verbonden PDCA over de managementlagen </a:t>
            </a:r>
            <a:r>
              <a:rPr lang="nl-NL" sz="1000" dirty="0" err="1">
                <a:solidFill>
                  <a:srgbClr val="305898"/>
                </a:solidFill>
              </a:rPr>
              <a:t>chelons</a:t>
            </a:r>
            <a:r>
              <a:rPr lang="nl-NL" sz="1000" dirty="0">
                <a:solidFill>
                  <a:srgbClr val="305898"/>
                </a:solidFill>
              </a:rPr>
              <a:t> heen </a:t>
            </a:r>
          </a:p>
        </p:txBody>
      </p:sp>
      <p:sp>
        <p:nvSpPr>
          <p:cNvPr id="35" name="Tekstvak 34"/>
          <p:cNvSpPr txBox="1"/>
          <p:nvPr/>
        </p:nvSpPr>
        <p:spPr>
          <a:xfrm>
            <a:off x="7543728" y="1730364"/>
            <a:ext cx="1987134" cy="415498"/>
          </a:xfrm>
          <a:prstGeom prst="rect">
            <a:avLst/>
          </a:prstGeom>
          <a:solidFill>
            <a:schemeClr val="bg1"/>
          </a:solidFill>
          <a:ln>
            <a:noFill/>
          </a:ln>
        </p:spPr>
        <p:txBody>
          <a:bodyPr wrap="square" lIns="0" tIns="0" rIns="0" bIns="0" rtlCol="0">
            <a:spAutoFit/>
          </a:bodyPr>
          <a:lstStyle/>
          <a:p>
            <a:r>
              <a:rPr lang="nl-NL" sz="900" dirty="0"/>
              <a:t>Observaties </a:t>
            </a:r>
          </a:p>
          <a:p>
            <a:r>
              <a:rPr lang="nl-NL" sz="900" dirty="0"/>
              <a:t>Dagstart met check EPIC dashboard</a:t>
            </a:r>
          </a:p>
          <a:p>
            <a:r>
              <a:rPr lang="nl-NL" sz="900" dirty="0"/>
              <a:t>Check voortgang verbeteringen </a:t>
            </a:r>
          </a:p>
        </p:txBody>
      </p:sp>
      <p:sp>
        <p:nvSpPr>
          <p:cNvPr id="28" name="Tekstvak 27"/>
          <p:cNvSpPr txBox="1"/>
          <p:nvPr/>
        </p:nvSpPr>
        <p:spPr>
          <a:xfrm>
            <a:off x="8787015" y="2019410"/>
            <a:ext cx="1644872" cy="692497"/>
          </a:xfrm>
          <a:prstGeom prst="rect">
            <a:avLst/>
          </a:prstGeom>
          <a:solidFill>
            <a:schemeClr val="bg1"/>
          </a:solidFill>
          <a:ln>
            <a:noFill/>
          </a:ln>
        </p:spPr>
        <p:txBody>
          <a:bodyPr wrap="square" lIns="0" tIns="0" rIns="0" bIns="0" rtlCol="0">
            <a:spAutoFit/>
          </a:bodyPr>
          <a:lstStyle/>
          <a:p>
            <a:pPr algn="ctr"/>
            <a:endParaRPr lang="nl-NL" sz="900" dirty="0"/>
          </a:p>
          <a:p>
            <a:pPr algn="ctr"/>
            <a:endParaRPr lang="nl-NL" sz="900" dirty="0"/>
          </a:p>
          <a:p>
            <a:r>
              <a:rPr lang="nl-NL" sz="900" dirty="0"/>
              <a:t>Analyse en bespreken resultaten audits, PowerBI, Check voortgang verbeteringen</a:t>
            </a:r>
          </a:p>
        </p:txBody>
      </p:sp>
      <p:sp>
        <p:nvSpPr>
          <p:cNvPr id="36" name="Tekstvak 35"/>
          <p:cNvSpPr txBox="1"/>
          <p:nvPr/>
        </p:nvSpPr>
        <p:spPr>
          <a:xfrm>
            <a:off x="10161325" y="2763781"/>
            <a:ext cx="1644872" cy="553998"/>
          </a:xfrm>
          <a:prstGeom prst="rect">
            <a:avLst/>
          </a:prstGeom>
          <a:solidFill>
            <a:schemeClr val="bg1"/>
          </a:solidFill>
          <a:ln>
            <a:noFill/>
          </a:ln>
        </p:spPr>
        <p:txBody>
          <a:bodyPr wrap="square" lIns="0" tIns="0" rIns="0" bIns="0" rtlCol="0">
            <a:spAutoFit/>
          </a:bodyPr>
          <a:lstStyle/>
          <a:p>
            <a:pPr algn="ctr"/>
            <a:endParaRPr lang="nl-NL" sz="900" dirty="0"/>
          </a:p>
          <a:p>
            <a:pPr algn="ctr"/>
            <a:endParaRPr lang="nl-NL" sz="900" dirty="0"/>
          </a:p>
          <a:p>
            <a:r>
              <a:rPr lang="nl-NL" sz="900" dirty="0"/>
              <a:t>Bespreken resultaten, KPI’s, voortgang verbeteringen</a:t>
            </a:r>
          </a:p>
        </p:txBody>
      </p:sp>
    </p:spTree>
    <p:extLst>
      <p:ext uri="{BB962C8B-B14F-4D97-AF65-F5344CB8AC3E}">
        <p14:creationId xmlns:p14="http://schemas.microsoft.com/office/powerpoint/2010/main" val="124709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842740" y="5546785"/>
            <a:ext cx="2349260" cy="1173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75537" y="505926"/>
            <a:ext cx="11325599" cy="444500"/>
          </a:xfrm>
        </p:spPr>
        <p:txBody>
          <a:bodyPr>
            <a:normAutofit/>
          </a:bodyPr>
          <a:lstStyle/>
          <a:p>
            <a:r>
              <a:rPr lang="nl-NL" dirty="0"/>
              <a:t>Programma</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295670813"/>
              </p:ext>
            </p:extLst>
          </p:nvPr>
        </p:nvGraphicFramePr>
        <p:xfrm>
          <a:off x="753590" y="1113047"/>
          <a:ext cx="10868568" cy="3263603"/>
        </p:xfrm>
        <a:graphic>
          <a:graphicData uri="http://schemas.openxmlformats.org/drawingml/2006/table">
            <a:tbl>
              <a:tblPr firstRow="1" bandRow="1">
                <a:tableStyleId>{2D5ABB26-0587-4C30-8999-92F81FD0307C}</a:tableStyleId>
              </a:tblPr>
              <a:tblGrid>
                <a:gridCol w="699852">
                  <a:extLst>
                    <a:ext uri="{9D8B030D-6E8A-4147-A177-3AD203B41FA5}">
                      <a16:colId xmlns:a16="http://schemas.microsoft.com/office/drawing/2014/main" val="20000"/>
                    </a:ext>
                  </a:extLst>
                </a:gridCol>
                <a:gridCol w="8316859">
                  <a:extLst>
                    <a:ext uri="{9D8B030D-6E8A-4147-A177-3AD203B41FA5}">
                      <a16:colId xmlns:a16="http://schemas.microsoft.com/office/drawing/2014/main" val="20001"/>
                    </a:ext>
                  </a:extLst>
                </a:gridCol>
                <a:gridCol w="1851857">
                  <a:extLst>
                    <a:ext uri="{9D8B030D-6E8A-4147-A177-3AD203B41FA5}">
                      <a16:colId xmlns:a16="http://schemas.microsoft.com/office/drawing/2014/main" val="20002"/>
                    </a:ext>
                  </a:extLst>
                </a:gridCol>
              </a:tblGrid>
              <a:tr h="420168">
                <a:tc>
                  <a:txBody>
                    <a:bodyPr/>
                    <a:lstStyle/>
                    <a:p>
                      <a:pPr marL="0" indent="-342900" algn="l" defTabSz="914400" rtl="0" eaLnBrk="1" latinLnBrk="0" hangingPunct="1">
                        <a:buFont typeface="+mj-lt"/>
                        <a:buAutoNum type="arabicPeriod"/>
                      </a:pPr>
                      <a:endParaRPr lang="nl-NL" sz="1800" kern="1200" dirty="0">
                        <a:solidFill>
                          <a:schemeClr val="tx1"/>
                        </a:solidFill>
                        <a:latin typeface="+mn-lt"/>
                        <a:ea typeface="+mn-ea"/>
                        <a:cs typeface="+mn-cs"/>
                      </a:endParaRPr>
                    </a:p>
                  </a:txBody>
                  <a:tcPr>
                    <a:solidFill>
                      <a:schemeClr val="bg1">
                        <a:lumMod val="85000"/>
                      </a:schemeClr>
                    </a:solidFill>
                  </a:tcPr>
                </a:tc>
                <a:tc>
                  <a:txBody>
                    <a:bodyPr/>
                    <a:lstStyle/>
                    <a:p>
                      <a:pPr marL="0" indent="0" algn="l" defTabSz="914400" rtl="0" eaLnBrk="1" latinLnBrk="0" hangingPunct="1">
                        <a:buFont typeface="+mj-lt"/>
                        <a:buNone/>
                      </a:pPr>
                      <a:r>
                        <a:rPr lang="nl-NL" sz="1800" kern="1200" dirty="0">
                          <a:solidFill>
                            <a:schemeClr val="tx1"/>
                          </a:solidFill>
                          <a:latin typeface="+mn-lt"/>
                          <a:ea typeface="+mn-ea"/>
                          <a:cs typeface="+mn-cs"/>
                        </a:rPr>
                        <a:t>Onderwerp</a:t>
                      </a:r>
                    </a:p>
                  </a:txBody>
                  <a:tcPr>
                    <a:solidFill>
                      <a:schemeClr val="bg1">
                        <a:lumMod val="85000"/>
                      </a:schemeClr>
                    </a:solidFill>
                  </a:tcPr>
                </a:tc>
                <a:tc>
                  <a:txBody>
                    <a:bodyPr/>
                    <a:lstStyle/>
                    <a:p>
                      <a:pPr marL="0" algn="l" defTabSz="914400" rtl="0" eaLnBrk="1" latinLnBrk="0" hangingPunct="1"/>
                      <a:endParaRPr lang="nl-NL" sz="1800" kern="1200" dirty="0">
                        <a:solidFill>
                          <a:schemeClr val="tx1"/>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val="10000"/>
                  </a:ext>
                </a:extLst>
              </a:tr>
              <a:tr h="373940">
                <a:tc>
                  <a:txBody>
                    <a:bodyPr/>
                    <a:lstStyle/>
                    <a:p>
                      <a:pPr marL="0" indent="0" algn="l" defTabSz="914400" rtl="0" eaLnBrk="1" latinLnBrk="0" hangingPunct="1">
                        <a:buFont typeface="+mj-lt"/>
                        <a:buNone/>
                      </a:pPr>
                      <a:r>
                        <a:rPr lang="nl-NL" sz="1600" kern="1200" dirty="0">
                          <a:solidFill>
                            <a:schemeClr val="tx1"/>
                          </a:solidFill>
                          <a:latin typeface="+mn-lt"/>
                          <a:ea typeface="+mn-ea"/>
                          <a:cs typeface="+mn-cs"/>
                        </a:rPr>
                        <a:t>1.</a:t>
                      </a:r>
                    </a:p>
                  </a:txBody>
                  <a:tcPr/>
                </a:tc>
                <a:tc>
                  <a:txBody>
                    <a:bodyPr/>
                    <a:lstStyle/>
                    <a:p>
                      <a:r>
                        <a:rPr lang="nl-NL" dirty="0"/>
                        <a:t>Context</a:t>
                      </a:r>
                      <a:r>
                        <a:rPr lang="nl-NL" baseline="0" dirty="0"/>
                        <a:t> OLVG</a:t>
                      </a:r>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extLst>
                  <a:ext uri="{0D108BD9-81ED-4DB2-BD59-A6C34878D82A}">
                    <a16:rowId xmlns:a16="http://schemas.microsoft.com/office/drawing/2014/main" val="1023975671"/>
                  </a:ext>
                </a:extLst>
              </a:tr>
              <a:tr h="373940">
                <a:tc>
                  <a:txBody>
                    <a:bodyPr/>
                    <a:lstStyle/>
                    <a:p>
                      <a:pPr marL="0" indent="0" algn="l" defTabSz="914400" rtl="0" eaLnBrk="1" latinLnBrk="0" hangingPunct="1">
                        <a:buFont typeface="+mj-lt"/>
                        <a:buNone/>
                      </a:pPr>
                      <a:r>
                        <a:rPr lang="nl-NL" sz="1600" kern="1200" dirty="0">
                          <a:solidFill>
                            <a:schemeClr val="tx1"/>
                          </a:solidFill>
                          <a:latin typeface="+mn-lt"/>
                          <a:ea typeface="+mn-ea"/>
                          <a:cs typeface="+mn-cs"/>
                        </a:rPr>
                        <a:t>2.</a:t>
                      </a:r>
                    </a:p>
                  </a:txBody>
                  <a:tcPr/>
                </a:tc>
                <a:tc>
                  <a:txBody>
                    <a:bodyPr/>
                    <a:lstStyle/>
                    <a:p>
                      <a:r>
                        <a:rPr lang="nl-NL" dirty="0"/>
                        <a:t>Moment x - Aanleiding</a:t>
                      </a:r>
                      <a:r>
                        <a:rPr lang="nl-NL" baseline="0" dirty="0"/>
                        <a:t> voor koerswijziging </a:t>
                      </a:r>
                      <a:endParaRPr lang="nl-NL" dirty="0">
                        <a:solidFill>
                          <a:schemeClr val="bg1">
                            <a:lumMod val="6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extLst>
                  <a:ext uri="{0D108BD9-81ED-4DB2-BD59-A6C34878D82A}">
                    <a16:rowId xmlns:a16="http://schemas.microsoft.com/office/drawing/2014/main" val="3563750869"/>
                  </a:ext>
                </a:extLst>
              </a:tr>
              <a:tr h="415892">
                <a:tc>
                  <a:txBody>
                    <a:bodyPr/>
                    <a:lstStyle/>
                    <a:p>
                      <a:pPr marL="0" indent="0" algn="l" defTabSz="914400" rtl="0" eaLnBrk="1" latinLnBrk="0" hangingPunct="1">
                        <a:buFont typeface="+mj-lt"/>
                        <a:buNone/>
                      </a:pPr>
                      <a:r>
                        <a:rPr lang="nl-NL" sz="1600" kern="1200" dirty="0">
                          <a:solidFill>
                            <a:schemeClr val="tx1"/>
                          </a:solidFill>
                          <a:latin typeface="+mn-lt"/>
                          <a:ea typeface="+mn-ea"/>
                          <a:cs typeface="+mn-cs"/>
                        </a:rPr>
                        <a:t>3.</a:t>
                      </a:r>
                    </a:p>
                  </a:txBody>
                  <a:tcPr/>
                </a:tc>
                <a:tc>
                  <a:txBody>
                    <a:bodyPr/>
                    <a:lstStyle/>
                    <a:p>
                      <a:r>
                        <a:rPr lang="nl-NL" dirty="0"/>
                        <a:t>Onze crisis</a:t>
                      </a:r>
                      <a:endParaRPr lang="nl-NL" dirty="0">
                        <a:solidFill>
                          <a:schemeClr val="bg1">
                            <a:lumMod val="65000"/>
                          </a:schemeClr>
                        </a:solidFill>
                      </a:endParaRPr>
                    </a:p>
                  </a:txBody>
                  <a:tcPr/>
                </a:tc>
                <a:tc>
                  <a:txBody>
                    <a:bodyPr/>
                    <a:lstStyle/>
                    <a:p>
                      <a:endParaRPr lang="nl-NL" dirty="0"/>
                    </a:p>
                  </a:txBody>
                  <a:tcPr/>
                </a:tc>
                <a:extLst>
                  <a:ext uri="{0D108BD9-81ED-4DB2-BD59-A6C34878D82A}">
                    <a16:rowId xmlns:a16="http://schemas.microsoft.com/office/drawing/2014/main" val="3514985018"/>
                  </a:ext>
                </a:extLst>
              </a:tr>
              <a:tr h="349918">
                <a:tc>
                  <a:txBody>
                    <a:bodyPr/>
                    <a:lstStyle/>
                    <a:p>
                      <a:pPr marL="0" indent="0" algn="l" defTabSz="914400" rtl="0" eaLnBrk="1" latinLnBrk="0" hangingPunct="1">
                        <a:buFont typeface="+mj-lt"/>
                        <a:buNone/>
                      </a:pPr>
                      <a:r>
                        <a:rPr lang="nl-NL" sz="1600" u="none" kern="1200">
                          <a:solidFill>
                            <a:schemeClr val="tx1"/>
                          </a:solidFill>
                          <a:latin typeface="+mn-lt"/>
                          <a:ea typeface="+mn-ea"/>
                          <a:cs typeface="+mn-cs"/>
                        </a:rPr>
                        <a:t>4.</a:t>
                      </a:r>
                      <a:endParaRPr lang="nl-NL" sz="1600" u="none"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kern="1200" baseline="0" dirty="0">
                          <a:solidFill>
                            <a:schemeClr val="tx1"/>
                          </a:solidFill>
                          <a:latin typeface="+mn-lt"/>
                          <a:ea typeface="+mn-ea"/>
                          <a:cs typeface="+mn-cs"/>
                        </a:rPr>
                        <a:t>Aanpak </a:t>
                      </a:r>
                    </a:p>
                  </a:txBody>
                  <a:tcPr/>
                </a:tc>
                <a:tc>
                  <a:txBody>
                    <a:bodyPr/>
                    <a:lstStyle/>
                    <a:p>
                      <a:endParaRPr lang="nl-NL" dirty="0"/>
                    </a:p>
                  </a:txBody>
                  <a:tcPr/>
                </a:tc>
                <a:extLst>
                  <a:ext uri="{0D108BD9-81ED-4DB2-BD59-A6C34878D82A}">
                    <a16:rowId xmlns:a16="http://schemas.microsoft.com/office/drawing/2014/main" val="762436556"/>
                  </a:ext>
                </a:extLst>
              </a:tr>
              <a:tr h="482119">
                <a:tc>
                  <a:txBody>
                    <a:bodyPr/>
                    <a:lstStyle/>
                    <a:p>
                      <a:pPr marL="0" indent="0" algn="l" defTabSz="914400" rtl="0" eaLnBrk="1" latinLnBrk="0" hangingPunct="1">
                        <a:buFont typeface="+mj-lt"/>
                        <a:buNone/>
                      </a:pPr>
                      <a:r>
                        <a:rPr lang="nl-NL" sz="1600" u="none" kern="1200" dirty="0">
                          <a:solidFill>
                            <a:schemeClr val="tx1"/>
                          </a:solidFill>
                          <a:latin typeface="+mn-lt"/>
                          <a:ea typeface="+mn-ea"/>
                          <a:cs typeface="+mn-cs"/>
                        </a:rPr>
                        <a:t>5.</a:t>
                      </a:r>
                    </a:p>
                  </a:txBody>
                  <a:tcPr/>
                </a:tc>
                <a:tc>
                  <a:txBody>
                    <a:bodyPr/>
                    <a:lstStyle/>
                    <a:p>
                      <a:r>
                        <a:rPr lang="nl-NL" dirty="0"/>
                        <a:t>Koerswijziging </a:t>
                      </a:r>
                    </a:p>
                  </a:txBody>
                  <a:tcPr/>
                </a:tc>
                <a:tc>
                  <a:txBody>
                    <a:bodyPr/>
                    <a:lstStyle/>
                    <a:p>
                      <a:endParaRPr lang="nl-NL" dirty="0"/>
                    </a:p>
                  </a:txBody>
                  <a:tcPr/>
                </a:tc>
                <a:extLst>
                  <a:ext uri="{0D108BD9-81ED-4DB2-BD59-A6C34878D82A}">
                    <a16:rowId xmlns:a16="http://schemas.microsoft.com/office/drawing/2014/main" val="1606756703"/>
                  </a:ext>
                </a:extLst>
              </a:tr>
              <a:tr h="415892">
                <a:tc>
                  <a:txBody>
                    <a:bodyPr/>
                    <a:lstStyle/>
                    <a:p>
                      <a:pPr marL="0" indent="0" algn="l" defTabSz="914400" rtl="0" eaLnBrk="1" latinLnBrk="0" hangingPunct="1">
                        <a:buFont typeface="+mj-lt"/>
                        <a:buNone/>
                      </a:pPr>
                      <a:endParaRPr lang="nl-NL" sz="1600" u="none" kern="1200" dirty="0">
                        <a:solidFill>
                          <a:schemeClr val="tx1"/>
                        </a:solidFill>
                        <a:latin typeface="+mn-lt"/>
                        <a:ea typeface="+mn-ea"/>
                        <a:cs typeface="+mn-cs"/>
                      </a:endParaRP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139846068"/>
                  </a:ext>
                </a:extLst>
              </a:tr>
              <a:tr h="415892">
                <a:tc>
                  <a:txBody>
                    <a:bodyPr/>
                    <a:lstStyle/>
                    <a:p>
                      <a:pPr marL="0" indent="0" algn="l" defTabSz="914400" rtl="0" eaLnBrk="1" latinLnBrk="0" hangingPunct="1">
                        <a:buFont typeface="+mj-lt"/>
                        <a:buNone/>
                      </a:pPr>
                      <a:endParaRPr lang="nl-NL" sz="1600" u="none" kern="1200" dirty="0">
                        <a:solidFill>
                          <a:schemeClr val="tx1"/>
                        </a:solidFill>
                        <a:latin typeface="+mn-lt"/>
                        <a:ea typeface="+mn-ea"/>
                        <a:cs typeface="+mn-cs"/>
                      </a:endParaRP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253721059"/>
                  </a:ext>
                </a:extLst>
              </a:tr>
            </a:tbl>
          </a:graphicData>
        </a:graphic>
      </p:graphicFrame>
      <p:pic>
        <p:nvPicPr>
          <p:cNvPr id="6" name="Afbeelding 5"/>
          <p:cNvPicPr>
            <a:picLocks noChangeAspect="1"/>
          </p:cNvPicPr>
          <p:nvPr/>
        </p:nvPicPr>
        <p:blipFill>
          <a:blip r:embed="rId3"/>
          <a:stretch>
            <a:fillRect/>
          </a:stretch>
        </p:blipFill>
        <p:spPr>
          <a:xfrm>
            <a:off x="0" y="5120489"/>
            <a:ext cx="12205250" cy="1737511"/>
          </a:xfrm>
          <a:prstGeom prst="rect">
            <a:avLst/>
          </a:prstGeom>
        </p:spPr>
      </p:pic>
    </p:spTree>
    <p:extLst>
      <p:ext uri="{BB962C8B-B14F-4D97-AF65-F5344CB8AC3E}">
        <p14:creationId xmlns:p14="http://schemas.microsoft.com/office/powerpoint/2010/main" val="717822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542" y="347732"/>
            <a:ext cx="11325599" cy="444500"/>
          </a:xfrm>
        </p:spPr>
        <p:txBody>
          <a:bodyPr>
            <a:noAutofit/>
          </a:bodyPr>
          <a:lstStyle/>
          <a:p>
            <a:r>
              <a:rPr lang="nl-NL" sz="2200" dirty="0"/>
              <a:t>Met een sluitende PDCA, in de </a:t>
            </a:r>
            <a:r>
              <a:rPr lang="nl-NL" sz="2200" dirty="0" err="1"/>
              <a:t>RVE’s</a:t>
            </a:r>
            <a:r>
              <a:rPr lang="nl-NL" sz="2200" dirty="0"/>
              <a:t> en centraal</a:t>
            </a:r>
          </a:p>
        </p:txBody>
      </p:sp>
      <p:sp>
        <p:nvSpPr>
          <p:cNvPr id="7" name="Tekstvak 6"/>
          <p:cNvSpPr txBox="1"/>
          <p:nvPr/>
        </p:nvSpPr>
        <p:spPr>
          <a:xfrm>
            <a:off x="6790944" y="2669071"/>
            <a:ext cx="21511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17438B"/>
              </a:solidFill>
              <a:effectLst/>
              <a:uLnTx/>
              <a:uFillTx/>
              <a:ea typeface="+mn-ea"/>
              <a:cs typeface="+mn-cs"/>
            </a:endParaRPr>
          </a:p>
        </p:txBody>
      </p:sp>
      <p:sp>
        <p:nvSpPr>
          <p:cNvPr id="10" name="Rechteraccolade 9"/>
          <p:cNvSpPr/>
          <p:nvPr/>
        </p:nvSpPr>
        <p:spPr>
          <a:xfrm>
            <a:off x="5311342" y="2063797"/>
            <a:ext cx="129811" cy="1091216"/>
          </a:xfrm>
          <a:prstGeom prst="rightBrace">
            <a:avLst>
              <a:gd name="adj1" fmla="val 8333"/>
              <a:gd name="adj2" fmla="val 50961"/>
            </a:avLst>
          </a:prstGeom>
          <a:ln w="31750">
            <a:solidFill>
              <a:srgbClr val="114395"/>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7438B"/>
              </a:solidFill>
              <a:effectLst/>
              <a:uLnTx/>
              <a:uFillTx/>
              <a:ea typeface="+mn-ea"/>
              <a:cs typeface="+mn-cs"/>
            </a:endParaRPr>
          </a:p>
        </p:txBody>
      </p:sp>
      <p:sp>
        <p:nvSpPr>
          <p:cNvPr id="11" name="Rechteraccolade 10"/>
          <p:cNvSpPr/>
          <p:nvPr/>
        </p:nvSpPr>
        <p:spPr>
          <a:xfrm>
            <a:off x="1989268" y="1459404"/>
            <a:ext cx="313500" cy="1757913"/>
          </a:xfrm>
          <a:prstGeom prst="rightBrace">
            <a:avLst>
              <a:gd name="adj1" fmla="val 0"/>
              <a:gd name="adj2" fmla="val 50000"/>
            </a:avLst>
          </a:prstGeom>
          <a:ln w="22225">
            <a:solidFill>
              <a:srgbClr val="144698"/>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17438B"/>
              </a:solidFill>
              <a:effectLst/>
              <a:uLnTx/>
              <a:uFillTx/>
              <a:ea typeface="+mn-ea"/>
              <a:cs typeface="+mn-cs"/>
            </a:endParaRPr>
          </a:p>
        </p:txBody>
      </p:sp>
      <p:sp>
        <p:nvSpPr>
          <p:cNvPr id="15" name="Tekstvak 14"/>
          <p:cNvSpPr txBox="1"/>
          <p:nvPr/>
        </p:nvSpPr>
        <p:spPr>
          <a:xfrm>
            <a:off x="8464167" y="1699651"/>
            <a:ext cx="2500828" cy="22929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chemeClr val="tx2"/>
                </a:solidFill>
                <a:effectLst/>
                <a:uLnTx/>
                <a:uFillTx/>
              </a:rPr>
              <a:t>Operationeel </a:t>
            </a:r>
            <a:r>
              <a:rPr kumimoji="0" lang="nl-NL" sz="1100" i="0" u="none" strike="noStrike" kern="1200" cap="none" spc="0" normalizeH="0" baseline="0" noProof="0" dirty="0">
                <a:ln>
                  <a:noFill/>
                </a:ln>
                <a:solidFill>
                  <a:schemeClr val="tx2"/>
                </a:solidFill>
                <a:effectLst/>
                <a:uLnTx/>
                <a:uFillTx/>
              </a:rPr>
              <a:t>(teamleiders)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sng" strike="noStrike" kern="1200" cap="none" spc="0" normalizeH="0" baseline="0" noProof="0" dirty="0">
                <a:ln>
                  <a:noFill/>
                </a:ln>
                <a:solidFill>
                  <a:schemeClr val="tx2"/>
                </a:solidFill>
                <a:effectLst/>
                <a:uLnTx/>
                <a:uFillTx/>
              </a:rPr>
              <a:t>Dagelijks op afdeling</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l-NL" sz="1100" b="0" i="0" u="none" strike="noStrike" kern="1200" cap="none" spc="0" normalizeH="0" baseline="0" noProof="0" dirty="0">
                <a:ln>
                  <a:noFill/>
                </a:ln>
                <a:solidFill>
                  <a:schemeClr val="tx2"/>
                </a:solidFill>
                <a:effectLst/>
                <a:uLnTx/>
                <a:uFillTx/>
              </a:rPr>
              <a:t>EPIC-dashboards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nl-NL" sz="1100" b="0" i="0" u="none" strike="noStrike" kern="1200" cap="none" spc="0" normalizeH="0" baseline="0" noProof="0" dirty="0">
              <a:ln>
                <a:noFill/>
              </a:ln>
              <a:solidFill>
                <a:schemeClr val="tx2"/>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chemeClr val="tx2"/>
                </a:solidFill>
                <a:effectLst/>
                <a:uLnTx/>
                <a:uFillTx/>
              </a:rPr>
              <a:t>Tactisch </a:t>
            </a:r>
            <a:r>
              <a:rPr kumimoji="0" lang="nl-NL" sz="1100" i="0" u="none" strike="noStrike" kern="1200" cap="none" spc="0" normalizeH="0" baseline="0" noProof="0" dirty="0">
                <a:ln>
                  <a:noFill/>
                </a:ln>
                <a:solidFill>
                  <a:schemeClr val="tx2"/>
                </a:solidFill>
                <a:effectLst/>
                <a:uLnTx/>
                <a:uFillTx/>
              </a:rPr>
              <a:t>(operationeel managers)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chemeClr val="tx2"/>
                </a:solidFill>
                <a:effectLst/>
                <a:uLnTx/>
                <a:uFillTx/>
              </a:rPr>
              <a:t>Maandelijks</a:t>
            </a:r>
            <a:r>
              <a:rPr lang="nl-NL" sz="1100" dirty="0">
                <a:solidFill>
                  <a:schemeClr val="tx2"/>
                </a:solidFill>
              </a:rPr>
              <a:t> ±</a:t>
            </a:r>
            <a:endParaRPr kumimoji="0" lang="nl-NL" sz="1100" b="0" i="0" u="none" strike="noStrike" kern="1200" cap="none" spc="0" normalizeH="0" baseline="0" noProof="0" dirty="0">
              <a:ln>
                <a:noFill/>
              </a:ln>
              <a:solidFill>
                <a:schemeClr val="tx2"/>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u="sng" strike="noStrike" kern="1200" cap="none" spc="0" normalizeH="0" baseline="0" noProof="0" dirty="0">
                <a:ln>
                  <a:noFill/>
                </a:ln>
                <a:solidFill>
                  <a:schemeClr val="tx2"/>
                </a:solidFill>
                <a:effectLst/>
                <a:uLnTx/>
                <a:uFillTx/>
              </a:rPr>
              <a:t>Kwaliteitsoverleg RVE met MT</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l-NL" sz="1100" b="0" i="0" u="none" strike="noStrike" kern="1200" cap="none" spc="0" normalizeH="0" baseline="0" noProof="0" dirty="0">
                <a:ln>
                  <a:noFill/>
                </a:ln>
                <a:solidFill>
                  <a:schemeClr val="tx2"/>
                </a:solidFill>
                <a:effectLst/>
                <a:uLnTx/>
                <a:uFillTx/>
              </a:rPr>
              <a:t>Dashboard Kwaliteit</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l-NL" sz="1100" b="0" i="0" u="none" strike="noStrike" kern="1200" cap="none" spc="0" normalizeH="0" baseline="0" noProof="0" dirty="0">
                <a:ln>
                  <a:noFill/>
                </a:ln>
                <a:solidFill>
                  <a:schemeClr val="tx2"/>
                </a:solidFill>
                <a:effectLst/>
                <a:uLnTx/>
                <a:uFillTx/>
              </a:rPr>
              <a:t>Kwaliteit in Zicht instrumenten</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nl-NL" sz="1100" b="1" i="0" u="none" strike="noStrike" kern="1200" cap="none" spc="0" normalizeH="0" baseline="0" noProof="0" dirty="0">
              <a:ln>
                <a:noFill/>
              </a:ln>
              <a:solidFill>
                <a:schemeClr val="tx2"/>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chemeClr val="tx2"/>
                </a:solidFill>
                <a:effectLst/>
                <a:uLnTx/>
                <a:uFillTx/>
              </a:rPr>
              <a:t>Strategisch </a:t>
            </a:r>
            <a:r>
              <a:rPr kumimoji="0" lang="nl-NL" sz="1100" i="0" u="none" strike="noStrike" kern="1200" cap="none" spc="0" normalizeH="0" baseline="0" noProof="0" dirty="0">
                <a:ln>
                  <a:noFill/>
                </a:ln>
                <a:solidFill>
                  <a:schemeClr val="tx2"/>
                </a:solidFill>
                <a:effectLst/>
                <a:uLnTx/>
                <a:uFillTx/>
              </a:rPr>
              <a:t>(unitleiders, bedrijfskundig managers)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i="0" u="sng" strike="noStrike" kern="1200" cap="none" spc="0" normalizeH="0" baseline="0" noProof="0" dirty="0">
                <a:ln>
                  <a:noFill/>
                </a:ln>
                <a:solidFill>
                  <a:schemeClr val="tx2"/>
                </a:solidFill>
                <a:effectLst/>
                <a:uLnTx/>
                <a:uFillTx/>
              </a:rPr>
              <a:t>T-gesprek met RvB</a:t>
            </a:r>
          </a:p>
        </p:txBody>
      </p:sp>
      <p:sp>
        <p:nvSpPr>
          <p:cNvPr id="20" name="Tekstvak 19"/>
          <p:cNvSpPr txBox="1"/>
          <p:nvPr/>
        </p:nvSpPr>
        <p:spPr>
          <a:xfrm>
            <a:off x="2733183" y="1053774"/>
            <a:ext cx="66670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FFFFFF"/>
                </a:solidFill>
                <a:effectLst/>
                <a:uLnTx/>
                <a:uFillTx/>
                <a:ea typeface="+mn-ea"/>
                <a:cs typeface="+mn-cs"/>
              </a:rPr>
              <a:t>juni </a:t>
            </a:r>
          </a:p>
        </p:txBody>
      </p:sp>
      <p:sp>
        <p:nvSpPr>
          <p:cNvPr id="22" name="Tekstvak 21"/>
          <p:cNvSpPr txBox="1"/>
          <p:nvPr/>
        </p:nvSpPr>
        <p:spPr>
          <a:xfrm>
            <a:off x="5988860" y="1077593"/>
            <a:ext cx="66670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FFFFFF"/>
                </a:solidFill>
                <a:effectLst/>
                <a:uLnTx/>
                <a:uFillTx/>
                <a:ea typeface="+mn-ea"/>
                <a:cs typeface="+mn-cs"/>
              </a:rPr>
              <a:t>oktober</a:t>
            </a:r>
          </a:p>
        </p:txBody>
      </p:sp>
      <p:sp>
        <p:nvSpPr>
          <p:cNvPr id="70" name="Rechthoek 69"/>
          <p:cNvSpPr/>
          <p:nvPr/>
        </p:nvSpPr>
        <p:spPr>
          <a:xfrm>
            <a:off x="3309960" y="4858728"/>
            <a:ext cx="1454918" cy="33033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3C3C3C"/>
                </a:solidFill>
                <a:effectLst/>
                <a:uLnTx/>
                <a:uFillTx/>
                <a:ea typeface="+mn-ea"/>
                <a:cs typeface="+mn-cs"/>
              </a:rPr>
              <a:t>Kernteam Kwaliteit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3C3C3C"/>
                </a:solidFill>
                <a:effectLst/>
                <a:uLnTx/>
                <a:uFillTx/>
                <a:ea typeface="+mn-ea"/>
                <a:cs typeface="+mn-cs"/>
              </a:rPr>
              <a:t>1/</a:t>
            </a:r>
            <a:r>
              <a:rPr kumimoji="0" lang="nl-NL" sz="1100" b="1" i="0" u="none" strike="noStrike" kern="1200" cap="none" spc="0" normalizeH="0" baseline="0" noProof="0" dirty="0" err="1">
                <a:ln>
                  <a:noFill/>
                </a:ln>
                <a:solidFill>
                  <a:srgbClr val="3C3C3C"/>
                </a:solidFill>
                <a:effectLst/>
                <a:uLnTx/>
                <a:uFillTx/>
                <a:ea typeface="+mn-ea"/>
                <a:cs typeface="+mn-cs"/>
              </a:rPr>
              <a:t>mnd</a:t>
            </a:r>
            <a:endParaRPr kumimoji="0" lang="nl-NL" sz="1100" b="1" i="0" u="none" strike="noStrike" kern="1200" cap="none" spc="0" normalizeH="0" baseline="0" noProof="0" dirty="0">
              <a:ln>
                <a:noFill/>
              </a:ln>
              <a:solidFill>
                <a:srgbClr val="3C3C3C"/>
              </a:solidFill>
              <a:effectLst/>
              <a:uLnTx/>
              <a:uFillTx/>
              <a:ea typeface="+mn-ea"/>
              <a:cs typeface="+mn-cs"/>
            </a:endParaRPr>
          </a:p>
        </p:txBody>
      </p:sp>
      <p:sp>
        <p:nvSpPr>
          <p:cNvPr id="41" name="Rechthoek 40"/>
          <p:cNvSpPr/>
          <p:nvPr/>
        </p:nvSpPr>
        <p:spPr>
          <a:xfrm>
            <a:off x="2801154" y="1844143"/>
            <a:ext cx="498309" cy="19941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rgbClr val="FFFFFF"/>
                </a:solidFill>
                <a:effectLst/>
                <a:uLnTx/>
                <a:uFillTx/>
                <a:ea typeface="+mn-ea"/>
                <a:cs typeface="+mn-cs"/>
              </a:rPr>
              <a:t>K&amp;V</a:t>
            </a:r>
          </a:p>
        </p:txBody>
      </p:sp>
      <p:sp>
        <p:nvSpPr>
          <p:cNvPr id="42" name="Rechthoek 41"/>
          <p:cNvSpPr/>
          <p:nvPr/>
        </p:nvSpPr>
        <p:spPr>
          <a:xfrm>
            <a:off x="4106839" y="1835847"/>
            <a:ext cx="498309" cy="19941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ea typeface="+mn-ea"/>
                <a:cs typeface="+mn-cs"/>
              </a:rPr>
              <a:t>RvB</a:t>
            </a:r>
          </a:p>
        </p:txBody>
      </p:sp>
      <p:graphicFrame>
        <p:nvGraphicFramePr>
          <p:cNvPr id="50" name="Tijdelijke aanduiding voor inhoud 4"/>
          <p:cNvGraphicFramePr>
            <a:graphicFrameLocks/>
          </p:cNvGraphicFramePr>
          <p:nvPr/>
        </p:nvGraphicFramePr>
        <p:xfrm>
          <a:off x="1639021" y="3905797"/>
          <a:ext cx="2067131" cy="378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Rechthoek 50"/>
          <p:cNvSpPr/>
          <p:nvPr/>
        </p:nvSpPr>
        <p:spPr>
          <a:xfrm>
            <a:off x="2190671" y="3540285"/>
            <a:ext cx="911962" cy="30996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ea typeface="+mn-ea"/>
                <a:cs typeface="+mn-cs"/>
              </a:rPr>
              <a:t>Ziekenhuis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ea typeface="+mn-ea"/>
                <a:cs typeface="+mn-cs"/>
              </a:rPr>
              <a:t>commissies</a:t>
            </a:r>
          </a:p>
        </p:txBody>
      </p:sp>
      <p:graphicFrame>
        <p:nvGraphicFramePr>
          <p:cNvPr id="57" name="Tijdelijke aanduiding voor inhoud 4"/>
          <p:cNvGraphicFramePr>
            <a:graphicFrameLocks/>
          </p:cNvGraphicFramePr>
          <p:nvPr/>
        </p:nvGraphicFramePr>
        <p:xfrm>
          <a:off x="2705705" y="5708083"/>
          <a:ext cx="2663428" cy="9489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55" name="Rechte verbindingslijn met pijl 54"/>
          <p:cNvCxnSpPr/>
          <p:nvPr/>
        </p:nvCxnSpPr>
        <p:spPr>
          <a:xfrm>
            <a:off x="9597283" y="4196127"/>
            <a:ext cx="8787" cy="62003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Rechte verbindingslijn met pijl 66"/>
          <p:cNvCxnSpPr/>
          <p:nvPr/>
        </p:nvCxnSpPr>
        <p:spPr>
          <a:xfrm>
            <a:off x="3455864" y="2654851"/>
            <a:ext cx="2958" cy="218899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Rechthoek 102"/>
          <p:cNvSpPr/>
          <p:nvPr/>
        </p:nvSpPr>
        <p:spPr>
          <a:xfrm>
            <a:off x="206635" y="4846120"/>
            <a:ext cx="2437837" cy="771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nl-NL" sz="1050" b="1" i="0" u="none" strike="noStrike" kern="1200" cap="none" spc="0" normalizeH="0" baseline="0" noProof="0" dirty="0">
                <a:ln>
                  <a:noFill/>
                </a:ln>
                <a:solidFill>
                  <a:schemeClr val="tx2"/>
                </a:solidFill>
                <a:effectLst/>
                <a:uLnTx/>
                <a:uFillTx/>
                <a:ea typeface="+mn-ea"/>
                <a:cs typeface="+mn-cs"/>
              </a:rPr>
              <a:t>Communicatie</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schemeClr val="tx2"/>
                </a:solidFill>
                <a:effectLst/>
                <a:uLnTx/>
                <a:uFillTx/>
                <a:ea typeface="+mn-ea"/>
                <a:cs typeface="+mn-cs"/>
              </a:rPr>
              <a:t>Weekstart OLVG breed</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schemeClr val="tx2"/>
                </a:solidFill>
                <a:effectLst/>
                <a:uLnTx/>
                <a:uFillTx/>
                <a:ea typeface="+mn-ea"/>
                <a:cs typeface="+mn-cs"/>
              </a:rPr>
              <a:t>Stafoverleg (</a:t>
            </a:r>
            <a:r>
              <a:rPr kumimoji="0" lang="nl-NL" sz="1050" b="0" i="0" u="none" strike="noStrike" kern="1200" cap="none" spc="0" normalizeH="0" baseline="0" noProof="0" dirty="0" err="1">
                <a:ln>
                  <a:noFill/>
                </a:ln>
                <a:solidFill>
                  <a:schemeClr val="tx2"/>
                </a:solidFill>
                <a:effectLst/>
                <a:uLnTx/>
                <a:uFillTx/>
                <a:ea typeface="+mn-ea"/>
                <a:cs typeface="+mn-cs"/>
              </a:rPr>
              <a:t>mnd</a:t>
            </a:r>
            <a:r>
              <a:rPr kumimoji="0" lang="nl-NL" sz="1050" b="0" i="0" u="none" strike="noStrike" kern="1200" cap="none" spc="0" normalizeH="0" baseline="0" noProof="0" dirty="0">
                <a:ln>
                  <a:noFill/>
                </a:ln>
                <a:solidFill>
                  <a:schemeClr val="tx2"/>
                </a:solidFill>
                <a:effectLst/>
                <a:uLnTx/>
                <a:uFillTx/>
                <a:ea typeface="+mn-ea"/>
                <a:cs typeface="+mn-cs"/>
              </a:rPr>
              <a:t>)</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schemeClr val="tx2"/>
                </a:solidFill>
                <a:effectLst/>
                <a:uLnTx/>
                <a:uFillTx/>
                <a:ea typeface="+mn-ea"/>
                <a:cs typeface="+mn-cs"/>
              </a:rPr>
              <a:t>(Open)Management overleg (</a:t>
            </a:r>
            <a:r>
              <a:rPr kumimoji="0" lang="nl-NL" sz="1050" b="0" i="0" u="none" strike="noStrike" kern="1200" cap="none" spc="0" normalizeH="0" baseline="0" noProof="0" dirty="0" err="1">
                <a:ln>
                  <a:noFill/>
                </a:ln>
                <a:solidFill>
                  <a:schemeClr val="tx2"/>
                </a:solidFill>
                <a:effectLst/>
                <a:uLnTx/>
                <a:uFillTx/>
                <a:ea typeface="+mn-ea"/>
                <a:cs typeface="+mn-cs"/>
              </a:rPr>
              <a:t>mnd</a:t>
            </a:r>
            <a:r>
              <a:rPr kumimoji="0" lang="nl-NL" sz="1050" b="0" i="0" u="none" strike="noStrike" kern="1200" cap="none" spc="0" normalizeH="0" baseline="0" noProof="0" dirty="0">
                <a:ln>
                  <a:noFill/>
                </a:ln>
                <a:solidFill>
                  <a:schemeClr val="tx2"/>
                </a:solidFill>
                <a:effectLst/>
                <a:uLnTx/>
                <a:uFillTx/>
                <a:ea typeface="+mn-ea"/>
                <a:cs typeface="+mn-cs"/>
              </a:rPr>
              <a:t>)</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50" dirty="0">
                <a:solidFill>
                  <a:schemeClr val="tx2"/>
                </a:solidFill>
              </a:rPr>
              <a:t>Stand Up</a:t>
            </a:r>
            <a:endParaRPr kumimoji="0" lang="nl-NL" sz="1050" b="0" i="0" u="none" strike="noStrike" kern="1200" cap="none" spc="0" normalizeH="0" baseline="0" noProof="0" dirty="0">
              <a:ln>
                <a:noFill/>
              </a:ln>
              <a:solidFill>
                <a:schemeClr val="tx2"/>
              </a:solidFill>
              <a:effectLst/>
              <a:uLnTx/>
              <a:uFillTx/>
              <a:ea typeface="+mn-ea"/>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050" b="0" i="0" u="none" strike="noStrike" kern="1200" cap="none" spc="0" normalizeH="0" baseline="0" noProof="0" dirty="0">
                <a:ln>
                  <a:noFill/>
                </a:ln>
                <a:solidFill>
                  <a:schemeClr val="tx2"/>
                </a:solidFill>
                <a:effectLst/>
                <a:uLnTx/>
                <a:uFillTx/>
                <a:ea typeface="+mn-ea"/>
                <a:cs typeface="+mn-cs"/>
              </a:rPr>
              <a:t>etc.</a:t>
            </a:r>
          </a:p>
        </p:txBody>
      </p:sp>
      <p:sp>
        <p:nvSpPr>
          <p:cNvPr id="56" name="Rechthoek 55"/>
          <p:cNvSpPr/>
          <p:nvPr/>
        </p:nvSpPr>
        <p:spPr>
          <a:xfrm>
            <a:off x="7987394" y="4876490"/>
            <a:ext cx="765684" cy="3303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C3C3C"/>
                </a:solidFill>
                <a:effectLst/>
                <a:uLnTx/>
                <a:uFillTx/>
                <a:ea typeface="+mn-ea"/>
                <a:cs typeface="+mn-cs"/>
              </a:rPr>
              <a:t>RvB-BMS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C3C3C"/>
                </a:solidFill>
                <a:effectLst/>
                <a:uLnTx/>
                <a:uFillTx/>
                <a:ea typeface="+mn-ea"/>
                <a:cs typeface="+mn-cs"/>
              </a:rPr>
              <a:t>1/</a:t>
            </a:r>
            <a:r>
              <a:rPr kumimoji="0" lang="nl-NL" sz="1000" b="0" i="0" u="none" strike="noStrike" kern="1200" cap="none" spc="0" normalizeH="0" baseline="0" noProof="0" dirty="0" err="1">
                <a:ln>
                  <a:noFill/>
                </a:ln>
                <a:solidFill>
                  <a:srgbClr val="3C3C3C"/>
                </a:solidFill>
                <a:effectLst/>
                <a:uLnTx/>
                <a:uFillTx/>
                <a:ea typeface="+mn-ea"/>
                <a:cs typeface="+mn-cs"/>
              </a:rPr>
              <a:t>mnd</a:t>
            </a:r>
            <a:endParaRPr kumimoji="0" lang="nl-NL" sz="1000" b="0" i="0" u="none" strike="noStrike" kern="1200" cap="none" spc="0" normalizeH="0" baseline="0" noProof="0" dirty="0">
              <a:ln>
                <a:noFill/>
              </a:ln>
              <a:solidFill>
                <a:srgbClr val="3C3C3C"/>
              </a:solidFill>
              <a:effectLst/>
              <a:uLnTx/>
              <a:uFillTx/>
              <a:ea typeface="+mn-ea"/>
              <a:cs typeface="+mn-cs"/>
            </a:endParaRPr>
          </a:p>
        </p:txBody>
      </p:sp>
      <p:cxnSp>
        <p:nvCxnSpPr>
          <p:cNvPr id="29" name="Gebogen verbindingslijn 28"/>
          <p:cNvCxnSpPr/>
          <p:nvPr/>
        </p:nvCxnSpPr>
        <p:spPr>
          <a:xfrm rot="5400000">
            <a:off x="5875760" y="3685946"/>
            <a:ext cx="294731" cy="232034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2" name="Rechthoek 91"/>
          <p:cNvSpPr/>
          <p:nvPr/>
        </p:nvSpPr>
        <p:spPr>
          <a:xfrm>
            <a:off x="8998550" y="5364077"/>
            <a:ext cx="509798" cy="19941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ea typeface="+mn-ea"/>
                <a:cs typeface="+mn-cs"/>
              </a:rPr>
              <a:t>RvB</a:t>
            </a:r>
          </a:p>
        </p:txBody>
      </p:sp>
      <p:sp>
        <p:nvSpPr>
          <p:cNvPr id="93" name="Rechthoek 92"/>
          <p:cNvSpPr/>
          <p:nvPr/>
        </p:nvSpPr>
        <p:spPr>
          <a:xfrm>
            <a:off x="8878611" y="4858728"/>
            <a:ext cx="1454918" cy="33033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3C3C3C"/>
                </a:solidFill>
                <a:effectLst/>
                <a:uLnTx/>
                <a:uFillTx/>
                <a:ea typeface="+mn-ea"/>
                <a:cs typeface="+mn-cs"/>
              </a:rPr>
              <a:t>RvB &amp; RVE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srgbClr val="3C3C3C"/>
                </a:solidFill>
                <a:effectLst/>
                <a:uLnTx/>
                <a:uFillTx/>
                <a:ea typeface="+mn-ea"/>
                <a:cs typeface="+mn-cs"/>
              </a:rPr>
              <a:t>3/jaar</a:t>
            </a:r>
          </a:p>
        </p:txBody>
      </p:sp>
      <p:sp>
        <p:nvSpPr>
          <p:cNvPr id="47" name="Rechthoek 46"/>
          <p:cNvSpPr/>
          <p:nvPr/>
        </p:nvSpPr>
        <p:spPr>
          <a:xfrm>
            <a:off x="7987394" y="5629485"/>
            <a:ext cx="765684" cy="3303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C3C3C"/>
                </a:solidFill>
                <a:effectLst/>
                <a:uLnTx/>
                <a:uFillTx/>
                <a:ea typeface="+mn-ea"/>
                <a:cs typeface="+mn-cs"/>
              </a:rPr>
              <a:t>RvB-K&amp;V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C3C3C"/>
                </a:solidFill>
                <a:effectLst/>
                <a:uLnTx/>
                <a:uFillTx/>
                <a:ea typeface="+mn-ea"/>
                <a:cs typeface="+mn-cs"/>
              </a:rPr>
              <a:t>1/</a:t>
            </a:r>
            <a:r>
              <a:rPr kumimoji="0" lang="nl-NL" sz="1000" b="0" i="0" u="none" strike="noStrike" kern="1200" cap="none" spc="0" normalizeH="0" baseline="0" noProof="0" dirty="0" err="1">
                <a:ln>
                  <a:noFill/>
                </a:ln>
                <a:solidFill>
                  <a:srgbClr val="3C3C3C"/>
                </a:solidFill>
                <a:effectLst/>
                <a:uLnTx/>
                <a:uFillTx/>
                <a:ea typeface="+mn-ea"/>
                <a:cs typeface="+mn-cs"/>
              </a:rPr>
              <a:t>mnd</a:t>
            </a:r>
            <a:endParaRPr kumimoji="0" lang="nl-NL" sz="1000" b="0" i="0" u="none" strike="noStrike" kern="1200" cap="none" spc="0" normalizeH="0" baseline="0" noProof="0" dirty="0">
              <a:ln>
                <a:noFill/>
              </a:ln>
              <a:solidFill>
                <a:srgbClr val="3C3C3C"/>
              </a:solidFill>
              <a:effectLst/>
              <a:uLnTx/>
              <a:uFillTx/>
              <a:ea typeface="+mn-ea"/>
              <a:cs typeface="+mn-cs"/>
            </a:endParaRPr>
          </a:p>
        </p:txBody>
      </p:sp>
      <p:cxnSp>
        <p:nvCxnSpPr>
          <p:cNvPr id="8" name="Rechte verbindingslijn met pijl 7"/>
          <p:cNvCxnSpPr/>
          <p:nvPr/>
        </p:nvCxnSpPr>
        <p:spPr>
          <a:xfrm flipH="1">
            <a:off x="2534794" y="4979008"/>
            <a:ext cx="436943"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Rechthoek 47"/>
          <p:cNvSpPr/>
          <p:nvPr/>
        </p:nvSpPr>
        <p:spPr>
          <a:xfrm>
            <a:off x="7987394" y="5245436"/>
            <a:ext cx="765684" cy="3303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C3C3C"/>
                </a:solidFill>
                <a:effectLst/>
                <a:uLnTx/>
                <a:uFillTx/>
                <a:ea typeface="+mn-ea"/>
                <a:cs typeface="+mn-cs"/>
              </a:rPr>
              <a:t>RvB-VSB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C3C3C"/>
                </a:solidFill>
                <a:effectLst/>
                <a:uLnTx/>
                <a:uFillTx/>
                <a:ea typeface="+mn-ea"/>
                <a:cs typeface="+mn-cs"/>
              </a:rPr>
              <a:t>1/</a:t>
            </a:r>
            <a:r>
              <a:rPr kumimoji="0" lang="nl-NL" sz="1000" b="0" i="0" u="none" strike="noStrike" kern="1200" cap="none" spc="0" normalizeH="0" baseline="0" noProof="0" dirty="0" err="1">
                <a:ln>
                  <a:noFill/>
                </a:ln>
                <a:solidFill>
                  <a:srgbClr val="3C3C3C"/>
                </a:solidFill>
                <a:effectLst/>
                <a:uLnTx/>
                <a:uFillTx/>
                <a:ea typeface="+mn-ea"/>
                <a:cs typeface="+mn-cs"/>
              </a:rPr>
              <a:t>mnd</a:t>
            </a:r>
            <a:endParaRPr kumimoji="0" lang="nl-NL" sz="1000" b="0" i="0" u="none" strike="noStrike" kern="1200" cap="none" spc="0" normalizeH="0" baseline="0" noProof="0" dirty="0">
              <a:ln>
                <a:noFill/>
              </a:ln>
              <a:solidFill>
                <a:srgbClr val="3C3C3C"/>
              </a:solidFill>
              <a:effectLst/>
              <a:uLnTx/>
              <a:uFillTx/>
              <a:ea typeface="+mn-ea"/>
              <a:cs typeface="+mn-cs"/>
            </a:endParaRPr>
          </a:p>
        </p:txBody>
      </p:sp>
      <p:sp>
        <p:nvSpPr>
          <p:cNvPr id="58" name="Rechthoek 57"/>
          <p:cNvSpPr/>
          <p:nvPr/>
        </p:nvSpPr>
        <p:spPr>
          <a:xfrm>
            <a:off x="8488752" y="1309766"/>
            <a:ext cx="509798" cy="19941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ea typeface="+mn-ea"/>
                <a:cs typeface="+mn-cs"/>
              </a:rPr>
              <a:t>RVE</a:t>
            </a:r>
          </a:p>
        </p:txBody>
      </p:sp>
      <p:sp>
        <p:nvSpPr>
          <p:cNvPr id="46" name="Rechthoek 45"/>
          <p:cNvSpPr/>
          <p:nvPr/>
        </p:nvSpPr>
        <p:spPr>
          <a:xfrm>
            <a:off x="4101094" y="3167212"/>
            <a:ext cx="509798" cy="19941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ea typeface="+mn-ea"/>
                <a:cs typeface="+mn-cs"/>
              </a:rPr>
              <a:t>RVE</a:t>
            </a:r>
          </a:p>
        </p:txBody>
      </p:sp>
      <p:sp>
        <p:nvSpPr>
          <p:cNvPr id="49" name="Rechthoek 48"/>
          <p:cNvSpPr/>
          <p:nvPr/>
        </p:nvSpPr>
        <p:spPr>
          <a:xfrm>
            <a:off x="2836800" y="5374961"/>
            <a:ext cx="509798" cy="19941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ea typeface="+mn-ea"/>
                <a:cs typeface="+mn-cs"/>
              </a:rPr>
              <a:t>RvB</a:t>
            </a:r>
          </a:p>
        </p:txBody>
      </p:sp>
      <p:sp>
        <p:nvSpPr>
          <p:cNvPr id="52" name="Rechthoek 51"/>
          <p:cNvSpPr/>
          <p:nvPr/>
        </p:nvSpPr>
        <p:spPr>
          <a:xfrm>
            <a:off x="3383824" y="5374961"/>
            <a:ext cx="509798" cy="19941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ea typeface="+mn-ea"/>
                <a:cs typeface="+mn-cs"/>
              </a:rPr>
              <a:t>VSB</a:t>
            </a:r>
          </a:p>
        </p:txBody>
      </p:sp>
      <p:sp>
        <p:nvSpPr>
          <p:cNvPr id="53" name="Rechthoek 52"/>
          <p:cNvSpPr/>
          <p:nvPr/>
        </p:nvSpPr>
        <p:spPr>
          <a:xfrm>
            <a:off x="3930848" y="5374961"/>
            <a:ext cx="509798" cy="19941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ea typeface="+mn-ea"/>
                <a:cs typeface="+mn-cs"/>
              </a:rPr>
              <a:t>BMS</a:t>
            </a:r>
          </a:p>
        </p:txBody>
      </p:sp>
      <p:sp>
        <p:nvSpPr>
          <p:cNvPr id="54" name="Rechthoek 53"/>
          <p:cNvSpPr/>
          <p:nvPr/>
        </p:nvSpPr>
        <p:spPr>
          <a:xfrm>
            <a:off x="4469157" y="5374961"/>
            <a:ext cx="509798" cy="19941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ea typeface="+mn-ea"/>
                <a:cs typeface="+mn-cs"/>
              </a:rPr>
              <a:t>K&amp;V</a:t>
            </a:r>
          </a:p>
        </p:txBody>
      </p:sp>
      <p:sp>
        <p:nvSpPr>
          <p:cNvPr id="59" name="Rechthoek 58"/>
          <p:cNvSpPr/>
          <p:nvPr/>
        </p:nvSpPr>
        <p:spPr>
          <a:xfrm>
            <a:off x="5024555" y="5374961"/>
            <a:ext cx="509798" cy="19941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ea typeface="+mn-ea"/>
                <a:cs typeface="+mn-cs"/>
              </a:rPr>
              <a:t>RVE</a:t>
            </a:r>
          </a:p>
        </p:txBody>
      </p:sp>
      <p:sp>
        <p:nvSpPr>
          <p:cNvPr id="61" name="Rechthoek 60"/>
          <p:cNvSpPr/>
          <p:nvPr/>
        </p:nvSpPr>
        <p:spPr>
          <a:xfrm>
            <a:off x="9564469" y="5364077"/>
            <a:ext cx="509798" cy="19941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ea typeface="+mn-ea"/>
                <a:cs typeface="+mn-cs"/>
              </a:rPr>
              <a:t>RVE</a:t>
            </a:r>
          </a:p>
        </p:txBody>
      </p:sp>
      <p:sp>
        <p:nvSpPr>
          <p:cNvPr id="63" name="Rechthoek 62"/>
          <p:cNvSpPr/>
          <p:nvPr/>
        </p:nvSpPr>
        <p:spPr>
          <a:xfrm>
            <a:off x="7987394" y="6013936"/>
            <a:ext cx="765684" cy="3303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C3C3C"/>
                </a:solidFill>
                <a:effectLst/>
                <a:uLnTx/>
                <a:uFillTx/>
                <a:ea typeface="+mn-ea"/>
                <a:cs typeface="+mn-cs"/>
              </a:rPr>
              <a:t>RvB-PAR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C3C3C"/>
                </a:solidFill>
                <a:effectLst/>
                <a:uLnTx/>
                <a:uFillTx/>
                <a:ea typeface="+mn-ea"/>
                <a:cs typeface="+mn-cs"/>
              </a:rPr>
              <a:t>1/</a:t>
            </a:r>
            <a:r>
              <a:rPr kumimoji="0" lang="nl-NL" sz="1000" b="0" i="0" u="none" strike="noStrike" kern="1200" cap="none" spc="0" normalizeH="0" baseline="0" noProof="0" dirty="0" err="1">
                <a:ln>
                  <a:noFill/>
                </a:ln>
                <a:solidFill>
                  <a:srgbClr val="3C3C3C"/>
                </a:solidFill>
                <a:effectLst/>
                <a:uLnTx/>
                <a:uFillTx/>
                <a:ea typeface="+mn-ea"/>
                <a:cs typeface="+mn-cs"/>
              </a:rPr>
              <a:t>mnd</a:t>
            </a:r>
            <a:endParaRPr kumimoji="0" lang="nl-NL" sz="1000" b="0" i="0" u="none" strike="noStrike" kern="1200" cap="none" spc="0" normalizeH="0" baseline="0" noProof="0" dirty="0">
              <a:ln>
                <a:noFill/>
              </a:ln>
              <a:solidFill>
                <a:srgbClr val="3C3C3C"/>
              </a:solidFill>
              <a:effectLst/>
              <a:uLnTx/>
              <a:uFillTx/>
              <a:ea typeface="+mn-ea"/>
              <a:cs typeface="+mn-cs"/>
            </a:endParaRPr>
          </a:p>
        </p:txBody>
      </p:sp>
      <p:sp>
        <p:nvSpPr>
          <p:cNvPr id="64" name="Rechthoek 63"/>
          <p:cNvSpPr/>
          <p:nvPr/>
        </p:nvSpPr>
        <p:spPr>
          <a:xfrm>
            <a:off x="7987394" y="6399593"/>
            <a:ext cx="765684" cy="3303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C3C3C"/>
                </a:solidFill>
                <a:effectLst/>
                <a:uLnTx/>
                <a:uFillTx/>
                <a:ea typeface="+mn-ea"/>
                <a:cs typeface="+mn-cs"/>
              </a:rPr>
              <a:t>RvB-OR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3C3C3C"/>
                </a:solidFill>
                <a:effectLst/>
                <a:uLnTx/>
                <a:uFillTx/>
                <a:ea typeface="+mn-ea"/>
                <a:cs typeface="+mn-cs"/>
              </a:rPr>
              <a:t>1/</a:t>
            </a:r>
            <a:r>
              <a:rPr kumimoji="0" lang="nl-NL" sz="1000" b="0" i="0" u="none" strike="noStrike" kern="1200" cap="none" spc="0" normalizeH="0" baseline="0" noProof="0" dirty="0" err="1">
                <a:ln>
                  <a:noFill/>
                </a:ln>
                <a:solidFill>
                  <a:srgbClr val="3C3C3C"/>
                </a:solidFill>
                <a:effectLst/>
                <a:uLnTx/>
                <a:uFillTx/>
                <a:ea typeface="+mn-ea"/>
                <a:cs typeface="+mn-cs"/>
              </a:rPr>
              <a:t>mnd</a:t>
            </a:r>
            <a:endParaRPr kumimoji="0" lang="nl-NL" sz="1000" b="0" i="0" u="none" strike="noStrike" kern="1200" cap="none" spc="0" normalizeH="0" baseline="0" noProof="0" dirty="0">
              <a:ln>
                <a:noFill/>
              </a:ln>
              <a:solidFill>
                <a:srgbClr val="3C3C3C"/>
              </a:solidFill>
              <a:effectLst/>
              <a:uLnTx/>
              <a:uFillTx/>
              <a:ea typeface="+mn-ea"/>
              <a:cs typeface="+mn-cs"/>
            </a:endParaRPr>
          </a:p>
        </p:txBody>
      </p:sp>
      <p:sp>
        <p:nvSpPr>
          <p:cNvPr id="69" name="Rechthoek 68"/>
          <p:cNvSpPr/>
          <p:nvPr/>
        </p:nvSpPr>
        <p:spPr>
          <a:xfrm>
            <a:off x="8274640" y="1178028"/>
            <a:ext cx="3438155" cy="3000787"/>
          </a:xfrm>
          <a:prstGeom prst="rect">
            <a:avLst/>
          </a:prstGeom>
          <a:solidFill>
            <a:schemeClr val="bg2">
              <a:lumMod val="75000"/>
              <a:alpha val="16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2"/>
              </a:solidFill>
            </a:endParaRPr>
          </a:p>
        </p:txBody>
      </p:sp>
      <p:graphicFrame>
        <p:nvGraphicFramePr>
          <p:cNvPr id="71" name="Tijdelijke aanduiding voor inhoud 4"/>
          <p:cNvGraphicFramePr>
            <a:graphicFrameLocks/>
          </p:cNvGraphicFramePr>
          <p:nvPr/>
        </p:nvGraphicFramePr>
        <p:xfrm>
          <a:off x="3867367" y="1180044"/>
          <a:ext cx="6020972" cy="284499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2" name="Tijdelijke aanduiding voor inhoud 4"/>
          <p:cNvGraphicFramePr>
            <a:graphicFrameLocks/>
          </p:cNvGraphicFramePr>
          <p:nvPr/>
        </p:nvGraphicFramePr>
        <p:xfrm>
          <a:off x="9969401" y="1611810"/>
          <a:ext cx="2322839" cy="60991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3" name="Tijdelijke aanduiding voor inhoud 4"/>
          <p:cNvGraphicFramePr>
            <a:graphicFrameLocks/>
          </p:cNvGraphicFramePr>
          <p:nvPr/>
        </p:nvGraphicFramePr>
        <p:xfrm>
          <a:off x="9969401" y="2492346"/>
          <a:ext cx="2322839" cy="60991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74" name="Tijdelijke aanduiding voor inhoud 4"/>
          <p:cNvGraphicFramePr>
            <a:graphicFrameLocks/>
          </p:cNvGraphicFramePr>
          <p:nvPr/>
        </p:nvGraphicFramePr>
        <p:xfrm>
          <a:off x="9969401" y="3382670"/>
          <a:ext cx="2322839" cy="609916"/>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78" name="Rechthoek 77"/>
          <p:cNvSpPr/>
          <p:nvPr/>
        </p:nvSpPr>
        <p:spPr>
          <a:xfrm>
            <a:off x="5586553" y="4487216"/>
            <a:ext cx="1553175" cy="49738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a:ln>
                  <a:noFill/>
                </a:ln>
                <a:solidFill>
                  <a:srgbClr val="3C3C3C"/>
                </a:solidFill>
                <a:effectLst/>
                <a:uLnTx/>
                <a:uFillTx/>
                <a:ea typeface="+mn-ea"/>
                <a:cs typeface="+mn-cs"/>
              </a:rPr>
              <a:t>OLVG Jaarplan Kwaliteit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900" b="1" dirty="0">
                <a:solidFill>
                  <a:srgbClr val="3C3C3C"/>
                </a:solidFill>
              </a:rPr>
              <a:t>&amp; Kwaliteit in zicht</a:t>
            </a:r>
            <a:endParaRPr kumimoji="0" lang="nl-NL" sz="900" b="1" i="0" u="none" strike="noStrike" kern="1200" cap="none" spc="0" normalizeH="0" baseline="0" noProof="0" dirty="0">
              <a:ln>
                <a:noFill/>
              </a:ln>
              <a:solidFill>
                <a:srgbClr val="3C3C3C"/>
              </a:solidFill>
              <a:effectLst/>
              <a:uLnTx/>
              <a:uFillTx/>
              <a:ea typeface="+mn-ea"/>
              <a:cs typeface="+mn-cs"/>
            </a:endParaRPr>
          </a:p>
        </p:txBody>
      </p:sp>
      <p:graphicFrame>
        <p:nvGraphicFramePr>
          <p:cNvPr id="44" name="Diagram 43"/>
          <p:cNvGraphicFramePr/>
          <p:nvPr/>
        </p:nvGraphicFramePr>
        <p:xfrm>
          <a:off x="-1082733" y="-620215"/>
          <a:ext cx="10144439" cy="5065123"/>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3" name="Tijdelijke aanduiding voor voettekst 2"/>
          <p:cNvSpPr>
            <a:spLocks noGrp="1"/>
          </p:cNvSpPr>
          <p:nvPr>
            <p:ph type="ftr" sz="quarter" idx="11"/>
          </p:nvPr>
        </p:nvSpPr>
        <p:spPr/>
        <p:txBody>
          <a:bodyPr/>
          <a:lstStyle/>
          <a:p>
            <a:r>
              <a:rPr lang="nl-NL"/>
              <a:t>Transformeer je zorg: Lean Leiderschap in actie voor kwaliteit</a:t>
            </a:r>
            <a:endParaRPr lang="nl-NL" dirty="0"/>
          </a:p>
        </p:txBody>
      </p:sp>
    </p:spTree>
    <p:extLst>
      <p:ext uri="{BB962C8B-B14F-4D97-AF65-F5344CB8AC3E}">
        <p14:creationId xmlns:p14="http://schemas.microsoft.com/office/powerpoint/2010/main" val="671370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hthoek 65"/>
          <p:cNvSpPr/>
          <p:nvPr/>
        </p:nvSpPr>
        <p:spPr>
          <a:xfrm>
            <a:off x="5564301" y="3648318"/>
            <a:ext cx="1152000" cy="931653"/>
          </a:xfrm>
          <a:prstGeom prst="rect">
            <a:avLst/>
          </a:prstGeom>
          <a:solidFill>
            <a:schemeClr val="accent1">
              <a:alpha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hthoek 25"/>
          <p:cNvSpPr/>
          <p:nvPr/>
        </p:nvSpPr>
        <p:spPr>
          <a:xfrm>
            <a:off x="8139247" y="3648318"/>
            <a:ext cx="1152000" cy="931653"/>
          </a:xfrm>
          <a:prstGeom prst="rect">
            <a:avLst/>
          </a:prstGeom>
          <a:solidFill>
            <a:schemeClr val="accent1">
              <a:alpha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FFFFFF"/>
                </a:solidFill>
                <a:effectLst/>
                <a:uLnTx/>
                <a:uFillTx/>
                <a:latin typeface="Arial"/>
                <a:ea typeface="+mn-ea"/>
                <a:cs typeface="+mn-cs"/>
              </a:rPr>
              <a:t>DIM’s</a:t>
            </a:r>
          </a:p>
        </p:txBody>
      </p:sp>
      <p:sp>
        <p:nvSpPr>
          <p:cNvPr id="13" name="Rechthoek 12"/>
          <p:cNvSpPr/>
          <p:nvPr/>
        </p:nvSpPr>
        <p:spPr>
          <a:xfrm>
            <a:off x="498562" y="3057638"/>
            <a:ext cx="11329375" cy="432686"/>
          </a:xfrm>
          <a:prstGeom prst="rect">
            <a:avLst/>
          </a:prstGeom>
          <a:solidFill>
            <a:schemeClr val="accent1">
              <a:alpha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Arial"/>
                <a:ea typeface="+mn-ea"/>
                <a:cs typeface="+mn-cs"/>
              </a:rPr>
              <a:t>Kwaliteit In </a:t>
            </a:r>
            <a:r>
              <a:rPr lang="nl-NL" dirty="0">
                <a:solidFill>
                  <a:srgbClr val="FFFFFF"/>
                </a:solidFill>
                <a:latin typeface="Arial"/>
              </a:rPr>
              <a:t>Zicht (wie)</a:t>
            </a:r>
          </a:p>
        </p:txBody>
      </p:sp>
      <p:sp>
        <p:nvSpPr>
          <p:cNvPr id="14" name="Rechthoek 13"/>
          <p:cNvSpPr/>
          <p:nvPr/>
        </p:nvSpPr>
        <p:spPr>
          <a:xfrm>
            <a:off x="527593" y="3648318"/>
            <a:ext cx="1152000" cy="931653"/>
          </a:xfrm>
          <a:prstGeom prst="rect">
            <a:avLst/>
          </a:prstGeom>
          <a:solidFill>
            <a:schemeClr val="accent1">
              <a:alpha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hthoek 16"/>
          <p:cNvSpPr/>
          <p:nvPr/>
        </p:nvSpPr>
        <p:spPr>
          <a:xfrm>
            <a:off x="6883952" y="3648318"/>
            <a:ext cx="1152000" cy="931653"/>
          </a:xfrm>
          <a:prstGeom prst="rect">
            <a:avLst/>
          </a:prstGeom>
          <a:solidFill>
            <a:schemeClr val="accent1">
              <a:alpha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err="1">
                <a:ln>
                  <a:noFill/>
                </a:ln>
                <a:solidFill>
                  <a:srgbClr val="FFFFFF"/>
                </a:solidFill>
                <a:effectLst/>
                <a:uLnTx/>
                <a:uFillTx/>
                <a:latin typeface="Arial"/>
                <a:ea typeface="+mn-ea"/>
                <a:cs typeface="+mn-cs"/>
              </a:rPr>
              <a:t>PRI’s</a:t>
            </a:r>
            <a:r>
              <a:rPr kumimoji="0" lang="nl-NL" sz="16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8" name="Rechthoek 17"/>
          <p:cNvSpPr/>
          <p:nvPr/>
        </p:nvSpPr>
        <p:spPr>
          <a:xfrm>
            <a:off x="9402306" y="3648318"/>
            <a:ext cx="1152000" cy="931653"/>
          </a:xfrm>
          <a:prstGeom prst="rect">
            <a:avLst/>
          </a:prstGeom>
          <a:solidFill>
            <a:schemeClr val="accent1">
              <a:alpha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hthoek 18"/>
          <p:cNvSpPr/>
          <p:nvPr/>
        </p:nvSpPr>
        <p:spPr>
          <a:xfrm>
            <a:off x="4280377" y="3648318"/>
            <a:ext cx="1152000" cy="931653"/>
          </a:xfrm>
          <a:prstGeom prst="rect">
            <a:avLst/>
          </a:prstGeom>
          <a:solidFill>
            <a:schemeClr val="accent1">
              <a:alpha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0" name="Afbeelding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104" y="451237"/>
            <a:ext cx="1230420" cy="1230420"/>
          </a:xfrm>
          <a:prstGeom prst="rect">
            <a:avLst/>
          </a:prstGeom>
        </p:spPr>
      </p:pic>
      <p:sp>
        <p:nvSpPr>
          <p:cNvPr id="33" name="Rechthoek 32"/>
          <p:cNvSpPr/>
          <p:nvPr/>
        </p:nvSpPr>
        <p:spPr>
          <a:xfrm>
            <a:off x="10675937" y="3648318"/>
            <a:ext cx="1152000" cy="931653"/>
          </a:xfrm>
          <a:prstGeom prst="rect">
            <a:avLst/>
          </a:prstGeom>
          <a:solidFill>
            <a:schemeClr val="accent1">
              <a:alpha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Rechthoek 40"/>
          <p:cNvSpPr/>
          <p:nvPr/>
        </p:nvSpPr>
        <p:spPr>
          <a:xfrm>
            <a:off x="4472004" y="2021244"/>
            <a:ext cx="1199051" cy="931653"/>
          </a:xfrm>
          <a:prstGeom prst="rect">
            <a:avLst/>
          </a:prstGeom>
          <a:solidFill>
            <a:schemeClr val="accent1">
              <a:alpha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1200" dirty="0">
              <a:solidFill>
                <a:srgbClr val="FFFFFF"/>
              </a:solidFill>
            </a:endParaRPr>
          </a:p>
          <a:p>
            <a:pPr algn="ctr">
              <a:defRPr/>
            </a:pPr>
            <a:endParaRPr lang="nl-NL" sz="1200" dirty="0">
              <a:solidFill>
                <a:srgbClr val="FFFFFF"/>
              </a:solidFill>
            </a:endParaRPr>
          </a:p>
          <a:p>
            <a:pPr algn="ctr">
              <a:defRPr/>
            </a:pPr>
            <a:r>
              <a:rPr lang="nl-NL" sz="1200" dirty="0">
                <a:solidFill>
                  <a:srgbClr val="FFFFFF"/>
                </a:solidFill>
              </a:rPr>
              <a:t>accreditatie</a:t>
            </a: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9694" y="2280587"/>
            <a:ext cx="960709" cy="214135"/>
          </a:xfrm>
          <a:prstGeom prst="rect">
            <a:avLst/>
          </a:prstGeom>
        </p:spPr>
      </p:pic>
      <p:sp>
        <p:nvSpPr>
          <p:cNvPr id="42" name="Rechthoek 41"/>
          <p:cNvSpPr/>
          <p:nvPr/>
        </p:nvSpPr>
        <p:spPr>
          <a:xfrm>
            <a:off x="1769625" y="2015036"/>
            <a:ext cx="1256944" cy="931653"/>
          </a:xfrm>
          <a:prstGeom prst="rect">
            <a:avLst/>
          </a:prstGeom>
          <a:solidFill>
            <a:schemeClr val="accent1">
              <a:alpha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latin typeface="Arial"/>
              </a:rPr>
              <a:t>Kwaliteit</a:t>
            </a:r>
            <a:r>
              <a:rPr lang="nl-NL" sz="1000" dirty="0">
                <a:solidFill>
                  <a:srgbClr val="FFFFFF"/>
                </a:solidFill>
                <a:latin typeface="Arial"/>
              </a:rPr>
              <a:t>visitatie</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000" dirty="0">
                <a:solidFill>
                  <a:srgbClr val="FFFFFF"/>
                </a:solidFill>
                <a:latin typeface="Arial"/>
              </a:rPr>
              <a:t>wetenschappelijke vereniging</a:t>
            </a:r>
          </a:p>
        </p:txBody>
      </p:sp>
      <p:sp>
        <p:nvSpPr>
          <p:cNvPr id="46" name="Rechthoek 45"/>
          <p:cNvSpPr/>
          <p:nvPr/>
        </p:nvSpPr>
        <p:spPr>
          <a:xfrm>
            <a:off x="490842" y="2015036"/>
            <a:ext cx="1199051" cy="931653"/>
          </a:xfrm>
          <a:prstGeom prst="rect">
            <a:avLst/>
          </a:prstGeom>
          <a:solidFill>
            <a:schemeClr val="accent1">
              <a:alpha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200" dirty="0">
              <a:solidFill>
                <a:srgbClr val="FFFFFF"/>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FFFFFF"/>
                </a:solidFill>
                <a:effectLst/>
                <a:uLnTx/>
                <a:uFillTx/>
                <a:latin typeface="Arial"/>
                <a:ea typeface="+mn-ea"/>
                <a:cs typeface="+mn-cs"/>
              </a:rPr>
              <a:t>IGJ</a:t>
            </a:r>
            <a:endParaRPr kumimoji="0" lang="nl-NL"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57" name="Tekstvak 56"/>
          <p:cNvSpPr txBox="1"/>
          <p:nvPr/>
        </p:nvSpPr>
        <p:spPr>
          <a:xfrm>
            <a:off x="4412331" y="1710258"/>
            <a:ext cx="141199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tx2">
                    <a:lumMod val="60000"/>
                    <a:lumOff val="40000"/>
                  </a:schemeClr>
                </a:solidFill>
                <a:latin typeface="Arial"/>
              </a:rPr>
              <a:t>Elke 1,5 jaar </a:t>
            </a:r>
          </a:p>
        </p:txBody>
      </p:sp>
      <p:sp>
        <p:nvSpPr>
          <p:cNvPr id="58" name="Tekstvak 57"/>
          <p:cNvSpPr txBox="1"/>
          <p:nvPr/>
        </p:nvSpPr>
        <p:spPr>
          <a:xfrm>
            <a:off x="411989" y="1615622"/>
            <a:ext cx="153231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nl-NL" sz="900" dirty="0">
                <a:solidFill>
                  <a:schemeClr val="tx2">
                    <a:lumMod val="60000"/>
                    <a:lumOff val="40000"/>
                  </a:schemeClr>
                </a:solidFill>
                <a:latin typeface="Arial"/>
              </a:rPr>
              <a:t>Eén keer per jaar </a:t>
            </a:r>
          </a:p>
          <a:p>
            <a:pPr marL="0" marR="0" lvl="0" indent="0" defTabSz="914400" rtl="0" eaLnBrk="1" fontAlgn="auto" latinLnBrk="0" hangingPunct="1">
              <a:lnSpc>
                <a:spcPct val="100000"/>
              </a:lnSpc>
              <a:spcBef>
                <a:spcPts val="0"/>
              </a:spcBef>
              <a:spcAft>
                <a:spcPts val="0"/>
              </a:spcAft>
              <a:buClrTx/>
              <a:buSzTx/>
              <a:buFontTx/>
              <a:buNone/>
              <a:tabLst/>
              <a:defRPr/>
            </a:pPr>
            <a:r>
              <a:rPr lang="nl-NL" sz="900" dirty="0">
                <a:solidFill>
                  <a:schemeClr val="tx2">
                    <a:lumMod val="60000"/>
                    <a:lumOff val="40000"/>
                  </a:schemeClr>
                </a:solidFill>
                <a:latin typeface="Arial"/>
              </a:rPr>
              <a:t>Themabezoeken </a:t>
            </a:r>
          </a:p>
        </p:txBody>
      </p:sp>
      <p:sp>
        <p:nvSpPr>
          <p:cNvPr id="60" name="Titel 1"/>
          <p:cNvSpPr>
            <a:spLocks noGrp="1"/>
          </p:cNvSpPr>
          <p:nvPr>
            <p:ph type="title"/>
          </p:nvPr>
        </p:nvSpPr>
        <p:spPr>
          <a:xfrm>
            <a:off x="444338" y="680481"/>
            <a:ext cx="11325599" cy="444500"/>
          </a:xfrm>
        </p:spPr>
        <p:txBody>
          <a:bodyPr vert="horz" lIns="0" tIns="0" rIns="0" bIns="0" rtlCol="0" anchor="ctr">
            <a:noAutofit/>
          </a:bodyPr>
          <a:lstStyle/>
          <a:p>
            <a:r>
              <a:rPr lang="nl-NL" b="1" dirty="0">
                <a:solidFill>
                  <a:srgbClr val="C00000"/>
                </a:solidFill>
              </a:rPr>
              <a:t>D. </a:t>
            </a:r>
            <a:r>
              <a:rPr lang="nl-NL" b="1" dirty="0">
                <a:solidFill>
                  <a:srgbClr val="17438B"/>
                </a:solidFill>
              </a:rPr>
              <a:t>Kwaliteit in Zicht: </a:t>
            </a:r>
            <a:br>
              <a:rPr lang="nl-NL" b="1" dirty="0"/>
            </a:br>
            <a:r>
              <a:rPr lang="nl-NL" b="1" dirty="0"/>
              <a:t>     </a:t>
            </a:r>
            <a:r>
              <a:rPr lang="nl-NL" sz="2500" dirty="0"/>
              <a:t>alle instrumenten (en initiatiefnemers)</a:t>
            </a:r>
          </a:p>
        </p:txBody>
      </p:sp>
      <p:sp>
        <p:nvSpPr>
          <p:cNvPr id="67" name="Rechthoek 66"/>
          <p:cNvSpPr/>
          <p:nvPr/>
        </p:nvSpPr>
        <p:spPr>
          <a:xfrm>
            <a:off x="3152353" y="2015036"/>
            <a:ext cx="1199051" cy="931653"/>
          </a:xfrm>
          <a:prstGeom prst="rect">
            <a:avLst/>
          </a:prstGeom>
          <a:solidFill>
            <a:schemeClr val="accent1">
              <a:alpha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1200" dirty="0">
              <a:solidFill>
                <a:srgbClr val="FFFFFF"/>
              </a:solidFill>
              <a:latin typeface="Arial"/>
            </a:endParaRPr>
          </a:p>
          <a:p>
            <a:pPr algn="ctr">
              <a:defRPr/>
            </a:pPr>
            <a:endParaRPr lang="nl-NL" sz="1200" dirty="0">
              <a:solidFill>
                <a:srgbClr val="FFFFFF"/>
              </a:solidFill>
              <a:latin typeface="Arial"/>
            </a:endParaRPr>
          </a:p>
          <a:p>
            <a:pPr algn="ctr">
              <a:defRPr/>
            </a:pPr>
            <a:r>
              <a:rPr lang="nl-NL" sz="1200" dirty="0">
                <a:solidFill>
                  <a:srgbClr val="FFFFFF"/>
                </a:solidFill>
                <a:latin typeface="Arial"/>
              </a:rPr>
              <a:t>accreditatie</a:t>
            </a:r>
          </a:p>
        </p:txBody>
      </p:sp>
      <p:pic>
        <p:nvPicPr>
          <p:cNvPr id="3" name="Picture 4" descr="Keurmerken voor onze zorg algeme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0133" y="2121635"/>
            <a:ext cx="336226" cy="4589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spectie: &quot;kwalitatieve goede en veilige zorg&quot; | Forte GGZ"/>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283" y="2099456"/>
            <a:ext cx="520153" cy="520153"/>
          </a:xfrm>
          <a:prstGeom prst="rect">
            <a:avLst/>
          </a:prstGeom>
          <a:noFill/>
          <a:extLst>
            <a:ext uri="{909E8E84-426E-40DD-AFC4-6F175D3DCCD1}">
              <a14:hiddenFill xmlns:a14="http://schemas.microsoft.com/office/drawing/2010/main">
                <a:solidFill>
                  <a:srgbClr val="FFFFFF"/>
                </a:solidFill>
              </a14:hiddenFill>
            </a:ext>
          </a:extLst>
        </p:spPr>
      </p:pic>
      <p:sp>
        <p:nvSpPr>
          <p:cNvPr id="68" name="Tekstvak 67"/>
          <p:cNvSpPr txBox="1"/>
          <p:nvPr/>
        </p:nvSpPr>
        <p:spPr>
          <a:xfrm>
            <a:off x="3115404" y="1690221"/>
            <a:ext cx="107582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tx2">
                    <a:lumMod val="60000"/>
                    <a:lumOff val="40000"/>
                  </a:schemeClr>
                </a:solidFill>
                <a:latin typeface="Arial"/>
              </a:rPr>
              <a:t>Elke 5 jaar (RVB)   </a:t>
            </a:r>
          </a:p>
        </p:txBody>
      </p:sp>
      <p:sp>
        <p:nvSpPr>
          <p:cNvPr id="69" name="Tekstvak 68"/>
          <p:cNvSpPr txBox="1"/>
          <p:nvPr/>
        </p:nvSpPr>
        <p:spPr>
          <a:xfrm>
            <a:off x="1704394" y="1670808"/>
            <a:ext cx="149223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tx2">
                    <a:lumMod val="60000"/>
                    <a:lumOff val="40000"/>
                  </a:schemeClr>
                </a:solidFill>
                <a:latin typeface="Arial"/>
              </a:rPr>
              <a:t>Elke 5 jaar (vakgroep)</a:t>
            </a:r>
            <a:endParaRPr lang="nl-NL" sz="900" dirty="0">
              <a:solidFill>
                <a:schemeClr val="tx2">
                  <a:lumMod val="50000"/>
                </a:schemeClr>
              </a:solidFill>
              <a:latin typeface="Arial"/>
            </a:endParaRPr>
          </a:p>
        </p:txBody>
      </p:sp>
      <p:sp>
        <p:nvSpPr>
          <p:cNvPr id="2" name="Tekstvak 1"/>
          <p:cNvSpPr txBox="1"/>
          <p:nvPr/>
        </p:nvSpPr>
        <p:spPr>
          <a:xfrm rot="16200000">
            <a:off x="-231649" y="2319628"/>
            <a:ext cx="1013419" cy="338554"/>
          </a:xfrm>
          <a:prstGeom prst="rect">
            <a:avLst/>
          </a:prstGeom>
          <a:noFill/>
        </p:spPr>
        <p:txBody>
          <a:bodyPr wrap="none" rtlCol="0">
            <a:spAutoFit/>
          </a:bodyPr>
          <a:lstStyle/>
          <a:p>
            <a:r>
              <a:rPr lang="nl-NL" sz="1600" dirty="0"/>
              <a:t>EXTERN</a:t>
            </a:r>
          </a:p>
        </p:txBody>
      </p:sp>
      <p:sp>
        <p:nvSpPr>
          <p:cNvPr id="45" name="Tekstvak 44"/>
          <p:cNvSpPr txBox="1"/>
          <p:nvPr/>
        </p:nvSpPr>
        <p:spPr>
          <a:xfrm rot="16200000">
            <a:off x="-155552" y="3936439"/>
            <a:ext cx="946093" cy="338554"/>
          </a:xfrm>
          <a:prstGeom prst="rect">
            <a:avLst/>
          </a:prstGeom>
          <a:noFill/>
        </p:spPr>
        <p:txBody>
          <a:bodyPr wrap="none" rtlCol="0">
            <a:spAutoFit/>
          </a:bodyPr>
          <a:lstStyle/>
          <a:p>
            <a:r>
              <a:rPr lang="nl-NL" sz="1600" dirty="0"/>
              <a:t>INTERN</a:t>
            </a:r>
          </a:p>
        </p:txBody>
      </p:sp>
      <p:sp>
        <p:nvSpPr>
          <p:cNvPr id="15" name="Tekstvak 14"/>
          <p:cNvSpPr txBox="1"/>
          <p:nvPr/>
        </p:nvSpPr>
        <p:spPr>
          <a:xfrm>
            <a:off x="672247" y="3737604"/>
            <a:ext cx="936000" cy="138499"/>
          </a:xfrm>
          <a:prstGeom prst="rect">
            <a:avLst/>
          </a:prstGeom>
          <a:noFill/>
        </p:spPr>
        <p:txBody>
          <a:bodyPr wrap="square" lIns="0" tIns="0" rIns="0" bIns="0" rtlCol="0">
            <a:spAutoFit/>
          </a:bodyPr>
          <a:lstStyle/>
          <a:p>
            <a:pPr algn="ctr"/>
            <a:r>
              <a:rPr lang="nl-NL" sz="900" dirty="0">
                <a:solidFill>
                  <a:schemeClr val="bg1"/>
                </a:solidFill>
              </a:rPr>
              <a:t>Protocollen</a:t>
            </a:r>
          </a:p>
        </p:txBody>
      </p:sp>
      <p:sp>
        <p:nvSpPr>
          <p:cNvPr id="50" name="Rechthoek 49"/>
          <p:cNvSpPr/>
          <p:nvPr/>
        </p:nvSpPr>
        <p:spPr>
          <a:xfrm>
            <a:off x="1799651" y="3648318"/>
            <a:ext cx="1152000" cy="931653"/>
          </a:xfrm>
          <a:prstGeom prst="rect">
            <a:avLst/>
          </a:prstGeom>
          <a:solidFill>
            <a:schemeClr val="accent1">
              <a:alpha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FFFFFF"/>
              </a:solidFill>
              <a:effectLst/>
              <a:uLnTx/>
              <a:uFillTx/>
              <a:latin typeface="Arial"/>
              <a:ea typeface="+mn-ea"/>
              <a:cs typeface="+mn-cs"/>
            </a:endParaRPr>
          </a:p>
        </p:txBody>
      </p:sp>
      <p:sp>
        <p:nvSpPr>
          <p:cNvPr id="61" name="Tekstvak 60"/>
          <p:cNvSpPr txBox="1"/>
          <p:nvPr/>
        </p:nvSpPr>
        <p:spPr>
          <a:xfrm>
            <a:off x="1944305" y="3742772"/>
            <a:ext cx="936000" cy="138499"/>
          </a:xfrm>
          <a:prstGeom prst="rect">
            <a:avLst/>
          </a:prstGeom>
          <a:noFill/>
        </p:spPr>
        <p:txBody>
          <a:bodyPr wrap="square" lIns="0" tIns="0" rIns="0" bIns="0" rtlCol="0">
            <a:spAutoFit/>
          </a:bodyPr>
          <a:lstStyle/>
          <a:p>
            <a:pPr algn="ctr"/>
            <a:r>
              <a:rPr lang="nl-NL" sz="900" dirty="0">
                <a:solidFill>
                  <a:schemeClr val="bg1"/>
                </a:solidFill>
              </a:rPr>
              <a:t>Scholing</a:t>
            </a:r>
          </a:p>
        </p:txBody>
      </p:sp>
      <p:pic>
        <p:nvPicPr>
          <p:cNvPr id="21" name="Afbeelding 20"/>
          <p:cNvPicPr preferRelativeResize="0">
            <a:picLocks/>
          </p:cNvPicPr>
          <p:nvPr/>
        </p:nvPicPr>
        <p:blipFill>
          <a:blip r:embed="rId7"/>
          <a:stretch>
            <a:fillRect/>
          </a:stretch>
        </p:blipFill>
        <p:spPr>
          <a:xfrm>
            <a:off x="1912650" y="3992676"/>
            <a:ext cx="936000" cy="504000"/>
          </a:xfrm>
          <a:prstGeom prst="rect">
            <a:avLst/>
          </a:prstGeom>
        </p:spPr>
      </p:pic>
      <p:pic>
        <p:nvPicPr>
          <p:cNvPr id="63" name="Afbeelding 62"/>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697835" y="3992676"/>
            <a:ext cx="936000" cy="504000"/>
          </a:xfrm>
          <a:prstGeom prst="rect">
            <a:avLst/>
          </a:prstGeom>
        </p:spPr>
      </p:pic>
      <p:sp>
        <p:nvSpPr>
          <p:cNvPr id="64" name="Tekstvak 63"/>
          <p:cNvSpPr txBox="1"/>
          <p:nvPr/>
        </p:nvSpPr>
        <p:spPr>
          <a:xfrm>
            <a:off x="5697835" y="3774887"/>
            <a:ext cx="936000" cy="138499"/>
          </a:xfrm>
          <a:prstGeom prst="rect">
            <a:avLst/>
          </a:prstGeom>
          <a:noFill/>
        </p:spPr>
        <p:txBody>
          <a:bodyPr wrap="square" lIns="0" tIns="0" rIns="0" bIns="0" rtlCol="0">
            <a:spAutoFit/>
          </a:bodyPr>
          <a:lstStyle/>
          <a:p>
            <a:pPr algn="ctr"/>
            <a:r>
              <a:rPr lang="nl-NL" sz="900" dirty="0">
                <a:solidFill>
                  <a:schemeClr val="bg1"/>
                </a:solidFill>
              </a:rPr>
              <a:t>Interne audits</a:t>
            </a:r>
          </a:p>
        </p:txBody>
      </p:sp>
      <p:sp>
        <p:nvSpPr>
          <p:cNvPr id="65" name="Tekstvak 64"/>
          <p:cNvSpPr txBox="1"/>
          <p:nvPr/>
        </p:nvSpPr>
        <p:spPr>
          <a:xfrm>
            <a:off x="4410400" y="3758961"/>
            <a:ext cx="936000" cy="138499"/>
          </a:xfrm>
          <a:prstGeom prst="rect">
            <a:avLst/>
          </a:prstGeom>
          <a:noFill/>
        </p:spPr>
        <p:txBody>
          <a:bodyPr wrap="square" lIns="0" tIns="0" rIns="0" bIns="0" rtlCol="0">
            <a:spAutoFit/>
          </a:bodyPr>
          <a:lstStyle/>
          <a:p>
            <a:pPr algn="ctr"/>
            <a:r>
              <a:rPr lang="nl-NL" sz="900" dirty="0">
                <a:solidFill>
                  <a:schemeClr val="bg1"/>
                </a:solidFill>
              </a:rPr>
              <a:t>Monitoren</a:t>
            </a:r>
          </a:p>
        </p:txBody>
      </p:sp>
      <p:pic>
        <p:nvPicPr>
          <p:cNvPr id="22" name="Afbeelding 21"/>
          <p:cNvPicPr preferRelativeResize="0">
            <a:picLocks/>
          </p:cNvPicPr>
          <p:nvPr/>
        </p:nvPicPr>
        <p:blipFill rotWithShape="1">
          <a:blip r:embed="rId9"/>
          <a:srcRect l="8762" t="15431" r="8699" b="14790"/>
          <a:stretch/>
        </p:blipFill>
        <p:spPr>
          <a:xfrm>
            <a:off x="4391060" y="3992676"/>
            <a:ext cx="936000" cy="504000"/>
          </a:xfrm>
          <a:prstGeom prst="rect">
            <a:avLst/>
          </a:prstGeom>
        </p:spPr>
      </p:pic>
      <p:sp>
        <p:nvSpPr>
          <p:cNvPr id="70" name="Tekstvak 69"/>
          <p:cNvSpPr txBox="1"/>
          <p:nvPr/>
        </p:nvSpPr>
        <p:spPr>
          <a:xfrm>
            <a:off x="7032134" y="3765267"/>
            <a:ext cx="936000" cy="138499"/>
          </a:xfrm>
          <a:prstGeom prst="rect">
            <a:avLst/>
          </a:prstGeom>
          <a:noFill/>
        </p:spPr>
        <p:txBody>
          <a:bodyPr wrap="square" lIns="0" tIns="0" rIns="0" bIns="0" rtlCol="0">
            <a:spAutoFit/>
          </a:bodyPr>
          <a:lstStyle/>
          <a:p>
            <a:pPr algn="ctr"/>
            <a:r>
              <a:rPr lang="nl-NL" sz="900" dirty="0">
                <a:solidFill>
                  <a:schemeClr val="bg1"/>
                </a:solidFill>
              </a:rPr>
              <a:t>Risico-analyse</a:t>
            </a:r>
          </a:p>
        </p:txBody>
      </p:sp>
      <p:sp>
        <p:nvSpPr>
          <p:cNvPr id="71" name="Tekstvak 70"/>
          <p:cNvSpPr txBox="1"/>
          <p:nvPr/>
        </p:nvSpPr>
        <p:spPr>
          <a:xfrm>
            <a:off x="9444704" y="3755296"/>
            <a:ext cx="1102002" cy="138499"/>
          </a:xfrm>
          <a:prstGeom prst="rect">
            <a:avLst/>
          </a:prstGeom>
          <a:noFill/>
        </p:spPr>
        <p:txBody>
          <a:bodyPr wrap="square" lIns="0" tIns="0" rIns="0" bIns="0" rtlCol="0">
            <a:spAutoFit/>
          </a:bodyPr>
          <a:lstStyle/>
          <a:p>
            <a:pPr algn="ctr"/>
            <a:r>
              <a:rPr lang="nl-NL" sz="900" dirty="0">
                <a:solidFill>
                  <a:schemeClr val="bg1"/>
                </a:solidFill>
              </a:rPr>
              <a:t>Klachtenbemid.</a:t>
            </a:r>
          </a:p>
        </p:txBody>
      </p:sp>
      <p:pic>
        <p:nvPicPr>
          <p:cNvPr id="24" name="Afbeelding 23"/>
          <p:cNvPicPr preferRelativeResize="0">
            <a:picLocks/>
          </p:cNvPicPr>
          <p:nvPr/>
        </p:nvPicPr>
        <p:blipFill>
          <a:blip r:embed="rId10"/>
          <a:stretch>
            <a:fillRect/>
          </a:stretch>
        </p:blipFill>
        <p:spPr>
          <a:xfrm>
            <a:off x="7026833" y="3992676"/>
            <a:ext cx="936000" cy="504000"/>
          </a:xfrm>
          <a:prstGeom prst="rect">
            <a:avLst/>
          </a:prstGeom>
        </p:spPr>
      </p:pic>
      <p:pic>
        <p:nvPicPr>
          <p:cNvPr id="25" name="Afbeelding 24"/>
          <p:cNvPicPr preferRelativeResize="0">
            <a:picLocks/>
          </p:cNvPicPr>
          <p:nvPr/>
        </p:nvPicPr>
        <p:blipFill>
          <a:blip r:embed="rId11"/>
          <a:stretch>
            <a:fillRect/>
          </a:stretch>
        </p:blipFill>
        <p:spPr>
          <a:xfrm>
            <a:off x="8261866" y="3992676"/>
            <a:ext cx="936000" cy="504000"/>
          </a:xfrm>
          <a:prstGeom prst="rect">
            <a:avLst/>
          </a:prstGeom>
        </p:spPr>
      </p:pic>
      <p:sp>
        <p:nvSpPr>
          <p:cNvPr id="72" name="Tekstvak 71"/>
          <p:cNvSpPr txBox="1"/>
          <p:nvPr/>
        </p:nvSpPr>
        <p:spPr>
          <a:xfrm>
            <a:off x="8231727" y="3696157"/>
            <a:ext cx="936000" cy="276999"/>
          </a:xfrm>
          <a:prstGeom prst="rect">
            <a:avLst/>
          </a:prstGeom>
          <a:noFill/>
        </p:spPr>
        <p:txBody>
          <a:bodyPr wrap="square" lIns="0" tIns="0" rIns="0" bIns="0" rtlCol="0">
            <a:spAutoFit/>
          </a:bodyPr>
          <a:lstStyle/>
          <a:p>
            <a:pPr algn="ctr"/>
            <a:r>
              <a:rPr lang="nl-NL" sz="900" dirty="0">
                <a:solidFill>
                  <a:schemeClr val="bg1"/>
                </a:solidFill>
              </a:rPr>
              <a:t>DIM en calamiteiten</a:t>
            </a:r>
          </a:p>
        </p:txBody>
      </p:sp>
      <p:sp>
        <p:nvSpPr>
          <p:cNvPr id="73" name="Tekstvak 72"/>
          <p:cNvSpPr txBox="1"/>
          <p:nvPr/>
        </p:nvSpPr>
        <p:spPr>
          <a:xfrm>
            <a:off x="10707763" y="3755297"/>
            <a:ext cx="1022474" cy="138499"/>
          </a:xfrm>
          <a:prstGeom prst="rect">
            <a:avLst/>
          </a:prstGeom>
          <a:noFill/>
        </p:spPr>
        <p:txBody>
          <a:bodyPr wrap="square" lIns="0" tIns="0" rIns="0" bIns="0" rtlCol="0">
            <a:spAutoFit/>
          </a:bodyPr>
          <a:lstStyle/>
          <a:p>
            <a:pPr algn="ctr"/>
            <a:r>
              <a:rPr lang="nl-NL" sz="900" dirty="0">
                <a:solidFill>
                  <a:schemeClr val="bg1"/>
                </a:solidFill>
              </a:rPr>
              <a:t>Infectiepreventie</a:t>
            </a:r>
          </a:p>
        </p:txBody>
      </p:sp>
      <p:pic>
        <p:nvPicPr>
          <p:cNvPr id="28" name="Afbeelding 27"/>
          <p:cNvPicPr preferRelativeResize="0">
            <a:picLocks/>
          </p:cNvPicPr>
          <p:nvPr/>
        </p:nvPicPr>
        <p:blipFill>
          <a:blip r:embed="rId12"/>
          <a:stretch>
            <a:fillRect/>
          </a:stretch>
        </p:blipFill>
        <p:spPr>
          <a:xfrm>
            <a:off x="10767687" y="3992676"/>
            <a:ext cx="936000" cy="504000"/>
          </a:xfrm>
          <a:prstGeom prst="rect">
            <a:avLst/>
          </a:prstGeom>
        </p:spPr>
      </p:pic>
      <p:sp>
        <p:nvSpPr>
          <p:cNvPr id="74" name="Rechthoek 73"/>
          <p:cNvSpPr/>
          <p:nvPr/>
        </p:nvSpPr>
        <p:spPr>
          <a:xfrm>
            <a:off x="3039227" y="3648318"/>
            <a:ext cx="1152000" cy="931653"/>
          </a:xfrm>
          <a:prstGeom prst="rect">
            <a:avLst/>
          </a:prstGeom>
          <a:solidFill>
            <a:schemeClr val="accent1">
              <a:alpha val="6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75" name="Tekstvak 74"/>
          <p:cNvSpPr txBox="1"/>
          <p:nvPr/>
        </p:nvSpPr>
        <p:spPr>
          <a:xfrm>
            <a:off x="2989093" y="3765267"/>
            <a:ext cx="1231127" cy="138499"/>
          </a:xfrm>
          <a:prstGeom prst="rect">
            <a:avLst/>
          </a:prstGeom>
          <a:noFill/>
        </p:spPr>
        <p:txBody>
          <a:bodyPr wrap="square" lIns="0" tIns="0" rIns="0" bIns="0" rtlCol="0">
            <a:spAutoFit/>
          </a:bodyPr>
          <a:lstStyle/>
          <a:p>
            <a:pPr algn="ctr"/>
            <a:r>
              <a:rPr lang="nl-NL" sz="900" dirty="0">
                <a:solidFill>
                  <a:schemeClr val="bg1"/>
                </a:solidFill>
              </a:rPr>
              <a:t>Patiëntervaringen</a:t>
            </a:r>
          </a:p>
        </p:txBody>
      </p:sp>
      <p:pic>
        <p:nvPicPr>
          <p:cNvPr id="30" name="Afbeelding 29"/>
          <p:cNvPicPr preferRelativeResize="0">
            <a:picLocks/>
          </p:cNvPicPr>
          <p:nvPr/>
        </p:nvPicPr>
        <p:blipFill>
          <a:blip r:embed="rId13"/>
          <a:stretch>
            <a:fillRect/>
          </a:stretch>
        </p:blipFill>
        <p:spPr>
          <a:xfrm>
            <a:off x="9512121" y="3992676"/>
            <a:ext cx="936000" cy="504000"/>
          </a:xfrm>
          <a:prstGeom prst="rect">
            <a:avLst/>
          </a:prstGeom>
        </p:spPr>
      </p:pic>
      <p:pic>
        <p:nvPicPr>
          <p:cNvPr id="23" name="Afbeelding 22"/>
          <p:cNvPicPr preferRelativeResize="0">
            <a:picLocks/>
          </p:cNvPicPr>
          <p:nvPr/>
        </p:nvPicPr>
        <p:blipFill>
          <a:blip r:embed="rId14"/>
          <a:stretch>
            <a:fillRect/>
          </a:stretch>
        </p:blipFill>
        <p:spPr>
          <a:xfrm>
            <a:off x="3128864" y="3992676"/>
            <a:ext cx="936000" cy="504000"/>
          </a:xfrm>
          <a:prstGeom prst="rect">
            <a:avLst/>
          </a:prstGeom>
        </p:spPr>
      </p:pic>
      <p:sp>
        <p:nvSpPr>
          <p:cNvPr id="76" name="Tekstvak 75"/>
          <p:cNvSpPr txBox="1"/>
          <p:nvPr/>
        </p:nvSpPr>
        <p:spPr>
          <a:xfrm>
            <a:off x="5493329" y="4619505"/>
            <a:ext cx="1090811" cy="669414"/>
          </a:xfrm>
          <a:prstGeom prst="rect">
            <a:avLst/>
          </a:prstGeom>
          <a:noFill/>
        </p:spPr>
        <p:txBody>
          <a:bodyPr wrap="square" rtlCol="0">
            <a:spAutoFit/>
          </a:bodyPr>
          <a:lstStyle/>
          <a:p>
            <a:pPr lvl="0">
              <a:defRPr/>
            </a:pPr>
            <a:r>
              <a:rPr lang="nl-NL" sz="900" dirty="0">
                <a:solidFill>
                  <a:schemeClr val="tx2">
                    <a:lumMod val="60000"/>
                    <a:lumOff val="40000"/>
                  </a:schemeClr>
                </a:solidFill>
                <a:latin typeface="Arial"/>
              </a:rPr>
              <a:t>Zelfevaluatie</a:t>
            </a:r>
          </a:p>
          <a:p>
            <a:pPr lvl="0">
              <a:defRPr/>
            </a:pPr>
            <a:r>
              <a:rPr lang="nl-NL" sz="900" dirty="0">
                <a:solidFill>
                  <a:schemeClr val="tx2">
                    <a:lumMod val="60000"/>
                    <a:lumOff val="40000"/>
                  </a:schemeClr>
                </a:solidFill>
                <a:latin typeface="Arial"/>
              </a:rPr>
              <a:t>Toetsweken</a:t>
            </a:r>
          </a:p>
          <a:p>
            <a:pPr lvl="0">
              <a:defRPr/>
            </a:pPr>
            <a:r>
              <a:rPr lang="nl-NL" sz="900" dirty="0">
                <a:solidFill>
                  <a:schemeClr val="tx2">
                    <a:lumMod val="60000"/>
                    <a:lumOff val="40000"/>
                  </a:schemeClr>
                </a:solidFill>
                <a:latin typeface="Arial"/>
              </a:rPr>
              <a:t>Flitstracers</a:t>
            </a:r>
          </a:p>
          <a:p>
            <a:pPr lvl="0">
              <a:defRPr/>
            </a:pPr>
            <a:endParaRPr lang="nl-NL" sz="1050" dirty="0">
              <a:solidFill>
                <a:schemeClr val="tx2">
                  <a:lumMod val="50000"/>
                </a:schemeClr>
              </a:solidFill>
              <a:latin typeface="Arial"/>
            </a:endParaRPr>
          </a:p>
        </p:txBody>
      </p:sp>
      <p:sp>
        <p:nvSpPr>
          <p:cNvPr id="77" name="Tekstvak 76"/>
          <p:cNvSpPr txBox="1"/>
          <p:nvPr/>
        </p:nvSpPr>
        <p:spPr>
          <a:xfrm>
            <a:off x="4250861" y="4626750"/>
            <a:ext cx="1624144" cy="7848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nl-NL" sz="900" dirty="0">
                <a:solidFill>
                  <a:schemeClr val="tx2">
                    <a:lumMod val="60000"/>
                    <a:lumOff val="40000"/>
                  </a:schemeClr>
                </a:solidFill>
                <a:latin typeface="+mj-lt"/>
              </a:rPr>
              <a:t>C van PDCA</a:t>
            </a:r>
          </a:p>
          <a:p>
            <a:pPr marR="0" lvl="0" algn="l" defTabSz="914400" rtl="0" eaLnBrk="1" fontAlgn="auto" latinLnBrk="0" hangingPunct="1">
              <a:lnSpc>
                <a:spcPct val="100000"/>
              </a:lnSpc>
              <a:spcBef>
                <a:spcPts val="0"/>
              </a:spcBef>
              <a:spcAft>
                <a:spcPts val="0"/>
              </a:spcAft>
              <a:buClrTx/>
              <a:buSzTx/>
              <a:tabLst/>
              <a:defRPr/>
            </a:pPr>
            <a:r>
              <a:rPr lang="nl-NL" sz="900" dirty="0">
                <a:solidFill>
                  <a:schemeClr val="tx2">
                    <a:lumMod val="60000"/>
                    <a:lumOff val="40000"/>
                  </a:schemeClr>
                </a:solidFill>
                <a:latin typeface="+mj-lt"/>
              </a:rPr>
              <a:t>EPIC-dashboard</a:t>
            </a:r>
          </a:p>
          <a:p>
            <a:pPr marR="0" lvl="0" algn="l" defTabSz="914400" rtl="0" eaLnBrk="1" fontAlgn="auto" latinLnBrk="0" hangingPunct="1">
              <a:lnSpc>
                <a:spcPct val="100000"/>
              </a:lnSpc>
              <a:spcBef>
                <a:spcPts val="0"/>
              </a:spcBef>
              <a:spcAft>
                <a:spcPts val="0"/>
              </a:spcAft>
              <a:buClrTx/>
              <a:buSzTx/>
              <a:tabLst/>
              <a:defRPr/>
            </a:pPr>
            <a:r>
              <a:rPr lang="nl-NL" sz="900" dirty="0">
                <a:solidFill>
                  <a:schemeClr val="tx2">
                    <a:lumMod val="60000"/>
                    <a:lumOff val="40000"/>
                  </a:schemeClr>
                </a:solidFill>
                <a:latin typeface="+mj-lt"/>
              </a:rPr>
              <a:t>PowerBI</a:t>
            </a:r>
          </a:p>
          <a:p>
            <a:pPr marR="0" lvl="0" algn="l" defTabSz="914400" rtl="0" eaLnBrk="1" fontAlgn="auto" latinLnBrk="0" hangingPunct="1">
              <a:lnSpc>
                <a:spcPct val="100000"/>
              </a:lnSpc>
              <a:spcBef>
                <a:spcPts val="0"/>
              </a:spcBef>
              <a:spcAft>
                <a:spcPts val="0"/>
              </a:spcAft>
              <a:buClrTx/>
              <a:buSzTx/>
              <a:tabLst/>
              <a:defRPr/>
            </a:pPr>
            <a:r>
              <a:rPr lang="nl-NL" sz="900" dirty="0">
                <a:solidFill>
                  <a:schemeClr val="tx2">
                    <a:lumMod val="60000"/>
                    <a:lumOff val="40000"/>
                  </a:schemeClr>
                </a:solidFill>
                <a:latin typeface="+mj-lt"/>
              </a:rPr>
              <a:t>VBHC scorekaarten</a:t>
            </a:r>
          </a:p>
          <a:p>
            <a:pPr marR="0" lvl="0" algn="l" defTabSz="914400" rtl="0" eaLnBrk="1" fontAlgn="auto" latinLnBrk="0" hangingPunct="1">
              <a:lnSpc>
                <a:spcPct val="100000"/>
              </a:lnSpc>
              <a:spcBef>
                <a:spcPts val="0"/>
              </a:spcBef>
              <a:spcAft>
                <a:spcPts val="0"/>
              </a:spcAft>
              <a:buClrTx/>
              <a:buSzTx/>
              <a:tabLst/>
              <a:defRPr/>
            </a:pPr>
            <a:endParaRPr lang="nl-NL" sz="900" dirty="0">
              <a:solidFill>
                <a:schemeClr val="tx2">
                  <a:lumMod val="60000"/>
                  <a:lumOff val="40000"/>
                </a:schemeClr>
              </a:solidFill>
              <a:latin typeface="+mj-lt"/>
            </a:endParaRPr>
          </a:p>
        </p:txBody>
      </p:sp>
      <p:sp>
        <p:nvSpPr>
          <p:cNvPr id="78" name="Tekstvak 77"/>
          <p:cNvSpPr txBox="1"/>
          <p:nvPr/>
        </p:nvSpPr>
        <p:spPr>
          <a:xfrm>
            <a:off x="6832157" y="4619828"/>
            <a:ext cx="12002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dirty="0">
                <a:solidFill>
                  <a:schemeClr val="tx2">
                    <a:lumMod val="60000"/>
                    <a:lumOff val="40000"/>
                  </a:schemeClr>
                </a:solidFill>
                <a:latin typeface="Arial"/>
              </a:rPr>
              <a:t>Prospectieve Risico Inventarisatie (PRI)</a:t>
            </a:r>
          </a:p>
        </p:txBody>
      </p:sp>
      <p:sp>
        <p:nvSpPr>
          <p:cNvPr id="79" name="Tekstvak 78"/>
          <p:cNvSpPr txBox="1"/>
          <p:nvPr/>
        </p:nvSpPr>
        <p:spPr>
          <a:xfrm>
            <a:off x="8091201" y="4606872"/>
            <a:ext cx="1353503" cy="5078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nl-NL" sz="900" dirty="0">
                <a:solidFill>
                  <a:schemeClr val="tx2">
                    <a:lumMod val="60000"/>
                    <a:lumOff val="40000"/>
                  </a:schemeClr>
                </a:solidFill>
                <a:latin typeface="Arial"/>
              </a:rPr>
              <a:t>DIM</a:t>
            </a:r>
          </a:p>
          <a:p>
            <a:pPr marR="0" lvl="0" algn="l" defTabSz="914400" rtl="0" eaLnBrk="1" fontAlgn="auto" latinLnBrk="0" hangingPunct="1">
              <a:lnSpc>
                <a:spcPct val="100000"/>
              </a:lnSpc>
              <a:spcBef>
                <a:spcPts val="0"/>
              </a:spcBef>
              <a:spcAft>
                <a:spcPts val="0"/>
              </a:spcAft>
              <a:buClrTx/>
              <a:buSzTx/>
              <a:tabLst/>
              <a:defRPr/>
            </a:pPr>
            <a:r>
              <a:rPr lang="nl-NL" sz="900" dirty="0">
                <a:solidFill>
                  <a:schemeClr val="tx2">
                    <a:lumMod val="60000"/>
                    <a:lumOff val="40000"/>
                  </a:schemeClr>
                </a:solidFill>
                <a:latin typeface="Arial"/>
              </a:rPr>
              <a:t>Calamiteitonderzoek</a:t>
            </a:r>
          </a:p>
          <a:p>
            <a:pPr marR="0" lvl="0" algn="l" defTabSz="914400" rtl="0" eaLnBrk="1" fontAlgn="auto" latinLnBrk="0" hangingPunct="1">
              <a:lnSpc>
                <a:spcPct val="100000"/>
              </a:lnSpc>
              <a:spcBef>
                <a:spcPts val="0"/>
              </a:spcBef>
              <a:spcAft>
                <a:spcPts val="0"/>
              </a:spcAft>
              <a:buClrTx/>
              <a:buSzTx/>
              <a:tabLst/>
              <a:defRPr/>
            </a:pPr>
            <a:endParaRPr lang="nl-NL" sz="900" dirty="0">
              <a:solidFill>
                <a:schemeClr val="tx2">
                  <a:lumMod val="60000"/>
                  <a:lumOff val="40000"/>
                </a:schemeClr>
              </a:solidFill>
              <a:latin typeface="Arial"/>
            </a:endParaRPr>
          </a:p>
        </p:txBody>
      </p:sp>
      <p:sp>
        <p:nvSpPr>
          <p:cNvPr id="80" name="Tekstvak 79"/>
          <p:cNvSpPr txBox="1"/>
          <p:nvPr/>
        </p:nvSpPr>
        <p:spPr>
          <a:xfrm>
            <a:off x="3007740" y="4606872"/>
            <a:ext cx="1353503"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nl-NL" sz="900" dirty="0">
                <a:solidFill>
                  <a:schemeClr val="tx2">
                    <a:lumMod val="60000"/>
                    <a:lumOff val="40000"/>
                  </a:schemeClr>
                </a:solidFill>
                <a:latin typeface="Arial"/>
              </a:rPr>
              <a:t>Patiënt Ervaring Monitor</a:t>
            </a:r>
          </a:p>
          <a:p>
            <a:pPr marR="0" lvl="0" algn="l" defTabSz="914400" rtl="0" eaLnBrk="1" fontAlgn="auto" latinLnBrk="0" hangingPunct="1">
              <a:lnSpc>
                <a:spcPct val="100000"/>
              </a:lnSpc>
              <a:spcBef>
                <a:spcPts val="0"/>
              </a:spcBef>
              <a:spcAft>
                <a:spcPts val="0"/>
              </a:spcAft>
              <a:buClrTx/>
              <a:buSzTx/>
              <a:tabLst/>
              <a:defRPr/>
            </a:pPr>
            <a:r>
              <a:rPr lang="nl-NL" sz="900" dirty="0">
                <a:solidFill>
                  <a:schemeClr val="tx2">
                    <a:lumMod val="60000"/>
                    <a:lumOff val="40000"/>
                  </a:schemeClr>
                </a:solidFill>
                <a:latin typeface="Arial"/>
              </a:rPr>
              <a:t>Verbetermeter</a:t>
            </a:r>
          </a:p>
          <a:p>
            <a:pPr marR="0" lvl="0" algn="l" defTabSz="914400" rtl="0" eaLnBrk="1" fontAlgn="auto" latinLnBrk="0" hangingPunct="1">
              <a:lnSpc>
                <a:spcPct val="100000"/>
              </a:lnSpc>
              <a:spcBef>
                <a:spcPts val="0"/>
              </a:spcBef>
              <a:spcAft>
                <a:spcPts val="0"/>
              </a:spcAft>
              <a:buClrTx/>
              <a:buSzTx/>
              <a:tabLst/>
              <a:defRPr/>
            </a:pPr>
            <a:r>
              <a:rPr lang="nl-NL" sz="900" dirty="0">
                <a:solidFill>
                  <a:schemeClr val="tx2">
                    <a:lumMod val="60000"/>
                    <a:lumOff val="40000"/>
                  </a:schemeClr>
                </a:solidFill>
                <a:latin typeface="Arial"/>
              </a:rPr>
              <a:t>Spiegel/focus gesprek</a:t>
            </a:r>
          </a:p>
        </p:txBody>
      </p:sp>
      <p:sp>
        <p:nvSpPr>
          <p:cNvPr id="81" name="Tekstvak 80"/>
          <p:cNvSpPr txBox="1"/>
          <p:nvPr/>
        </p:nvSpPr>
        <p:spPr>
          <a:xfrm>
            <a:off x="10675937" y="4653038"/>
            <a:ext cx="1486387" cy="36933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nl-NL" sz="900" dirty="0">
                <a:solidFill>
                  <a:schemeClr val="tx2">
                    <a:lumMod val="60000"/>
                    <a:lumOff val="40000"/>
                  </a:schemeClr>
                </a:solidFill>
                <a:latin typeface="Arial"/>
              </a:rPr>
              <a:t>Compliance meting Isolatierondes</a:t>
            </a:r>
          </a:p>
        </p:txBody>
      </p:sp>
      <p:sp>
        <p:nvSpPr>
          <p:cNvPr id="82" name="Tekstvak 81"/>
          <p:cNvSpPr txBox="1"/>
          <p:nvPr/>
        </p:nvSpPr>
        <p:spPr>
          <a:xfrm>
            <a:off x="1776507" y="4616283"/>
            <a:ext cx="1353503" cy="23083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nl-NL" sz="900" dirty="0">
                <a:solidFill>
                  <a:schemeClr val="tx2">
                    <a:lumMod val="60000"/>
                    <a:lumOff val="40000"/>
                  </a:schemeClr>
                </a:solidFill>
                <a:latin typeface="Arial"/>
              </a:rPr>
              <a:t>Leerportaal </a:t>
            </a:r>
          </a:p>
        </p:txBody>
      </p:sp>
      <p:pic>
        <p:nvPicPr>
          <p:cNvPr id="32" name="Afbeelding 31"/>
          <p:cNvPicPr preferRelativeResize="0">
            <a:picLocks/>
          </p:cNvPicPr>
          <p:nvPr/>
        </p:nvPicPr>
        <p:blipFill>
          <a:blip r:embed="rId15"/>
          <a:stretch>
            <a:fillRect/>
          </a:stretch>
        </p:blipFill>
        <p:spPr>
          <a:xfrm>
            <a:off x="629653" y="3971067"/>
            <a:ext cx="936000" cy="504000"/>
          </a:xfrm>
          <a:prstGeom prst="rect">
            <a:avLst/>
          </a:prstGeom>
        </p:spPr>
      </p:pic>
      <p:sp>
        <p:nvSpPr>
          <p:cNvPr id="34" name="Tijdelijke aanduiding voor voettekst 33"/>
          <p:cNvSpPr>
            <a:spLocks noGrp="1"/>
          </p:cNvSpPr>
          <p:nvPr>
            <p:ph type="ftr" sz="quarter" idx="11"/>
          </p:nvPr>
        </p:nvSpPr>
        <p:spPr/>
        <p:txBody>
          <a:bodyPr/>
          <a:lstStyle/>
          <a:p>
            <a:r>
              <a:rPr lang="nl-NL">
                <a:solidFill>
                  <a:srgbClr val="3C3C3C"/>
                </a:solidFill>
              </a:rPr>
              <a:t>Transformeer je zorg: Lean Leiderschap in actie voor kwaliteit</a:t>
            </a:r>
          </a:p>
        </p:txBody>
      </p:sp>
      <p:sp>
        <p:nvSpPr>
          <p:cNvPr id="5" name="Tekstvak 4"/>
          <p:cNvSpPr txBox="1"/>
          <p:nvPr/>
        </p:nvSpPr>
        <p:spPr>
          <a:xfrm>
            <a:off x="6163249" y="5243892"/>
            <a:ext cx="6893150" cy="369332"/>
          </a:xfrm>
          <a:prstGeom prst="rect">
            <a:avLst/>
          </a:prstGeom>
          <a:noFill/>
        </p:spPr>
        <p:txBody>
          <a:bodyPr wrap="square" rtlCol="0">
            <a:spAutoFit/>
          </a:bodyPr>
          <a:lstStyle/>
          <a:p>
            <a:r>
              <a:rPr lang="nl-NL" dirty="0"/>
              <a:t> </a:t>
            </a:r>
            <a:r>
              <a:rPr lang="nl-NL" dirty="0">
                <a:hlinkClick r:id="rId16"/>
              </a:rPr>
              <a:t>Rollen en verantwoordelijkheden per instrument</a:t>
            </a:r>
            <a:endParaRPr lang="nl-NL" dirty="0"/>
          </a:p>
        </p:txBody>
      </p:sp>
    </p:spTree>
    <p:extLst>
      <p:ext uri="{BB962C8B-B14F-4D97-AF65-F5344CB8AC3E}">
        <p14:creationId xmlns:p14="http://schemas.microsoft.com/office/powerpoint/2010/main" val="66685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OLVG </a:t>
            </a:r>
          </a:p>
        </p:txBody>
      </p:sp>
      <p:sp>
        <p:nvSpPr>
          <p:cNvPr id="3" name="Tijdelijke aanduiding voor inhoud 2"/>
          <p:cNvSpPr>
            <a:spLocks noGrp="1"/>
          </p:cNvSpPr>
          <p:nvPr>
            <p:ph idx="1"/>
          </p:nvPr>
        </p:nvSpPr>
        <p:spPr>
          <a:xfrm>
            <a:off x="753708" y="1372424"/>
            <a:ext cx="9072000" cy="4153504"/>
          </a:xfrm>
        </p:spPr>
        <p:txBody>
          <a:bodyPr/>
          <a:lstStyle/>
          <a:p>
            <a:r>
              <a:rPr lang="nl-NL" dirty="0"/>
              <a:t>Besturingsmodel</a:t>
            </a:r>
          </a:p>
          <a:p>
            <a:endParaRPr lang="nl-NL" dirty="0"/>
          </a:p>
        </p:txBody>
      </p:sp>
      <p:sp>
        <p:nvSpPr>
          <p:cNvPr id="4" name="Tijdelijke aanduiding voor voettekst 3"/>
          <p:cNvSpPr>
            <a:spLocks noGrp="1"/>
          </p:cNvSpPr>
          <p:nvPr>
            <p:ph type="ftr" sz="quarter" idx="11"/>
          </p:nvPr>
        </p:nvSpPr>
        <p:spPr/>
        <p:txBody>
          <a:bodyPr/>
          <a:lstStyle/>
          <a:p>
            <a:r>
              <a:rPr lang="nl-NL"/>
              <a:t>Transformeer je zorg: Lean Leiderschap in actie voor kwaliteit</a:t>
            </a:r>
            <a:endParaRPr lang="nl-NL" dirty="0"/>
          </a:p>
        </p:txBody>
      </p:sp>
      <p:pic>
        <p:nvPicPr>
          <p:cNvPr id="8" name="Afbeelding 7"/>
          <p:cNvPicPr>
            <a:picLocks noChangeAspect="1"/>
          </p:cNvPicPr>
          <p:nvPr/>
        </p:nvPicPr>
        <p:blipFill rotWithShape="1">
          <a:blip r:embed="rId3"/>
          <a:srcRect l="7382"/>
          <a:stretch/>
        </p:blipFill>
        <p:spPr>
          <a:xfrm>
            <a:off x="753708" y="1884200"/>
            <a:ext cx="3329976" cy="3213931"/>
          </a:xfrm>
          <a:prstGeom prst="rect">
            <a:avLst/>
          </a:prstGeom>
        </p:spPr>
      </p:pic>
      <p:pic>
        <p:nvPicPr>
          <p:cNvPr id="9" name="Afbeelding 8"/>
          <p:cNvPicPr>
            <a:picLocks noChangeAspect="1"/>
          </p:cNvPicPr>
          <p:nvPr/>
        </p:nvPicPr>
        <p:blipFill>
          <a:blip r:embed="rId4"/>
          <a:stretch>
            <a:fillRect/>
          </a:stretch>
        </p:blipFill>
        <p:spPr>
          <a:xfrm>
            <a:off x="5047622" y="1427813"/>
            <a:ext cx="6254994" cy="2021363"/>
          </a:xfrm>
          <a:prstGeom prst="rect">
            <a:avLst/>
          </a:prstGeom>
        </p:spPr>
      </p:pic>
      <p:pic>
        <p:nvPicPr>
          <p:cNvPr id="10" name="Afbeelding 9"/>
          <p:cNvPicPr>
            <a:picLocks noChangeAspect="1"/>
          </p:cNvPicPr>
          <p:nvPr/>
        </p:nvPicPr>
        <p:blipFill rotWithShape="1">
          <a:blip r:embed="rId5"/>
          <a:srcRect l="33050" r="32961"/>
          <a:stretch/>
        </p:blipFill>
        <p:spPr>
          <a:xfrm>
            <a:off x="9204184" y="3501961"/>
            <a:ext cx="2121878" cy="2065957"/>
          </a:xfrm>
          <a:prstGeom prst="rect">
            <a:avLst/>
          </a:prstGeom>
        </p:spPr>
      </p:pic>
      <p:pic>
        <p:nvPicPr>
          <p:cNvPr id="11" name="Afbeelding 10"/>
          <p:cNvPicPr>
            <a:picLocks noChangeAspect="1"/>
          </p:cNvPicPr>
          <p:nvPr/>
        </p:nvPicPr>
        <p:blipFill>
          <a:blip r:embed="rId6"/>
          <a:stretch>
            <a:fillRect/>
          </a:stretch>
        </p:blipFill>
        <p:spPr>
          <a:xfrm>
            <a:off x="5058143" y="3495864"/>
            <a:ext cx="4128127" cy="2060331"/>
          </a:xfrm>
          <a:prstGeom prst="rect">
            <a:avLst/>
          </a:prstGeom>
        </p:spPr>
      </p:pic>
    </p:spTree>
    <p:extLst>
      <p:ext uri="{BB962C8B-B14F-4D97-AF65-F5344CB8AC3E}">
        <p14:creationId xmlns:p14="http://schemas.microsoft.com/office/powerpoint/2010/main" val="242279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0" y="0"/>
            <a:ext cx="12192000" cy="6858000"/>
          </a:xfrm>
          <a:prstGeom prst="rect">
            <a:avLst/>
          </a:prstGeom>
          <a:solidFill>
            <a:srgbClr val="4336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250425" y="357389"/>
            <a:ext cx="11325599" cy="444500"/>
          </a:xfrm>
        </p:spPr>
        <p:txBody>
          <a:bodyPr/>
          <a:lstStyle/>
          <a:p>
            <a:r>
              <a:rPr lang="nl-NL" dirty="0">
                <a:solidFill>
                  <a:schemeClr val="bg1"/>
                </a:solidFill>
              </a:rPr>
              <a:t>Moment X</a:t>
            </a:r>
          </a:p>
        </p:txBody>
      </p:sp>
      <p:pic>
        <p:nvPicPr>
          <p:cNvPr id="6" name="Tijdelijke aanduiding voor inhoud 5"/>
          <p:cNvPicPr>
            <a:picLocks noGrp="1" noChangeAspect="1"/>
          </p:cNvPicPr>
          <p:nvPr>
            <p:ph idx="1"/>
          </p:nvPr>
        </p:nvPicPr>
        <p:blipFill rotWithShape="1">
          <a:blip r:embed="rId3"/>
          <a:srcRect l="495" t="349" r="1413"/>
          <a:stretch/>
        </p:blipFill>
        <p:spPr>
          <a:xfrm>
            <a:off x="2310063" y="0"/>
            <a:ext cx="7435515" cy="6906239"/>
          </a:xfrm>
          <a:prstGeom prst="rect">
            <a:avLst/>
          </a:prstGeom>
        </p:spPr>
      </p:pic>
      <p:sp>
        <p:nvSpPr>
          <p:cNvPr id="4" name="Tijdelijke aanduiding voor voettekst 3"/>
          <p:cNvSpPr>
            <a:spLocks noGrp="1"/>
          </p:cNvSpPr>
          <p:nvPr>
            <p:ph type="ftr" sz="quarter" idx="11"/>
          </p:nvPr>
        </p:nvSpPr>
        <p:spPr/>
        <p:txBody>
          <a:bodyPr/>
          <a:lstStyle/>
          <a:p>
            <a:r>
              <a:rPr lang="nl-NL"/>
              <a:t>Transformeer je zorg: Lean Leiderschap in actie voor kwaliteit</a:t>
            </a:r>
            <a:endParaRPr lang="nl-NL" dirty="0"/>
          </a:p>
        </p:txBody>
      </p:sp>
    </p:spTree>
    <p:extLst>
      <p:ext uri="{BB962C8B-B14F-4D97-AF65-F5344CB8AC3E}">
        <p14:creationId xmlns:p14="http://schemas.microsoft.com/office/powerpoint/2010/main" val="268856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3"/>
          <a:stretch>
            <a:fillRect/>
          </a:stretch>
        </p:blipFill>
        <p:spPr>
          <a:xfrm>
            <a:off x="-10160" y="829945"/>
            <a:ext cx="2085975" cy="6153150"/>
          </a:xfrm>
          <a:prstGeom prst="rect">
            <a:avLst/>
          </a:prstGeom>
        </p:spPr>
      </p:pic>
      <p:pic>
        <p:nvPicPr>
          <p:cNvPr id="13" name="Afbeelding 12"/>
          <p:cNvPicPr>
            <a:picLocks noChangeAspect="1"/>
          </p:cNvPicPr>
          <p:nvPr/>
        </p:nvPicPr>
        <p:blipFill>
          <a:blip r:embed="rId4"/>
          <a:stretch>
            <a:fillRect/>
          </a:stretch>
        </p:blipFill>
        <p:spPr>
          <a:xfrm>
            <a:off x="-121920" y="0"/>
            <a:ext cx="12415520" cy="1905000"/>
          </a:xfrm>
          <a:prstGeom prst="rect">
            <a:avLst/>
          </a:prstGeom>
        </p:spPr>
      </p:pic>
      <p:pic>
        <p:nvPicPr>
          <p:cNvPr id="8" name="Tijdelijke aanduiding voor inhoud 4"/>
          <p:cNvPicPr>
            <a:picLocks noChangeAspect="1"/>
          </p:cNvPicPr>
          <p:nvPr/>
        </p:nvPicPr>
        <p:blipFill>
          <a:blip r:embed="rId5"/>
          <a:stretch>
            <a:fillRect/>
          </a:stretch>
        </p:blipFill>
        <p:spPr>
          <a:xfrm>
            <a:off x="-20320" y="1117600"/>
            <a:ext cx="12293600" cy="6850380"/>
          </a:xfrm>
          <a:prstGeom prst="rect">
            <a:avLst/>
          </a:prstGeom>
        </p:spPr>
      </p:pic>
      <p:sp>
        <p:nvSpPr>
          <p:cNvPr id="4" name="Tijdelijke aanduiding voor voettekst 3"/>
          <p:cNvSpPr>
            <a:spLocks noGrp="1"/>
          </p:cNvSpPr>
          <p:nvPr>
            <p:ph type="ftr" sz="quarter" idx="11"/>
          </p:nvPr>
        </p:nvSpPr>
        <p:spPr/>
        <p:txBody>
          <a:bodyPr/>
          <a:lstStyle/>
          <a:p>
            <a:r>
              <a:rPr lang="nl-NL" dirty="0"/>
              <a:t>Transformeer je zorg: Lean Leiderschap in actie voor kwaliteit</a:t>
            </a:r>
          </a:p>
        </p:txBody>
      </p:sp>
      <p:sp>
        <p:nvSpPr>
          <p:cNvPr id="11" name="Gelijkbenige driehoek 10"/>
          <p:cNvSpPr>
            <a:spLocks/>
          </p:cNvSpPr>
          <p:nvPr/>
        </p:nvSpPr>
        <p:spPr>
          <a:xfrm>
            <a:off x="60960" y="60960"/>
            <a:ext cx="3600000" cy="3024000"/>
          </a:xfrm>
          <a:prstGeom prst="triangle">
            <a:avLst>
              <a:gd name="adj" fmla="val 49567"/>
            </a:avLst>
          </a:prstGeom>
          <a:solidFill>
            <a:srgbClr val="FEDB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elijkbenige driehoek 11"/>
          <p:cNvSpPr>
            <a:spLocks noChangeAspect="1"/>
          </p:cNvSpPr>
          <p:nvPr/>
        </p:nvSpPr>
        <p:spPr>
          <a:xfrm>
            <a:off x="490220" y="528320"/>
            <a:ext cx="2772000" cy="2369430"/>
          </a:xfrm>
          <a:prstGeom prst="triangle">
            <a:avLst>
              <a:gd name="adj" fmla="val 48621"/>
            </a:avLst>
          </a:prstGeom>
          <a:solidFill>
            <a:srgbClr val="FEDB35"/>
          </a:solidFill>
          <a:ln w="222250">
            <a:solidFill>
              <a:srgbClr val="01050B"/>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3200" b="1" dirty="0">
              <a:solidFill>
                <a:srgbClr val="D75362"/>
              </a:solidFill>
            </a:endParaRPr>
          </a:p>
          <a:p>
            <a:pPr algn="ctr"/>
            <a:endParaRPr lang="nl-NL" sz="3600" b="1" dirty="0">
              <a:solidFill>
                <a:srgbClr val="D75362"/>
              </a:solidFill>
            </a:endParaRPr>
          </a:p>
          <a:p>
            <a:pPr algn="ctr"/>
            <a:endParaRPr lang="nl-NL" sz="1100" b="1" dirty="0">
              <a:solidFill>
                <a:srgbClr val="D75362"/>
              </a:solidFill>
            </a:endParaRPr>
          </a:p>
          <a:p>
            <a:pPr algn="ctr"/>
            <a:r>
              <a:rPr lang="nl-NL" sz="2600" b="1" dirty="0">
                <a:solidFill>
                  <a:srgbClr val="D75362"/>
                </a:solidFill>
              </a:rPr>
              <a:t>CRISIS</a:t>
            </a:r>
          </a:p>
          <a:p>
            <a:pPr algn="ctr"/>
            <a:r>
              <a:rPr lang="nl-NL" sz="4800" b="1" dirty="0">
                <a:solidFill>
                  <a:srgbClr val="D75362"/>
                </a:solidFill>
              </a:rPr>
              <a:t>!</a:t>
            </a:r>
          </a:p>
          <a:p>
            <a:pPr algn="ctr"/>
            <a:endParaRPr lang="nl-NL" sz="4800" b="1" dirty="0">
              <a:solidFill>
                <a:srgbClr val="D75362"/>
              </a:solidFill>
            </a:endParaRPr>
          </a:p>
          <a:p>
            <a:pPr algn="ctr"/>
            <a:endParaRPr lang="nl-NL" sz="4800" b="1" dirty="0">
              <a:solidFill>
                <a:srgbClr val="D75362"/>
              </a:solidFill>
            </a:endParaRPr>
          </a:p>
        </p:txBody>
      </p:sp>
    </p:spTree>
    <p:extLst>
      <p:ext uri="{BB962C8B-B14F-4D97-AF65-F5344CB8AC3E}">
        <p14:creationId xmlns:p14="http://schemas.microsoft.com/office/powerpoint/2010/main" val="3554332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tabLst>
                <a:tab pos="2149475" algn="l"/>
              </a:tabLst>
            </a:pPr>
            <a:r>
              <a:rPr lang="nl-NL" dirty="0"/>
              <a:t>Wat houd je als leidinggevende tegen om de focus op kwaliteit te houden</a:t>
            </a:r>
          </a:p>
        </p:txBody>
      </p:sp>
      <p:sp>
        <p:nvSpPr>
          <p:cNvPr id="4" name="Tijdelijke aanduiding voor voettekst 3"/>
          <p:cNvSpPr>
            <a:spLocks noGrp="1"/>
          </p:cNvSpPr>
          <p:nvPr>
            <p:ph type="ftr" sz="quarter" idx="11"/>
          </p:nvPr>
        </p:nvSpPr>
        <p:spPr/>
        <p:txBody>
          <a:bodyPr/>
          <a:lstStyle/>
          <a:p>
            <a:r>
              <a:rPr lang="nl-NL"/>
              <a:t>Transformeer je zorg: Lean Leiderschap in actie voor kwaliteit</a:t>
            </a:r>
            <a:endParaRPr lang="nl-NL" dirty="0"/>
          </a:p>
        </p:txBody>
      </p:sp>
      <p:sp>
        <p:nvSpPr>
          <p:cNvPr id="3" name="Tekstvak 2"/>
          <p:cNvSpPr txBox="1"/>
          <p:nvPr/>
        </p:nvSpPr>
        <p:spPr>
          <a:xfrm>
            <a:off x="430899" y="1924594"/>
            <a:ext cx="6196324" cy="1754326"/>
          </a:xfrm>
          <a:prstGeom prst="rect">
            <a:avLst/>
          </a:prstGeom>
          <a:noFill/>
        </p:spPr>
        <p:txBody>
          <a:bodyPr wrap="square" rtlCol="0">
            <a:spAutoFit/>
          </a:bodyPr>
          <a:lstStyle/>
          <a:p>
            <a:pPr marL="342900" indent="-342900">
              <a:buFont typeface="Arial" panose="020B0604020202020204" pitchFamily="34" charset="0"/>
              <a:buChar char="•"/>
            </a:pPr>
            <a:r>
              <a:rPr lang="nl-NL" dirty="0"/>
              <a:t>Welke drempel ervaar je zelf om de focus op kwaliteit te houden in jouw organisatie? </a:t>
            </a:r>
          </a:p>
          <a:p>
            <a:r>
              <a:rPr lang="nl-NL" dirty="0"/>
              <a:t> </a:t>
            </a:r>
          </a:p>
          <a:p>
            <a:pPr marL="342900" indent="-342900">
              <a:buFont typeface="Arial" panose="020B0604020202020204" pitchFamily="34" charset="0"/>
              <a:buChar char="•"/>
            </a:pPr>
            <a:r>
              <a:rPr lang="nl-NL" dirty="0"/>
              <a:t>Welke actie heb je hierop ingezet? </a:t>
            </a:r>
            <a:endParaRPr lang="nl-NL" i="1" dirty="0"/>
          </a:p>
          <a:p>
            <a:pPr marL="342900" indent="-342900">
              <a:buFont typeface="+mj-lt"/>
              <a:buAutoNum type="arabicPeriod"/>
            </a:pPr>
            <a:endParaRPr lang="nl-NL" dirty="0"/>
          </a:p>
          <a:p>
            <a:endParaRPr lang="nl-NL" dirty="0"/>
          </a:p>
        </p:txBody>
      </p:sp>
      <p:pic>
        <p:nvPicPr>
          <p:cNvPr id="6" name="Afbeelding 5"/>
          <p:cNvPicPr>
            <a:picLocks noChangeAspect="1"/>
          </p:cNvPicPr>
          <p:nvPr/>
        </p:nvPicPr>
        <p:blipFill>
          <a:blip r:embed="rId3"/>
          <a:stretch>
            <a:fillRect/>
          </a:stretch>
        </p:blipFill>
        <p:spPr>
          <a:xfrm>
            <a:off x="7760326" y="1756289"/>
            <a:ext cx="3162300" cy="3190875"/>
          </a:xfrm>
          <a:prstGeom prst="rect">
            <a:avLst/>
          </a:prstGeom>
        </p:spPr>
      </p:pic>
      <p:sp>
        <p:nvSpPr>
          <p:cNvPr id="8" name="Tekstvak 7"/>
          <p:cNvSpPr txBox="1"/>
          <p:nvPr/>
        </p:nvSpPr>
        <p:spPr>
          <a:xfrm>
            <a:off x="7760326" y="5074276"/>
            <a:ext cx="3650356" cy="369332"/>
          </a:xfrm>
          <a:prstGeom prst="rect">
            <a:avLst/>
          </a:prstGeom>
          <a:noFill/>
        </p:spPr>
        <p:txBody>
          <a:bodyPr wrap="square" rtlCol="0">
            <a:spAutoFit/>
          </a:bodyPr>
          <a:lstStyle/>
          <a:p>
            <a:r>
              <a:rPr lang="nl-NL" dirty="0">
                <a:hlinkClick r:id="rId4"/>
              </a:rPr>
              <a:t>LINK</a:t>
            </a:r>
            <a:endParaRPr lang="nl-NL" dirty="0"/>
          </a:p>
        </p:txBody>
      </p:sp>
    </p:spTree>
    <p:extLst>
      <p:ext uri="{BB962C8B-B14F-4D97-AF65-F5344CB8AC3E}">
        <p14:creationId xmlns:p14="http://schemas.microsoft.com/office/powerpoint/2010/main" val="279309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Onderwerpen ter verbetering</a:t>
            </a:r>
          </a:p>
        </p:txBody>
      </p:sp>
      <p:sp>
        <p:nvSpPr>
          <p:cNvPr id="3" name="Tijdelijke aanduiding voor inhoud 2"/>
          <p:cNvSpPr>
            <a:spLocks noGrp="1"/>
          </p:cNvSpPr>
          <p:nvPr>
            <p:ph idx="1"/>
          </p:nvPr>
        </p:nvSpPr>
        <p:spPr>
          <a:xfrm>
            <a:off x="658762" y="1720644"/>
            <a:ext cx="6607278" cy="3814955"/>
          </a:xfrm>
        </p:spPr>
        <p:txBody>
          <a:bodyPr/>
          <a:lstStyle/>
          <a:p>
            <a:pPr marL="285750" indent="-285750">
              <a:lnSpc>
                <a:spcPct val="114000"/>
              </a:lnSpc>
              <a:spcAft>
                <a:spcPts val="300"/>
              </a:spcAft>
              <a:buFont typeface="Arial" panose="020B0604020202020204" pitchFamily="34" charset="0"/>
              <a:buChar char="•"/>
            </a:pPr>
            <a:r>
              <a:rPr lang="nl-NL" dirty="0"/>
              <a:t>Onduidelijke taakverdeling en verantwoordelijkheden</a:t>
            </a:r>
          </a:p>
          <a:p>
            <a:pPr marL="285750" indent="-285750">
              <a:lnSpc>
                <a:spcPct val="114000"/>
              </a:lnSpc>
              <a:spcAft>
                <a:spcPts val="300"/>
              </a:spcAft>
              <a:buFont typeface="Arial" panose="020B0604020202020204" pitchFamily="34" charset="0"/>
              <a:buChar char="•"/>
            </a:pPr>
            <a:r>
              <a:rPr lang="nl-NL" dirty="0"/>
              <a:t>Onvoldoende structuur om kwaliteit te bespreken </a:t>
            </a:r>
          </a:p>
          <a:p>
            <a:pPr marL="285750" indent="-285750">
              <a:lnSpc>
                <a:spcPct val="114000"/>
              </a:lnSpc>
              <a:spcAft>
                <a:spcPts val="300"/>
              </a:spcAft>
              <a:buFont typeface="Arial" panose="020B0604020202020204" pitchFamily="34" charset="0"/>
              <a:buChar char="•"/>
            </a:pPr>
            <a:r>
              <a:rPr lang="nl-NL" dirty="0"/>
              <a:t>Onvoldoende afstemming tussen de verschillende organisatielagen</a:t>
            </a:r>
          </a:p>
          <a:p>
            <a:pPr marL="285750" indent="-285750">
              <a:lnSpc>
                <a:spcPct val="114000"/>
              </a:lnSpc>
              <a:spcAft>
                <a:spcPts val="300"/>
              </a:spcAft>
              <a:buFont typeface="Arial" panose="020B0604020202020204" pitchFamily="34" charset="0"/>
              <a:buChar char="•"/>
            </a:pPr>
            <a:r>
              <a:rPr lang="nl-NL" dirty="0"/>
              <a:t>Gebrek aan stuurinformatie </a:t>
            </a:r>
          </a:p>
          <a:p>
            <a:pPr marL="285750" indent="-285750">
              <a:lnSpc>
                <a:spcPct val="114000"/>
              </a:lnSpc>
              <a:spcAft>
                <a:spcPts val="300"/>
              </a:spcAft>
              <a:buFont typeface="Arial" panose="020B0604020202020204" pitchFamily="34" charset="0"/>
              <a:buChar char="•"/>
            </a:pPr>
            <a:r>
              <a:rPr lang="nl-NL" dirty="0"/>
              <a:t>Onvoldoende in control op de PDCA </a:t>
            </a:r>
          </a:p>
          <a:p>
            <a:pPr marL="285750" indent="-285750">
              <a:lnSpc>
                <a:spcPct val="114000"/>
              </a:lnSpc>
              <a:spcAft>
                <a:spcPts val="300"/>
              </a:spcAft>
              <a:buFont typeface="Arial" panose="020B0604020202020204" pitchFamily="34" charset="0"/>
              <a:buChar char="•"/>
            </a:pPr>
            <a:r>
              <a:rPr lang="nl-NL" dirty="0"/>
              <a:t>Een gebrek aan reflectie en onderling aanspreken</a:t>
            </a:r>
          </a:p>
          <a:p>
            <a:pPr marL="285750" indent="-285750">
              <a:lnSpc>
                <a:spcPct val="114000"/>
              </a:lnSpc>
              <a:spcAft>
                <a:spcPts val="300"/>
              </a:spcAft>
              <a:buFont typeface="Arial" panose="020B0604020202020204" pitchFamily="34" charset="0"/>
              <a:buChar char="•"/>
            </a:pPr>
            <a:r>
              <a:rPr lang="nl-NL" dirty="0"/>
              <a:t>Focus op innovatie waardoor minder op ‘Basis op orde’  </a:t>
            </a:r>
          </a:p>
          <a:p>
            <a:pPr>
              <a:lnSpc>
                <a:spcPct val="114000"/>
              </a:lnSpc>
            </a:pPr>
            <a:endParaRPr lang="nl-NL" dirty="0"/>
          </a:p>
          <a:p>
            <a:pPr>
              <a:lnSpc>
                <a:spcPct val="114000"/>
              </a:lnSpc>
            </a:pPr>
            <a:endParaRPr lang="nl-NL" dirty="0"/>
          </a:p>
        </p:txBody>
      </p:sp>
      <p:sp>
        <p:nvSpPr>
          <p:cNvPr id="4" name="Tijdelijke aanduiding voor voettekst 3"/>
          <p:cNvSpPr>
            <a:spLocks noGrp="1"/>
          </p:cNvSpPr>
          <p:nvPr>
            <p:ph type="ftr" sz="quarter" idx="11"/>
          </p:nvPr>
        </p:nvSpPr>
        <p:spPr/>
        <p:txBody>
          <a:bodyPr/>
          <a:lstStyle/>
          <a:p>
            <a:r>
              <a:rPr lang="nl-NL"/>
              <a:t>Transformeer je zorg: Lean Leiderschap in actie voor kwaliteit</a:t>
            </a:r>
            <a:endParaRPr lang="nl-NL" dirty="0"/>
          </a:p>
        </p:txBody>
      </p:sp>
      <p:pic>
        <p:nvPicPr>
          <p:cNvPr id="6" name="Afbeelding 5"/>
          <p:cNvPicPr>
            <a:picLocks noChangeAspect="1"/>
          </p:cNvPicPr>
          <p:nvPr/>
        </p:nvPicPr>
        <p:blipFill>
          <a:blip r:embed="rId3"/>
          <a:stretch>
            <a:fillRect/>
          </a:stretch>
        </p:blipFill>
        <p:spPr>
          <a:xfrm>
            <a:off x="7128046" y="1720644"/>
            <a:ext cx="4736607" cy="3031860"/>
          </a:xfrm>
          <a:prstGeom prst="rect">
            <a:avLst/>
          </a:prstGeom>
        </p:spPr>
      </p:pic>
    </p:spTree>
    <p:extLst>
      <p:ext uri="{BB962C8B-B14F-4D97-AF65-F5344CB8AC3E}">
        <p14:creationId xmlns:p14="http://schemas.microsoft.com/office/powerpoint/2010/main" val="264193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6811318" y="1784391"/>
            <a:ext cx="5078650" cy="3175002"/>
          </a:xfrm>
          <a:prstGeom prst="rect">
            <a:avLst/>
          </a:prstGeom>
          <a:solidFill>
            <a:srgbClr val="EBD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p:nvSpPr>
        <p:spPr>
          <a:xfrm>
            <a:off x="430899" y="1761813"/>
            <a:ext cx="5078650" cy="3175002"/>
          </a:xfrm>
          <a:prstGeom prst="rect">
            <a:avLst/>
          </a:prstGeom>
          <a:solidFill>
            <a:srgbClr val="EBD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noAutofit/>
          </a:bodyPr>
          <a:lstStyle/>
          <a:p>
            <a:r>
              <a:rPr lang="nl-NL" sz="2400" dirty="0"/>
              <a:t>Twee methoden voor een collectieve ambitie </a:t>
            </a:r>
          </a:p>
        </p:txBody>
      </p:sp>
      <p:sp>
        <p:nvSpPr>
          <p:cNvPr id="3" name="Tijdelijke aanduiding voor inhoud 2"/>
          <p:cNvSpPr>
            <a:spLocks noGrp="1"/>
          </p:cNvSpPr>
          <p:nvPr>
            <p:ph idx="1"/>
          </p:nvPr>
        </p:nvSpPr>
        <p:spPr>
          <a:xfrm>
            <a:off x="558217" y="2001992"/>
            <a:ext cx="2709333" cy="1225637"/>
          </a:xfrm>
        </p:spPr>
        <p:txBody>
          <a:bodyPr>
            <a:noAutofit/>
          </a:bodyPr>
          <a:lstStyle/>
          <a:p>
            <a:pPr marL="171450" indent="-171450">
              <a:lnSpc>
                <a:spcPct val="150000"/>
              </a:lnSpc>
              <a:buFont typeface="Arial" panose="020B0604020202020204" pitchFamily="34" charset="0"/>
              <a:buChar char="•"/>
            </a:pPr>
            <a:r>
              <a:rPr lang="nl-NL" sz="1200" dirty="0"/>
              <a:t>Beleid, goedkeuringen en top-down cascade  </a:t>
            </a:r>
          </a:p>
          <a:p>
            <a:pPr marL="171450" indent="-171450">
              <a:lnSpc>
                <a:spcPct val="150000"/>
              </a:lnSpc>
              <a:buFont typeface="Arial" panose="020B0604020202020204" pitchFamily="34" charset="0"/>
              <a:buChar char="•"/>
            </a:pPr>
            <a:r>
              <a:rPr lang="nl-NL" sz="1200" dirty="0"/>
              <a:t>Creëer duidelijk beleid en besturingssystemen en houd formele leiders ter verantwoording</a:t>
            </a:r>
          </a:p>
        </p:txBody>
      </p:sp>
      <p:sp>
        <p:nvSpPr>
          <p:cNvPr id="4" name="Tijdelijke aanduiding voor voettekst 3"/>
          <p:cNvSpPr>
            <a:spLocks noGrp="1"/>
          </p:cNvSpPr>
          <p:nvPr>
            <p:ph type="ftr" sz="quarter" idx="11"/>
          </p:nvPr>
        </p:nvSpPr>
        <p:spPr/>
        <p:txBody>
          <a:bodyPr/>
          <a:lstStyle/>
          <a:p>
            <a:r>
              <a:rPr lang="nl-NL"/>
              <a:t>Transformeer je zorg: Lean Leiderschap in actie voor kwaliteit</a:t>
            </a:r>
            <a:endParaRPr lang="nl-NL" dirty="0"/>
          </a:p>
        </p:txBody>
      </p:sp>
      <p:sp>
        <p:nvSpPr>
          <p:cNvPr id="6" name="Tijdelijke aanduiding voor inhoud 2"/>
          <p:cNvSpPr txBox="1">
            <a:spLocks/>
          </p:cNvSpPr>
          <p:nvPr/>
        </p:nvSpPr>
        <p:spPr>
          <a:xfrm>
            <a:off x="9191075" y="2058822"/>
            <a:ext cx="2709333" cy="1225637"/>
          </a:xfrm>
          <a:prstGeom prst="rect">
            <a:avLst/>
          </a:prstGeom>
        </p:spPr>
        <p:txBody>
          <a:bodyPr vert="horz" lIns="0" tIns="0" rIns="0" bIns="0" rtlCol="0">
            <a:normAutofit fontScale="92500"/>
          </a:bodyPr>
          <a:lstStyle>
            <a:lvl1pPr marL="0" indent="0" algn="l" defTabSz="914400" rtl="0" eaLnBrk="1" latinLnBrk="0" hangingPunct="1">
              <a:lnSpc>
                <a:spcPts val="2551"/>
              </a:lnSpc>
              <a:spcBef>
                <a:spcPts val="0"/>
              </a:spcBef>
              <a:buFont typeface="+mj-lt"/>
              <a:buNone/>
              <a:defRPr sz="1600" b="0" kern="1200">
                <a:solidFill>
                  <a:schemeClr val="tx2"/>
                </a:solidFill>
                <a:latin typeface="+mn-lt"/>
                <a:ea typeface="+mn-ea"/>
                <a:cs typeface="+mn-cs"/>
              </a:defRPr>
            </a:lvl1pPr>
            <a:lvl2pPr marL="324000" indent="-324000" algn="l" defTabSz="914400" rtl="0" eaLnBrk="1" latinLnBrk="0" hangingPunct="1">
              <a:lnSpc>
                <a:spcPts val="2551"/>
              </a:lnSpc>
              <a:spcBef>
                <a:spcPts val="0"/>
              </a:spcBef>
              <a:buFont typeface="Arial" panose="020B0604020202020204" pitchFamily="34" charset="0"/>
              <a:buChar char="•"/>
              <a:defRPr sz="1600" kern="1200">
                <a:solidFill>
                  <a:schemeClr val="tx2"/>
                </a:solidFill>
                <a:latin typeface="+mn-lt"/>
                <a:ea typeface="+mn-ea"/>
                <a:cs typeface="+mn-cs"/>
              </a:defRPr>
            </a:lvl2pPr>
            <a:lvl3pPr marL="648000" indent="-324000" algn="l" defTabSz="914400" rtl="0" eaLnBrk="1" latinLnBrk="0" hangingPunct="1">
              <a:lnSpc>
                <a:spcPts val="2551"/>
              </a:lnSpc>
              <a:spcBef>
                <a:spcPts val="0"/>
              </a:spcBef>
              <a:buFont typeface="Arial" panose="020B0604020202020204" pitchFamily="34" charset="0"/>
              <a:buChar char="•"/>
              <a:defRPr sz="1600" kern="1200">
                <a:solidFill>
                  <a:schemeClr val="tx2"/>
                </a:solidFill>
                <a:latin typeface="+mn-lt"/>
                <a:ea typeface="+mn-ea"/>
                <a:cs typeface="+mn-cs"/>
              </a:defRPr>
            </a:lvl3pPr>
            <a:lvl4pPr marL="972000" indent="-324000" algn="l" defTabSz="914400" rtl="0" eaLnBrk="1" latinLnBrk="0" hangingPunct="1">
              <a:lnSpc>
                <a:spcPts val="2551"/>
              </a:lnSpc>
              <a:spcBef>
                <a:spcPts val="0"/>
              </a:spcBef>
              <a:buFont typeface="Arial" panose="020B0604020202020204" pitchFamily="34" charset="0"/>
              <a:buChar char="•"/>
              <a:defRPr sz="1600" kern="1200">
                <a:solidFill>
                  <a:schemeClr val="tx2"/>
                </a:solidFill>
                <a:latin typeface="+mn-lt"/>
                <a:ea typeface="+mn-ea"/>
                <a:cs typeface="+mn-cs"/>
              </a:defRPr>
            </a:lvl4pPr>
            <a:lvl5pPr marL="1296000" indent="-324000" algn="l" defTabSz="914400" rtl="0" eaLnBrk="1" latinLnBrk="0" hangingPunct="1">
              <a:lnSpc>
                <a:spcPts val="2551"/>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l-NL" sz="1300" dirty="0"/>
              <a:t>Identificeer enkele eenvoudige  fundamentele regels die voor iedereen gelden en die functioneren in een context van grotere individuele vrijheid</a:t>
            </a:r>
            <a:r>
              <a:rPr lang="nl-NL" sz="1200" dirty="0"/>
              <a:t>.</a:t>
            </a:r>
          </a:p>
        </p:txBody>
      </p:sp>
      <p:pic>
        <p:nvPicPr>
          <p:cNvPr id="8" name="Afbeelding 7"/>
          <p:cNvPicPr preferRelativeResize="0">
            <a:picLocks/>
          </p:cNvPicPr>
          <p:nvPr/>
        </p:nvPicPr>
        <p:blipFill>
          <a:blip r:embed="rId3"/>
          <a:stretch>
            <a:fillRect/>
          </a:stretch>
        </p:blipFill>
        <p:spPr>
          <a:xfrm>
            <a:off x="6943953" y="2057255"/>
            <a:ext cx="2160000" cy="1620000"/>
          </a:xfrm>
          <a:prstGeom prst="rect">
            <a:avLst/>
          </a:prstGeom>
        </p:spPr>
      </p:pic>
      <p:pic>
        <p:nvPicPr>
          <p:cNvPr id="9" name="Afbeelding 8"/>
          <p:cNvPicPr preferRelativeResize="0">
            <a:picLocks/>
          </p:cNvPicPr>
          <p:nvPr/>
        </p:nvPicPr>
        <p:blipFill>
          <a:blip r:embed="rId4"/>
          <a:stretch>
            <a:fillRect/>
          </a:stretch>
        </p:blipFill>
        <p:spPr>
          <a:xfrm>
            <a:off x="3332145" y="2023094"/>
            <a:ext cx="2016000" cy="1620000"/>
          </a:xfrm>
          <a:prstGeom prst="rect">
            <a:avLst/>
          </a:prstGeom>
        </p:spPr>
      </p:pic>
      <p:sp>
        <p:nvSpPr>
          <p:cNvPr id="10" name="Tijdelijke aanduiding voor inhoud 2"/>
          <p:cNvSpPr txBox="1">
            <a:spLocks/>
          </p:cNvSpPr>
          <p:nvPr/>
        </p:nvSpPr>
        <p:spPr>
          <a:xfrm>
            <a:off x="430899" y="3967658"/>
            <a:ext cx="5078650" cy="1225637"/>
          </a:xfrm>
          <a:prstGeom prst="rect">
            <a:avLst/>
          </a:prstGeom>
        </p:spPr>
        <p:txBody>
          <a:bodyPr vert="horz" lIns="0" tIns="0" rIns="0" bIns="0" rtlCol="0">
            <a:normAutofit/>
          </a:bodyPr>
          <a:lstStyle>
            <a:lvl1pPr marL="0" indent="0" algn="l" defTabSz="914400" rtl="0" eaLnBrk="1" latinLnBrk="0" hangingPunct="1">
              <a:lnSpc>
                <a:spcPts val="2551"/>
              </a:lnSpc>
              <a:spcBef>
                <a:spcPts val="0"/>
              </a:spcBef>
              <a:buFont typeface="+mj-lt"/>
              <a:buNone/>
              <a:defRPr sz="1600" b="0" kern="1200">
                <a:solidFill>
                  <a:schemeClr val="tx2"/>
                </a:solidFill>
                <a:latin typeface="+mn-lt"/>
                <a:ea typeface="+mn-ea"/>
                <a:cs typeface="+mn-cs"/>
              </a:defRPr>
            </a:lvl1pPr>
            <a:lvl2pPr marL="324000" indent="-324000" algn="l" defTabSz="914400" rtl="0" eaLnBrk="1" latinLnBrk="0" hangingPunct="1">
              <a:lnSpc>
                <a:spcPts val="2551"/>
              </a:lnSpc>
              <a:spcBef>
                <a:spcPts val="0"/>
              </a:spcBef>
              <a:buFont typeface="Arial" panose="020B0604020202020204" pitchFamily="34" charset="0"/>
              <a:buChar char="•"/>
              <a:defRPr sz="1600" kern="1200">
                <a:solidFill>
                  <a:schemeClr val="tx2"/>
                </a:solidFill>
                <a:latin typeface="+mn-lt"/>
                <a:ea typeface="+mn-ea"/>
                <a:cs typeface="+mn-cs"/>
              </a:defRPr>
            </a:lvl2pPr>
            <a:lvl3pPr marL="648000" indent="-324000" algn="l" defTabSz="914400" rtl="0" eaLnBrk="1" latinLnBrk="0" hangingPunct="1">
              <a:lnSpc>
                <a:spcPts val="2551"/>
              </a:lnSpc>
              <a:spcBef>
                <a:spcPts val="0"/>
              </a:spcBef>
              <a:buFont typeface="Arial" panose="020B0604020202020204" pitchFamily="34" charset="0"/>
              <a:buChar char="•"/>
              <a:defRPr sz="1600" kern="1200">
                <a:solidFill>
                  <a:schemeClr val="tx2"/>
                </a:solidFill>
                <a:latin typeface="+mn-lt"/>
                <a:ea typeface="+mn-ea"/>
                <a:cs typeface="+mn-cs"/>
              </a:defRPr>
            </a:lvl3pPr>
            <a:lvl4pPr marL="972000" indent="-324000" algn="l" defTabSz="914400" rtl="0" eaLnBrk="1" latinLnBrk="0" hangingPunct="1">
              <a:lnSpc>
                <a:spcPts val="2551"/>
              </a:lnSpc>
              <a:spcBef>
                <a:spcPts val="0"/>
              </a:spcBef>
              <a:buFont typeface="Arial" panose="020B0604020202020204" pitchFamily="34" charset="0"/>
              <a:buChar char="•"/>
              <a:defRPr sz="1600" kern="1200">
                <a:solidFill>
                  <a:schemeClr val="tx2"/>
                </a:solidFill>
                <a:latin typeface="+mn-lt"/>
                <a:ea typeface="+mn-ea"/>
                <a:cs typeface="+mn-cs"/>
              </a:defRPr>
            </a:lvl4pPr>
            <a:lvl5pPr marL="1296000" indent="-324000" algn="l" defTabSz="914400" rtl="0" eaLnBrk="1" latinLnBrk="0" hangingPunct="1">
              <a:lnSpc>
                <a:spcPts val="2551"/>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nl-NL" dirty="0"/>
              <a:t>(op)volgend </a:t>
            </a:r>
          </a:p>
          <a:p>
            <a:pPr algn="ctr">
              <a:lnSpc>
                <a:spcPct val="110000"/>
              </a:lnSpc>
            </a:pPr>
            <a:r>
              <a:rPr lang="nl-NL" dirty="0"/>
              <a:t>Sturend van buitenaf</a:t>
            </a:r>
          </a:p>
          <a:p>
            <a:pPr algn="ctr">
              <a:lnSpc>
                <a:spcPct val="110000"/>
              </a:lnSpc>
            </a:pPr>
            <a:r>
              <a:rPr lang="nl-NL" dirty="0"/>
              <a:t>Complexe regels - Verandering in graad </a:t>
            </a:r>
          </a:p>
        </p:txBody>
      </p:sp>
      <p:sp>
        <p:nvSpPr>
          <p:cNvPr id="12" name="Tijdelijke aanduiding voor inhoud 2"/>
          <p:cNvSpPr txBox="1">
            <a:spLocks/>
          </p:cNvSpPr>
          <p:nvPr/>
        </p:nvSpPr>
        <p:spPr>
          <a:xfrm>
            <a:off x="6811318" y="4005646"/>
            <a:ext cx="5089090" cy="1225637"/>
          </a:xfrm>
          <a:prstGeom prst="rect">
            <a:avLst/>
          </a:prstGeom>
        </p:spPr>
        <p:txBody>
          <a:bodyPr vert="horz" lIns="0" tIns="0" rIns="0" bIns="0" rtlCol="0">
            <a:normAutofit/>
          </a:bodyPr>
          <a:lstStyle>
            <a:lvl1pPr marL="0" indent="0" algn="l" defTabSz="914400" rtl="0" eaLnBrk="1" latinLnBrk="0" hangingPunct="1">
              <a:lnSpc>
                <a:spcPts val="2551"/>
              </a:lnSpc>
              <a:spcBef>
                <a:spcPts val="0"/>
              </a:spcBef>
              <a:buFont typeface="+mj-lt"/>
              <a:buNone/>
              <a:defRPr sz="1600" b="0" kern="1200">
                <a:solidFill>
                  <a:schemeClr val="tx2"/>
                </a:solidFill>
                <a:latin typeface="+mn-lt"/>
                <a:ea typeface="+mn-ea"/>
                <a:cs typeface="+mn-cs"/>
              </a:defRPr>
            </a:lvl1pPr>
            <a:lvl2pPr marL="324000" indent="-324000" algn="l" defTabSz="914400" rtl="0" eaLnBrk="1" latinLnBrk="0" hangingPunct="1">
              <a:lnSpc>
                <a:spcPts val="2551"/>
              </a:lnSpc>
              <a:spcBef>
                <a:spcPts val="0"/>
              </a:spcBef>
              <a:buFont typeface="Arial" panose="020B0604020202020204" pitchFamily="34" charset="0"/>
              <a:buChar char="•"/>
              <a:defRPr sz="1600" kern="1200">
                <a:solidFill>
                  <a:schemeClr val="tx2"/>
                </a:solidFill>
                <a:latin typeface="+mn-lt"/>
                <a:ea typeface="+mn-ea"/>
                <a:cs typeface="+mn-cs"/>
              </a:defRPr>
            </a:lvl2pPr>
            <a:lvl3pPr marL="648000" indent="-324000" algn="l" defTabSz="914400" rtl="0" eaLnBrk="1" latinLnBrk="0" hangingPunct="1">
              <a:lnSpc>
                <a:spcPts val="2551"/>
              </a:lnSpc>
              <a:spcBef>
                <a:spcPts val="0"/>
              </a:spcBef>
              <a:buFont typeface="Arial" panose="020B0604020202020204" pitchFamily="34" charset="0"/>
              <a:buChar char="•"/>
              <a:defRPr sz="1600" kern="1200">
                <a:solidFill>
                  <a:schemeClr val="tx2"/>
                </a:solidFill>
                <a:latin typeface="+mn-lt"/>
                <a:ea typeface="+mn-ea"/>
                <a:cs typeface="+mn-cs"/>
              </a:defRPr>
            </a:lvl3pPr>
            <a:lvl4pPr marL="972000" indent="-324000" algn="l" defTabSz="914400" rtl="0" eaLnBrk="1" latinLnBrk="0" hangingPunct="1">
              <a:lnSpc>
                <a:spcPts val="2551"/>
              </a:lnSpc>
              <a:spcBef>
                <a:spcPts val="0"/>
              </a:spcBef>
              <a:buFont typeface="Arial" panose="020B0604020202020204" pitchFamily="34" charset="0"/>
              <a:buChar char="•"/>
              <a:defRPr sz="1600" kern="1200">
                <a:solidFill>
                  <a:schemeClr val="tx2"/>
                </a:solidFill>
                <a:latin typeface="+mn-lt"/>
                <a:ea typeface="+mn-ea"/>
                <a:cs typeface="+mn-cs"/>
              </a:defRPr>
            </a:lvl4pPr>
            <a:lvl5pPr marL="1296000" indent="-324000" algn="l" defTabSz="914400" rtl="0" eaLnBrk="1" latinLnBrk="0" hangingPunct="1">
              <a:lnSpc>
                <a:spcPts val="2551"/>
              </a:lnSpc>
              <a:spcBef>
                <a:spcPts val="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nl-NL" dirty="0"/>
              <a:t>Appellerend  </a:t>
            </a:r>
          </a:p>
          <a:p>
            <a:pPr algn="ctr">
              <a:lnSpc>
                <a:spcPct val="110000"/>
              </a:lnSpc>
            </a:pPr>
            <a:r>
              <a:rPr lang="nl-NL" dirty="0"/>
              <a:t>Sturing van binnenuit</a:t>
            </a:r>
          </a:p>
          <a:p>
            <a:pPr algn="ctr">
              <a:lnSpc>
                <a:spcPct val="110000"/>
              </a:lnSpc>
            </a:pPr>
            <a:r>
              <a:rPr lang="nl-NL" dirty="0"/>
              <a:t>Simpele regels – Verandering in natura</a:t>
            </a:r>
          </a:p>
        </p:txBody>
      </p:sp>
    </p:spTree>
    <p:extLst>
      <p:ext uri="{BB962C8B-B14F-4D97-AF65-F5344CB8AC3E}">
        <p14:creationId xmlns:p14="http://schemas.microsoft.com/office/powerpoint/2010/main" val="261450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Verbeteraanpak </a:t>
            </a:r>
          </a:p>
        </p:txBody>
      </p:sp>
      <p:pic>
        <p:nvPicPr>
          <p:cNvPr id="6" name="Tijdelijke aanduiding voor inhoud 5"/>
          <p:cNvPicPr>
            <a:picLocks noGrp="1" noChangeAspect="1"/>
          </p:cNvPicPr>
          <p:nvPr>
            <p:ph idx="1"/>
          </p:nvPr>
        </p:nvPicPr>
        <p:blipFill rotWithShape="1">
          <a:blip r:embed="rId3">
            <a:extLst>
              <a:ext uri="{28A0092B-C50C-407E-A947-70E740481C1C}">
                <a14:useLocalDpi xmlns:a14="http://schemas.microsoft.com/office/drawing/2010/main" val="0"/>
              </a:ext>
            </a:extLst>
          </a:blip>
          <a:srcRect t="1701"/>
          <a:stretch/>
        </p:blipFill>
        <p:spPr>
          <a:xfrm>
            <a:off x="6811318" y="1272941"/>
            <a:ext cx="3555163" cy="3433867"/>
          </a:xfrm>
        </p:spPr>
      </p:pic>
      <p:sp>
        <p:nvSpPr>
          <p:cNvPr id="4" name="Tijdelijke aanduiding voor voettekst 3"/>
          <p:cNvSpPr>
            <a:spLocks noGrp="1"/>
          </p:cNvSpPr>
          <p:nvPr>
            <p:ph type="ftr" sz="quarter" idx="11"/>
          </p:nvPr>
        </p:nvSpPr>
        <p:spPr/>
        <p:txBody>
          <a:bodyPr/>
          <a:lstStyle/>
          <a:p>
            <a:r>
              <a:rPr lang="nl-NL"/>
              <a:t>Transformeer je zorg: Lean Leiderschap in actie voor kwaliteit</a:t>
            </a:r>
            <a:endParaRPr lang="nl-NL" dirty="0"/>
          </a:p>
        </p:txBody>
      </p:sp>
      <p:pic>
        <p:nvPicPr>
          <p:cNvPr id="10" name="Afbeelding 9"/>
          <p:cNvPicPr>
            <a:picLocks noChangeAspect="1"/>
          </p:cNvPicPr>
          <p:nvPr/>
        </p:nvPicPr>
        <p:blipFill>
          <a:blip r:embed="rId4"/>
          <a:stretch>
            <a:fillRect/>
          </a:stretch>
        </p:blipFill>
        <p:spPr>
          <a:xfrm>
            <a:off x="1819782" y="1272941"/>
            <a:ext cx="3461986" cy="3387420"/>
          </a:xfrm>
          <a:prstGeom prst="rect">
            <a:avLst/>
          </a:prstGeom>
        </p:spPr>
      </p:pic>
      <p:sp>
        <p:nvSpPr>
          <p:cNvPr id="5" name="Tekstvak 4"/>
          <p:cNvSpPr txBox="1"/>
          <p:nvPr/>
        </p:nvSpPr>
        <p:spPr>
          <a:xfrm>
            <a:off x="1921598" y="4830624"/>
            <a:ext cx="3258354" cy="369332"/>
          </a:xfrm>
          <a:prstGeom prst="rect">
            <a:avLst/>
          </a:prstGeom>
          <a:noFill/>
        </p:spPr>
        <p:txBody>
          <a:bodyPr wrap="square" rtlCol="0">
            <a:spAutoFit/>
          </a:bodyPr>
          <a:lstStyle/>
          <a:p>
            <a:pPr algn="ctr"/>
            <a:r>
              <a:rPr lang="nl-NL" dirty="0"/>
              <a:t>Stellen kaders </a:t>
            </a:r>
          </a:p>
        </p:txBody>
      </p:sp>
      <p:sp>
        <p:nvSpPr>
          <p:cNvPr id="8" name="Tekstvak 7"/>
          <p:cNvSpPr txBox="1"/>
          <p:nvPr/>
        </p:nvSpPr>
        <p:spPr>
          <a:xfrm>
            <a:off x="7056606" y="4814906"/>
            <a:ext cx="3388156" cy="369332"/>
          </a:xfrm>
          <a:prstGeom prst="rect">
            <a:avLst/>
          </a:prstGeom>
          <a:noFill/>
        </p:spPr>
        <p:txBody>
          <a:bodyPr wrap="square" rtlCol="0">
            <a:spAutoFit/>
          </a:bodyPr>
          <a:lstStyle/>
          <a:p>
            <a:pPr algn="ctr"/>
            <a:r>
              <a:rPr lang="nl-NL" dirty="0"/>
              <a:t>Gezamenlijke uitvoering </a:t>
            </a:r>
          </a:p>
        </p:txBody>
      </p:sp>
    </p:spTree>
    <p:extLst>
      <p:ext uri="{BB962C8B-B14F-4D97-AF65-F5344CB8AC3E}">
        <p14:creationId xmlns:p14="http://schemas.microsoft.com/office/powerpoint/2010/main" val="999982807"/>
      </p:ext>
    </p:extLst>
  </p:cSld>
  <p:clrMapOvr>
    <a:masterClrMapping/>
  </p:clrMapOvr>
</p:sld>
</file>

<file path=ppt/theme/theme1.xml><?xml version="1.0" encoding="utf-8"?>
<a:theme xmlns:a="http://schemas.openxmlformats.org/drawingml/2006/main" name="4_OLVG">
  <a:themeElements>
    <a:clrScheme name="OLVG">
      <a:dk1>
        <a:srgbClr val="17438B"/>
      </a:dk1>
      <a:lt1>
        <a:srgbClr val="FFFFFF"/>
      </a:lt1>
      <a:dk2>
        <a:srgbClr val="3C3C3C"/>
      </a:dk2>
      <a:lt2>
        <a:srgbClr val="FFFFFF"/>
      </a:lt2>
      <a:accent1>
        <a:srgbClr val="17438B"/>
      </a:accent1>
      <a:accent2>
        <a:srgbClr val="E30917"/>
      </a:accent2>
      <a:accent3>
        <a:srgbClr val="E1CAB9"/>
      </a:accent3>
      <a:accent4>
        <a:srgbClr val="3C3C3C"/>
      </a:accent4>
      <a:accent5>
        <a:srgbClr val="7D8189"/>
      </a:accent5>
      <a:accent6>
        <a:srgbClr val="FFDD04"/>
      </a:accent6>
      <a:hlink>
        <a:srgbClr val="17438B"/>
      </a:hlink>
      <a:folHlink>
        <a:srgbClr val="E30917"/>
      </a:folHlink>
    </a:clrScheme>
    <a:fontScheme name="OLVG">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LVG_PowerPoint_16x9.potx" id="{8FE49C30-B9AD-4DAF-AB2C-0FD9D8E62C69}" vid="{2531B20F-CC78-428B-9016-39F3810A8D89}"/>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LVG">
    <a:dk1>
      <a:srgbClr val="17438B"/>
    </a:dk1>
    <a:lt1>
      <a:srgbClr val="FFFFFF"/>
    </a:lt1>
    <a:dk2>
      <a:srgbClr val="3C3C3C"/>
    </a:dk2>
    <a:lt2>
      <a:srgbClr val="FFFFFF"/>
    </a:lt2>
    <a:accent1>
      <a:srgbClr val="17438B"/>
    </a:accent1>
    <a:accent2>
      <a:srgbClr val="E30917"/>
    </a:accent2>
    <a:accent3>
      <a:srgbClr val="E1CAB9"/>
    </a:accent3>
    <a:accent4>
      <a:srgbClr val="3C3C3C"/>
    </a:accent4>
    <a:accent5>
      <a:srgbClr val="7D8189"/>
    </a:accent5>
    <a:accent6>
      <a:srgbClr val="FFDD04"/>
    </a:accent6>
    <a:hlink>
      <a:srgbClr val="17438B"/>
    </a:hlink>
    <a:folHlink>
      <a:srgbClr val="E3091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f90f9b9-9dc5-478d-9585-7f2e01e1ec2f">
      <Terms xmlns="http://schemas.microsoft.com/office/infopath/2007/PartnerControls"/>
    </lcf76f155ced4ddcb4097134ff3c332f>
    <TaxCatchAll xmlns="24094943-21f7-44aa-833a-2de9e2bda69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E424918B87974BADF1B300285B8049" ma:contentTypeVersion="13" ma:contentTypeDescription="Een nieuw document maken." ma:contentTypeScope="" ma:versionID="dfe0e045eb02e4400d59668d07aa037e">
  <xsd:schema xmlns:xsd="http://www.w3.org/2001/XMLSchema" xmlns:xs="http://www.w3.org/2001/XMLSchema" xmlns:p="http://schemas.microsoft.com/office/2006/metadata/properties" xmlns:ns2="0f90f9b9-9dc5-478d-9585-7f2e01e1ec2f" xmlns:ns3="24094943-21f7-44aa-833a-2de9e2bda690" targetNamespace="http://schemas.microsoft.com/office/2006/metadata/properties" ma:root="true" ma:fieldsID="83abd819da151ae78e62a2299f5cd6a3" ns2:_="" ns3:_="">
    <xsd:import namespace="0f90f9b9-9dc5-478d-9585-7f2e01e1ec2f"/>
    <xsd:import namespace="24094943-21f7-44aa-833a-2de9e2bda6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90f9b9-9dc5-478d-9585-7f2e01e1e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ca23ca66-ed1b-406e-80a5-395a6c751532"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094943-21f7-44aa-833a-2de9e2bda69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9068bed-215f-473c-86e9-66f1deea4c08}" ma:internalName="TaxCatchAll" ma:showField="CatchAllData" ma:web="24094943-21f7-44aa-833a-2de9e2bda6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6DAB71-5242-426F-BE35-4B53E34FE448}">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8e089e49-de80-49f9-b6f4-876d950b66b2"/>
    <ds:schemaRef ds:uri="0dfe6cb5-7ecc-497f-ba72-22d5494353ac"/>
    <ds:schemaRef ds:uri="http://www.w3.org/XML/1998/namespace"/>
    <ds:schemaRef ds:uri="http://purl.org/dc/terms/"/>
  </ds:schemaRefs>
</ds:datastoreItem>
</file>

<file path=customXml/itemProps2.xml><?xml version="1.0" encoding="utf-8"?>
<ds:datastoreItem xmlns:ds="http://schemas.openxmlformats.org/officeDocument/2006/customXml" ds:itemID="{5CC729DA-CE71-4192-A51C-80BD83E9F3D1}"/>
</file>

<file path=customXml/itemProps3.xml><?xml version="1.0" encoding="utf-8"?>
<ds:datastoreItem xmlns:ds="http://schemas.openxmlformats.org/officeDocument/2006/customXml" ds:itemID="{12AAD5CB-3C01-457E-B583-3B975F4441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25014</TotalTime>
  <Words>2433</Words>
  <Application>Microsoft Office PowerPoint</Application>
  <PresentationFormat>Breedbeeld</PresentationFormat>
  <Paragraphs>435</Paragraphs>
  <Slides>21</Slides>
  <Notes>21</Notes>
  <HiddenSlides>2</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Calibri</vt:lpstr>
      <vt:lpstr>Courier New</vt:lpstr>
      <vt:lpstr>Trebuchet MS</vt:lpstr>
      <vt:lpstr>Wingdings</vt:lpstr>
      <vt:lpstr>4_OLVG</vt:lpstr>
      <vt:lpstr>Transformeer je zorg </vt:lpstr>
      <vt:lpstr>Programma</vt:lpstr>
      <vt:lpstr>OLVG </vt:lpstr>
      <vt:lpstr>Moment X</vt:lpstr>
      <vt:lpstr>PowerPoint-presentatie</vt:lpstr>
      <vt:lpstr>Wat houd je als leidinggevende tegen om de focus op kwaliteit te houden</vt:lpstr>
      <vt:lpstr>Onderwerpen ter verbetering</vt:lpstr>
      <vt:lpstr>Twee methoden voor een collectieve ambitie </vt:lpstr>
      <vt:lpstr>Verbeteraanpak </vt:lpstr>
      <vt:lpstr>Doorgevoerde verbeteringen</vt:lpstr>
      <vt:lpstr>Koerswijziging  Eerst focus op vooral productie en innovatie en nu ook op kwaliteit </vt:lpstr>
      <vt:lpstr>Conclusie</vt:lpstr>
      <vt:lpstr>afsluiting</vt:lpstr>
      <vt:lpstr>Transformeer je zorg: Lean Leiderschap in actie voor kwaliteit</vt:lpstr>
      <vt:lpstr>Vragen en ideeën </vt:lpstr>
      <vt:lpstr>Structuur</vt:lpstr>
      <vt:lpstr>Instrumenten</vt:lpstr>
      <vt:lpstr>Moment X</vt:lpstr>
      <vt:lpstr>Uitgangspunten voor goede sturing  </vt:lpstr>
      <vt:lpstr>Met een sluitende PDCA, in de RVE’s en centraal</vt:lpstr>
      <vt:lpstr>D. Kwaliteit in Zicht:       alle instrumenten (en initiatiefnemers)</vt:lpstr>
    </vt:vector>
  </TitlesOfParts>
  <Company>OLVG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LIDZ_Verbeterfestival_14-06-2024</dc:title>
  <dc:subject>Template voor een PowerPoint 16x9 presentatie</dc:subject>
  <dc:creator>Angela Jansen</dc:creator>
  <cp:keywords>Presentatie</cp:keywords>
  <dc:description>v1.0.2</dc:description>
  <cp:lastModifiedBy>Veronika Motzova | M&amp;T Partners</cp:lastModifiedBy>
  <cp:revision>3856</cp:revision>
  <cp:lastPrinted>2024-06-12T07:35:53Z</cp:lastPrinted>
  <dcterms:created xsi:type="dcterms:W3CDTF">2016-06-01T10:32:51Z</dcterms:created>
  <dcterms:modified xsi:type="dcterms:W3CDTF">2024-06-12T12:07:55Z</dcterms:modified>
  <cp:category>Presentatie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0x0101006FE424918B87974BADF1B300285B8049</vt:lpwstr>
  </property>
</Properties>
</file>