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9" r:id="rId5"/>
    <p:sldId id="275" r:id="rId6"/>
    <p:sldId id="271" r:id="rId7"/>
    <p:sldId id="278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3"/>
            <a:ext cx="12192000" cy="685543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67144" y="1892299"/>
            <a:ext cx="4297680" cy="2163763"/>
          </a:xfrm>
        </p:spPr>
        <p:txBody>
          <a:bodyPr lIns="0" tIns="72000" rIns="0" bIns="72000" anchor="b">
            <a:normAutofit/>
          </a:bodyPr>
          <a:lstStyle>
            <a:lvl1pPr algn="r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Voer hier de titel van de presentatie in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6867144" y="4148138"/>
            <a:ext cx="4297680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Voer hier eventueel een subtitel in</a:t>
            </a:r>
          </a:p>
        </p:txBody>
      </p:sp>
    </p:spTree>
    <p:extLst>
      <p:ext uri="{BB962C8B-B14F-4D97-AF65-F5344CB8AC3E}">
        <p14:creationId xmlns:p14="http://schemas.microsoft.com/office/powerpoint/2010/main" val="340642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5"/>
          <a:stretch/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-857"/>
            <a:ext cx="5028623" cy="3979654"/>
          </a:xfrm>
          <a:solidFill>
            <a:srgbClr val="FFFFFF">
              <a:alpha val="69804"/>
            </a:srgbClr>
          </a:solidFill>
        </p:spPr>
        <p:txBody>
          <a:bodyPr lIns="180000" tIns="180000" rIns="180000" bIns="180000" anchor="b">
            <a:noAutofit/>
          </a:bodyPr>
          <a:lstStyle>
            <a:lvl1pPr>
              <a:defRPr sz="4000" b="1" baseline="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Voer hier de titel van het hoofdstuk in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3978275"/>
            <a:ext cx="5028623" cy="2879725"/>
          </a:xfrm>
          <a:solidFill>
            <a:srgbClr val="1496D4">
              <a:alpha val="85098"/>
            </a:srgbClr>
          </a:solidFill>
        </p:spPr>
        <p:txBody>
          <a:bodyPr lIns="180000" tIns="180000" rIns="180000" bIns="180000">
            <a:normAutofit/>
          </a:bodyPr>
          <a:lstStyle>
            <a:lvl1pPr marL="0" indent="0">
              <a:buNone/>
              <a:defRPr sz="20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Voer hier eventueel een subtitel in </a:t>
            </a:r>
          </a:p>
        </p:txBody>
      </p:sp>
    </p:spTree>
    <p:extLst>
      <p:ext uri="{BB962C8B-B14F-4D97-AF65-F5344CB8AC3E}">
        <p14:creationId xmlns:p14="http://schemas.microsoft.com/office/powerpoint/2010/main" val="27133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1: Enkel inhoud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81344"/>
            <a:ext cx="12192000" cy="67665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799" y="365126"/>
            <a:ext cx="10411969" cy="62184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04799" y="1394206"/>
            <a:ext cx="11515725" cy="4516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C0F1-A54E-4539-9461-850F489E4754}" type="datetimeFigureOut">
              <a:rPr lang="nl-NL" smtClean="0"/>
              <a:t>1-7-2021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9CF0-D4F0-4579-AC7B-BC5D3E5F4574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984" y="177681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0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: Dubbel inhoud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81344"/>
            <a:ext cx="12192000" cy="67665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799" y="365126"/>
            <a:ext cx="10411969" cy="62184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04799" y="1394206"/>
            <a:ext cx="5733143" cy="4516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C0F1-A54E-4539-9461-850F489E4754}" type="datetimeFigureOut">
              <a:rPr lang="nl-NL" smtClean="0"/>
              <a:t>1-7-2021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9CF0-D4F0-4579-AC7B-BC5D3E5F457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6226629" y="1394206"/>
            <a:ext cx="5593895" cy="4516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984" y="177681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: Drie inhoudblokken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81344"/>
            <a:ext cx="12192000" cy="67665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799" y="365126"/>
            <a:ext cx="10448545" cy="62184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C0F1-A54E-4539-9461-850F489E4754}" type="datetimeFigureOut">
              <a:rPr lang="nl-NL" smtClean="0"/>
              <a:t>1-7-2021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9CF0-D4F0-4579-AC7B-BC5D3E5F4574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304799" y="2287340"/>
            <a:ext cx="3781425" cy="3610540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2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171949" y="2287340"/>
            <a:ext cx="3781425" cy="36105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sz="half" idx="13" hasCustomPrompt="1"/>
          </p:nvPr>
        </p:nvSpPr>
        <p:spPr>
          <a:xfrm>
            <a:off x="8039098" y="2287340"/>
            <a:ext cx="3781426" cy="36105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idx="15" hasCustomPrompt="1"/>
          </p:nvPr>
        </p:nvSpPr>
        <p:spPr>
          <a:xfrm>
            <a:off x="4171949" y="1394206"/>
            <a:ext cx="3781425" cy="718128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nl-NL" sz="1800" b="1" kern="1200" cap="all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een bloktitel te maken</a:t>
            </a:r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idx="16" hasCustomPrompt="1"/>
          </p:nvPr>
        </p:nvSpPr>
        <p:spPr>
          <a:xfrm>
            <a:off x="8039098" y="1394206"/>
            <a:ext cx="3781425" cy="718128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nl-NL" sz="1800" b="1" kern="1200" cap="all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een bloktitel te maken</a:t>
            </a:r>
          </a:p>
        </p:txBody>
      </p:sp>
      <p:sp>
        <p:nvSpPr>
          <p:cNvPr id="17" name="Tijdelijke aanduiding voor tekst 2"/>
          <p:cNvSpPr>
            <a:spLocks noGrp="1"/>
          </p:cNvSpPr>
          <p:nvPr>
            <p:ph type="body" idx="17" hasCustomPrompt="1"/>
          </p:nvPr>
        </p:nvSpPr>
        <p:spPr>
          <a:xfrm>
            <a:off x="304798" y="1394206"/>
            <a:ext cx="3781425" cy="718128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nl-NL" sz="1800" b="1" kern="1200" cap="all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een bloktitel te maken</a:t>
            </a:r>
          </a:p>
        </p:txBody>
      </p:sp>
      <p:pic>
        <p:nvPicPr>
          <p:cNvPr id="18" name="Afbeelding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984" y="177681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8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: Drie inhoudblok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81344"/>
            <a:ext cx="12192000" cy="676656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352425" y="1189791"/>
            <a:ext cx="3220398" cy="4708089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7309821" y="1189791"/>
            <a:ext cx="3220398" cy="470808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C0F1-A54E-4539-9461-850F489E4754}" type="datetimeFigureOut">
              <a:rPr lang="nl-NL" smtClean="0"/>
              <a:t>1-7-2021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9CF0-D4F0-4579-AC7B-BC5D3E5F4574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352425" y="358519"/>
            <a:ext cx="3220398" cy="718128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lang="nl-NL" dirty="0"/>
              <a:t>Klik om een bloktitel te maken</a:t>
            </a:r>
          </a:p>
        </p:txBody>
      </p:sp>
      <p:sp>
        <p:nvSpPr>
          <p:cNvPr id="20" name="Tijdelijke aanduiding voor tekst 2"/>
          <p:cNvSpPr>
            <a:spLocks noGrp="1"/>
          </p:cNvSpPr>
          <p:nvPr>
            <p:ph type="body" idx="15" hasCustomPrompt="1"/>
          </p:nvPr>
        </p:nvSpPr>
        <p:spPr>
          <a:xfrm>
            <a:off x="7309821" y="358519"/>
            <a:ext cx="3220398" cy="718128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nl-NL" sz="1800" b="1" kern="1200" cap="all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een bloktitel te maken</a:t>
            </a:r>
          </a:p>
        </p:txBody>
      </p:sp>
      <p:sp>
        <p:nvSpPr>
          <p:cNvPr id="16" name="Tijdelijke aanduiding voor inhoud 3"/>
          <p:cNvSpPr>
            <a:spLocks noGrp="1"/>
          </p:cNvSpPr>
          <p:nvPr>
            <p:ph sz="half" idx="18" hasCustomPrompt="1"/>
          </p:nvPr>
        </p:nvSpPr>
        <p:spPr>
          <a:xfrm>
            <a:off x="3831123" y="1189791"/>
            <a:ext cx="3220398" cy="470808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 dirty="0"/>
              <a:t>Voer hier uw inhoudelijke tekst in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7" name="Tijdelijke aanduiding voor tekst 2"/>
          <p:cNvSpPr>
            <a:spLocks noGrp="1"/>
          </p:cNvSpPr>
          <p:nvPr>
            <p:ph type="body" idx="19" hasCustomPrompt="1"/>
          </p:nvPr>
        </p:nvSpPr>
        <p:spPr>
          <a:xfrm>
            <a:off x="3831123" y="358519"/>
            <a:ext cx="3220398" cy="718128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nl-NL" sz="1800" b="1" kern="1200" cap="all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een bloktitel te maken</a:t>
            </a:r>
          </a:p>
        </p:txBody>
      </p:sp>
      <p:pic>
        <p:nvPicPr>
          <p:cNvPr id="22" name="Afbeelding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984" y="177681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5: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81344"/>
            <a:ext cx="12192000" cy="676656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C0F1-A54E-4539-9461-850F489E4754}" type="datetimeFigureOut">
              <a:rPr lang="nl-NL" smtClean="0"/>
              <a:t>1-7-2021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9CF0-D4F0-4579-AC7B-BC5D3E5F457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04799" y="365126"/>
            <a:ext cx="10411969" cy="62184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984" y="177681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3"/>
            <a:ext cx="12192000" cy="6855430"/>
          </a:xfrm>
          <a:prstGeom prst="rect">
            <a:avLst/>
          </a:prstGeom>
        </p:spPr>
      </p:pic>
      <p:sp>
        <p:nvSpPr>
          <p:cNvPr id="9" name="Tekstvak 8"/>
          <p:cNvSpPr txBox="1"/>
          <p:nvPr userDrawn="1"/>
        </p:nvSpPr>
        <p:spPr>
          <a:xfrm>
            <a:off x="6912864" y="2136339"/>
            <a:ext cx="41970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b="1" dirty="0">
                <a:solidFill>
                  <a:schemeClr val="bg1"/>
                </a:solidFill>
              </a:rPr>
              <a:t>CONTACT</a:t>
            </a:r>
          </a:p>
          <a:p>
            <a:pPr algn="r"/>
            <a:endParaRPr lang="nl-NL" dirty="0">
              <a:solidFill>
                <a:schemeClr val="bg1"/>
              </a:solidFill>
            </a:endParaRPr>
          </a:p>
          <a:p>
            <a:pPr algn="r"/>
            <a:r>
              <a:rPr lang="nl-NL" dirty="0">
                <a:solidFill>
                  <a:schemeClr val="bg1"/>
                </a:solidFill>
              </a:rPr>
              <a:t>Röntgenlaan 19</a:t>
            </a:r>
          </a:p>
          <a:p>
            <a:pPr algn="r"/>
            <a:r>
              <a:rPr lang="nl-NL" dirty="0">
                <a:solidFill>
                  <a:schemeClr val="bg1"/>
                </a:solidFill>
              </a:rPr>
              <a:t>2719 DX ZOETERMEER</a:t>
            </a:r>
          </a:p>
          <a:p>
            <a:pPr algn="r"/>
            <a:endParaRPr lang="nl-NL" dirty="0">
              <a:solidFill>
                <a:schemeClr val="bg1"/>
              </a:solidFill>
            </a:endParaRPr>
          </a:p>
          <a:p>
            <a:pPr algn="r"/>
            <a:r>
              <a:rPr lang="nl-NL" dirty="0">
                <a:solidFill>
                  <a:schemeClr val="bg1"/>
                </a:solidFill>
              </a:rPr>
              <a:t>(079)</a:t>
            </a:r>
            <a:r>
              <a:rPr lang="nl-NL" baseline="0" dirty="0">
                <a:solidFill>
                  <a:schemeClr val="bg1"/>
                </a:solidFill>
              </a:rPr>
              <a:t> 363 8122</a:t>
            </a:r>
          </a:p>
          <a:p>
            <a:pPr algn="r"/>
            <a:endParaRPr lang="nl-NL" baseline="0" dirty="0">
              <a:solidFill>
                <a:schemeClr val="bg1"/>
              </a:solidFill>
            </a:endParaRPr>
          </a:p>
          <a:p>
            <a:pPr algn="r"/>
            <a:r>
              <a:rPr lang="nl-NL" baseline="0" dirty="0">
                <a:solidFill>
                  <a:schemeClr val="bg1"/>
                </a:solidFill>
              </a:rPr>
              <a:t>bureau@lidz.nl</a:t>
            </a:r>
          </a:p>
          <a:p>
            <a:pPr algn="r"/>
            <a:r>
              <a:rPr lang="nl-NL" baseline="0" dirty="0">
                <a:solidFill>
                  <a:schemeClr val="bg1"/>
                </a:solidFill>
              </a:rPr>
              <a:t>www.lidz.nl</a:t>
            </a:r>
          </a:p>
        </p:txBody>
      </p:sp>
    </p:spTree>
    <p:extLst>
      <p:ext uri="{BB962C8B-B14F-4D97-AF65-F5344CB8AC3E}">
        <p14:creationId xmlns:p14="http://schemas.microsoft.com/office/powerpoint/2010/main" val="339764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ot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3"/>
            <a:ext cx="12192000" cy="685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45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04799" y="365125"/>
            <a:ext cx="115157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een titel te maken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4799" y="1825625"/>
            <a:ext cx="115157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47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6633C0F1-A54E-4539-9461-850F489E4754}" type="datetimeFigureOut">
              <a:rPr lang="nl-NL" smtClean="0"/>
              <a:pPr/>
              <a:t>1-7-2021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64195" y="6356350"/>
            <a:ext cx="55927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0773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78C9CF0-D4F0-4579-AC7B-BC5D3E5F457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07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201E8B-22FF-4A79-BBFE-1462D9914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10.000 euro project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D9BB0B0-B3E0-4664-9FC2-41A11F38F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67144" y="4462463"/>
            <a:ext cx="4297680" cy="1655762"/>
          </a:xfrm>
        </p:spPr>
        <p:txBody>
          <a:bodyPr/>
          <a:lstStyle/>
          <a:p>
            <a:r>
              <a:rPr lang="nl-NL" dirty="0"/>
              <a:t>Lean in de zorg kennisnetwerk</a:t>
            </a:r>
          </a:p>
        </p:txBody>
      </p:sp>
    </p:spTree>
    <p:extLst>
      <p:ext uri="{BB962C8B-B14F-4D97-AF65-F5344CB8AC3E}">
        <p14:creationId xmlns:p14="http://schemas.microsoft.com/office/powerpoint/2010/main" val="196629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Spelregels – 10.000 euro project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Het project heeft een begroting van maximaal 10.000 euro.</a:t>
            </a:r>
          </a:p>
          <a:p>
            <a:pPr lvl="0"/>
            <a:r>
              <a:rPr lang="nl-NL" dirty="0"/>
              <a:t>Overschrijding van de begroting wordt niet toegestaan.</a:t>
            </a:r>
          </a:p>
          <a:p>
            <a:pPr lvl="0"/>
            <a:r>
              <a:rPr lang="nl-NL" dirty="0"/>
              <a:t>Het betreft een eenmalige activiteit, bij voorkeur binnen 1 jaar af te ronden.</a:t>
            </a:r>
          </a:p>
          <a:p>
            <a:pPr lvl="0"/>
            <a:r>
              <a:rPr lang="nl-NL" dirty="0"/>
              <a:t>Het project past binnen de visie van Lidz.</a:t>
            </a:r>
          </a:p>
          <a:p>
            <a:pPr lvl="0"/>
            <a:r>
              <a:rPr lang="nl-NL" dirty="0"/>
              <a:t>Het project heeft meetbare toegevoegde waarde voor meer dan 1 deelnemer.</a:t>
            </a:r>
          </a:p>
          <a:p>
            <a:pPr lvl="0"/>
            <a:r>
              <a:rPr lang="nl-NL" dirty="0"/>
              <a:t>Over het project wordt minimaal gepubliceerd en gepresenteerd op het Lidz congres.</a:t>
            </a:r>
          </a:p>
          <a:p>
            <a:pPr lvl="0"/>
            <a:r>
              <a:rPr lang="nl-NL" dirty="0"/>
              <a:t>Elke deelnemende organisatie mag een project per jaar aanmelden.</a:t>
            </a:r>
          </a:p>
          <a:p>
            <a:r>
              <a:rPr lang="nl-NL" dirty="0"/>
              <a:t>Projecten die door deelnemers gezamenlijk worden ingediend krijgen voorkeur.</a:t>
            </a:r>
          </a:p>
          <a:p>
            <a:r>
              <a:rPr lang="nl-NL" dirty="0"/>
              <a:t>De indiener(s) van het project zijn tevens kartrekkers van het project (of delegeren dit binnen hun organisatie(s). </a:t>
            </a:r>
          </a:p>
        </p:txBody>
      </p:sp>
    </p:spTree>
    <p:extLst>
      <p:ext uri="{BB962C8B-B14F-4D97-AF65-F5344CB8AC3E}">
        <p14:creationId xmlns:p14="http://schemas.microsoft.com/office/powerpoint/2010/main" val="138128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400" dirty="0"/>
              <a:t>€ 10.000 toekenning 2019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625" y="1389443"/>
            <a:ext cx="7873112" cy="45164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Rondje Observeren – Martini Ziekenhuis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dirty="0"/>
              <a:t>Monique Durenkamp en Patrick Wennekes van Martini Ziekenhuis hebben de afgelopen maanden hard gewerkt om voor het Lidz netwerk ‘Rondje Observeren’ te ontwikkelen. Rondje Observeren, gebaseerd op de </a:t>
            </a:r>
            <a:r>
              <a:rPr lang="nl-NL" dirty="0" err="1"/>
              <a:t>Ohno</a:t>
            </a:r>
            <a:r>
              <a:rPr lang="nl-NL" dirty="0"/>
              <a:t> </a:t>
            </a:r>
            <a:r>
              <a:rPr lang="nl-NL" dirty="0" err="1"/>
              <a:t>Circle</a:t>
            </a:r>
            <a:r>
              <a:rPr lang="nl-NL" dirty="0"/>
              <a:t>, is een middel om zorgverbeteraars verspillingen te laten ontdekken in bestaande processen, te leren observeren én continu te verbeteren. </a:t>
            </a:r>
          </a:p>
          <a:p>
            <a:pPr marL="0" indent="0">
              <a:buNone/>
            </a:pPr>
            <a:r>
              <a:rPr lang="nl-NL" dirty="0"/>
              <a:t>Rondje Observeren is een pakket bestaande uit:</a:t>
            </a:r>
          </a:p>
          <a:p>
            <a:r>
              <a:rPr lang="nl-NL" dirty="0"/>
              <a:t>een mat </a:t>
            </a:r>
          </a:p>
          <a:p>
            <a:r>
              <a:rPr lang="nl-NL" dirty="0"/>
              <a:t>instructieboekje </a:t>
            </a:r>
          </a:p>
          <a:p>
            <a:r>
              <a:rPr lang="nl-NL" dirty="0"/>
              <a:t>instructiefilmpje </a:t>
            </a:r>
          </a:p>
          <a:p>
            <a:r>
              <a:rPr lang="nl-NL" dirty="0"/>
              <a:t>Formulieren</a:t>
            </a:r>
          </a:p>
          <a:p>
            <a:r>
              <a:rPr lang="nl-NL" dirty="0"/>
              <a:t>Jaarlijkse workshop / training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424" y="1493166"/>
            <a:ext cx="5199888" cy="46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2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9D841-EB23-4626-845F-9E2C2E37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€ 10.000 toekenning 2020</a:t>
            </a:r>
          </a:p>
        </p:txBody>
      </p:sp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6D0E2269-7C00-4DB1-A418-054B4ECB51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986972"/>
            <a:ext cx="7051040" cy="5101824"/>
          </a:xfrm>
        </p:spPr>
      </p:pic>
    </p:spTree>
    <p:extLst>
      <p:ext uri="{BB962C8B-B14F-4D97-AF65-F5344CB8AC3E}">
        <p14:creationId xmlns:p14="http://schemas.microsoft.com/office/powerpoint/2010/main" val="1891838455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Lidz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496D4"/>
      </a:accent1>
      <a:accent2>
        <a:srgbClr val="044D70"/>
      </a:accent2>
      <a:accent3>
        <a:srgbClr val="0EB7EC"/>
      </a:accent3>
      <a:accent4>
        <a:srgbClr val="858585"/>
      </a:accent4>
      <a:accent5>
        <a:srgbClr val="000000"/>
      </a:accent5>
      <a:accent6>
        <a:srgbClr val="D8D8D8"/>
      </a:accent6>
      <a:hlink>
        <a:srgbClr val="000000"/>
      </a:hlink>
      <a:folHlink>
        <a:srgbClr val="000000"/>
      </a:folHlink>
    </a:clrScheme>
    <a:fontScheme name="Lidz">
      <a:majorFont>
        <a:latin typeface="Futura Md BT"/>
        <a:ea typeface=""/>
        <a:cs typeface=""/>
      </a:majorFont>
      <a:minorFont>
        <a:latin typeface="Futura Bk BT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dz_Powerpoint" id="{4ADE0CA6-D4DD-465D-9A42-BE6CB980EA0A}" vid="{8F2A6C74-9037-4A85-8229-91C26469D48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78E0A00BF7449A606AB23017297B0" ma:contentTypeVersion="8" ma:contentTypeDescription="Een nieuw document maken." ma:contentTypeScope="" ma:versionID="d106012c47b12bb7d1520f8a7c49c5fb">
  <xsd:schema xmlns:xsd="http://www.w3.org/2001/XMLSchema" xmlns:xs="http://www.w3.org/2001/XMLSchema" xmlns:p="http://schemas.microsoft.com/office/2006/metadata/properties" xmlns:ns2="332a260c-949e-468f-bfe5-8ca46bf9a383" xmlns:ns3="9ccc3313-fd4e-4311-823e-86afe6c3eeca" targetNamespace="http://schemas.microsoft.com/office/2006/metadata/properties" ma:root="true" ma:fieldsID="983c67787a69cad6cfa8f0d676e6a0e0" ns2:_="" ns3:_="">
    <xsd:import namespace="332a260c-949e-468f-bfe5-8ca46bf9a383"/>
    <xsd:import namespace="9ccc3313-fd4e-4311-823e-86afe6c3ee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a260c-949e-468f-bfe5-8ca46bf9a38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c3313-fd4e-4311-823e-86afe6c3ee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4CA3E2-9569-4FA2-8A22-3F9518D1FFAA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9ccc3313-fd4e-4311-823e-86afe6c3eeca"/>
    <ds:schemaRef ds:uri="332a260c-949e-468f-bfe5-8ca46bf9a38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E389D1C-A165-4CEF-97AC-F0F5190960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332CA1-C8EB-49B1-8383-3C2262AD5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a260c-949e-468f-bfe5-8ca46bf9a383"/>
    <ds:schemaRef ds:uri="9ccc3313-fd4e-4311-823e-86afe6c3ee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Breedbeeld</PresentationFormat>
  <Paragraphs>23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Futura Bk BT</vt:lpstr>
      <vt:lpstr>Futura Md BT</vt:lpstr>
      <vt:lpstr>1_Kantoorthema</vt:lpstr>
      <vt:lpstr>10.000 euro project</vt:lpstr>
      <vt:lpstr>Spelregels – 10.000 euro project</vt:lpstr>
      <vt:lpstr>€ 10.000 toekenning 2019</vt:lpstr>
      <vt:lpstr>€ 10.000 toekenning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Spelregels – 10.000 euro project</dc:title>
  <dc:creator>Coördinator Lidz</dc:creator>
  <cp:lastModifiedBy>Coördinator Lidz</cp:lastModifiedBy>
  <cp:revision>2</cp:revision>
  <dcterms:created xsi:type="dcterms:W3CDTF">2020-12-08T12:34:07Z</dcterms:created>
  <dcterms:modified xsi:type="dcterms:W3CDTF">2021-07-01T09:28:07Z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0x0101003E978E0A00BF7449A606AB23017297B0</vt:lpwstr>
  </property>
</Properties>
</file>